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88" r:id="rId4"/>
    <p:sldId id="289" r:id="rId5"/>
    <p:sldId id="264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301" r:id="rId16"/>
    <p:sldId id="302" r:id="rId17"/>
    <p:sldId id="304" r:id="rId18"/>
    <p:sldId id="305" r:id="rId19"/>
    <p:sldId id="306" r:id="rId20"/>
    <p:sldId id="308" r:id="rId21"/>
    <p:sldId id="309" r:id="rId22"/>
    <p:sldId id="265" r:id="rId23"/>
    <p:sldId id="313" r:id="rId24"/>
    <p:sldId id="28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669900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03648" y="3284984"/>
            <a:ext cx="684076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в развитии творческой активности дошкольников </a:t>
            </a:r>
            <a:endParaRPr lang="ru-RU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580112" y="5157192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Из опыта работы </a:t>
            </a:r>
          </a:p>
          <a:p>
            <a:pPr algn="r"/>
            <a:r>
              <a:rPr lang="ru-RU" sz="14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оспитателя высшей </a:t>
            </a:r>
          </a:p>
          <a:p>
            <a:pPr algn="r"/>
            <a:r>
              <a:rPr lang="ru-RU" sz="1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</a:t>
            </a:r>
          </a:p>
          <a:p>
            <a:pPr algn="r"/>
            <a:r>
              <a:rPr lang="ru-RU" sz="1400" b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Окулко</a:t>
            </a:r>
            <a:r>
              <a:rPr lang="ru-RU" sz="1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Ольги Георгиевны</a:t>
            </a:r>
            <a:endParaRPr lang="ru-RU" sz="14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1600" y="188640"/>
            <a:ext cx="81723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«Теремок»</a:t>
            </a:r>
            <a:endParaRPr lang="ru-RU" sz="1400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ПОХОЖЕ: </a:t>
            </a:r>
          </a:p>
          <a:p>
            <a:pPr algn="ctr"/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3. ВОЛШЕБНЫЕ ЛИНИИ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I:\ТРИЗ рисунки\img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4084099" cy="286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ВЕТУЛЯ\Desktop\168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92" y="2555924"/>
            <a:ext cx="4138851" cy="310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3883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ПОХОЖЕ: </a:t>
            </a:r>
          </a:p>
          <a:p>
            <a:pPr algn="ctr"/>
            <a:r>
              <a:rPr lang="ru-RU" sz="2400" b="1" i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 МОНОТИПИИ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29" y="1102260"/>
            <a:ext cx="2945508" cy="22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51" y="1193370"/>
            <a:ext cx="2983266" cy="223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I:\ТРИЗ рисунки\12464_08d6c1bc9861132018122a702f2b25e2.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33" y="3946360"/>
            <a:ext cx="3048900" cy="221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ВЕТУЛЯ\Desktop\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46360"/>
            <a:ext cx="3006060" cy="2243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210" y="1948934"/>
            <a:ext cx="19446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577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ПОХОЖЕ: </a:t>
            </a:r>
          </a:p>
          <a:p>
            <a:pPr algn="ctr"/>
            <a:r>
              <a:rPr lang="ru-RU" sz="2400" b="1" i="1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 ОТПЕЧАТКИ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I:\ТРИЗ рисунки\Ladoshki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61" y="996908"/>
            <a:ext cx="3511395" cy="336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I:\ТРИЗ рисунки\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544" y="1009856"/>
            <a:ext cx="3471746" cy="260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:\ТРИЗ рисунки\1-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218" y="4775551"/>
            <a:ext cx="3078989" cy="204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I:\ТРИЗ рисунки\1-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33271"/>
            <a:ext cx="2623739" cy="171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ВЕТУЛЯ\Desktop\risovanie-pomponami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1" y="4947970"/>
            <a:ext cx="3901160" cy="179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1567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ДИЗАЙН</a:t>
            </a:r>
          </a:p>
          <a:p>
            <a:pPr algn="ctr"/>
            <a:r>
              <a:rPr lang="ru-RU" sz="2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(своей буквы, вещей и т.п.)</a:t>
            </a:r>
          </a:p>
        </p:txBody>
      </p:sp>
      <p:pic>
        <p:nvPicPr>
          <p:cNvPr id="8194" name="Picture 2" descr="C:\Users\СВЕТУЛЯ\Desktop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364" y="1272389"/>
            <a:ext cx="2811329" cy="160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СВЕТУЛЯ\Desktop\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91" y="1249891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СВЕТУЛЯ\Desktop\post_babyroomblog-ru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05881"/>
            <a:ext cx="1551588" cy="268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СВЕТУЛЯ\Desktop\ghbxesgvvf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711" y="4254659"/>
            <a:ext cx="2037010" cy="23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СВЕТУЛЯ\Desktop\84d6fb0c8ad115147eb19ad30cc6bc4a--fall-leaves-crafts-fall-crafts-for-kid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4" y="4192797"/>
            <a:ext cx="22479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СВЕТУЛЯ\Desktop\Autumn-Leaf-Wreat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109" y="3084511"/>
            <a:ext cx="2041235" cy="21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СВЕТУЛЯ\Desktop\6-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5" y="1218199"/>
            <a:ext cx="2219241" cy="228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7944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6133" y="46167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АССОЦИАЦИИ</a:t>
            </a:r>
          </a:p>
          <a:p>
            <a:pPr algn="ctr"/>
            <a:r>
              <a:rPr lang="ru-RU" sz="2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(беспредметное рисование на определенную тему)</a:t>
            </a:r>
          </a:p>
        </p:txBody>
      </p:sp>
      <p:pic>
        <p:nvPicPr>
          <p:cNvPr id="9218" name="Picture 2" descr="I:\ТРИЗ рисунки\080bc1f292f38983c761e520867bedd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74984"/>
            <a:ext cx="3955338" cy="25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I:\ТРИЗ рисунки\Detskij-risuno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39" y="1074984"/>
            <a:ext cx="4138035" cy="253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СВЕТУЛЯ\Desktop\imag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69" y="3876385"/>
            <a:ext cx="3884405" cy="27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СВЕТУЛЯ\Desktop\588x386xboatdgc.jpg.pagespeed.ic_.uRhU9OAlC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65" y="3875567"/>
            <a:ext cx="4117510" cy="270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7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4294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147" y="20617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ПРОТИВОПОЛОЖНОСТИ</a:t>
            </a:r>
          </a:p>
          <a:p>
            <a:pPr algn="ctr"/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(контрасты, классификация по тонам)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СВЕТУЛЯ\Desktop\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7" y="1181787"/>
            <a:ext cx="3078709" cy="223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СВЕТУЛЯ\Desktop\6ef2d93bdf1e89fab79a37f9fb865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143" y="2121338"/>
            <a:ext cx="2506305" cy="334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СВЕТУЛЯ\Desktop\375565_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581" y="4293096"/>
            <a:ext cx="3039643" cy="219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262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СОЕДИНЕНИЕ ТЕХНИК И МАТЕРИАЛОВ</a:t>
            </a:r>
          </a:p>
        </p:txBody>
      </p:sp>
      <p:pic>
        <p:nvPicPr>
          <p:cNvPr id="11267" name="Picture 3" descr="I:\ТРИЗ рисунки\hello_html_51c6f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57" y="857401"/>
            <a:ext cx="3139097" cy="224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:\ТРИЗ рисунки\DSCN2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" y="3112070"/>
            <a:ext cx="3088686" cy="23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I:\ТРИЗ рисунки\DSC0005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67598"/>
            <a:ext cx="3168351" cy="228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СВЕТУЛЯ\Desktop\IMG_0110-туч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57" y="3298234"/>
            <a:ext cx="3141191" cy="218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СВЕТУЛЯ\Desktop\0458358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" y="752863"/>
            <a:ext cx="3201262" cy="213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25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983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ОДИН ОБЪЕКТ – РАЗНЫЕ МАТЕРИАЛЫ</a:t>
            </a:r>
          </a:p>
        </p:txBody>
      </p:sp>
      <p:pic>
        <p:nvPicPr>
          <p:cNvPr id="12290" name="Picture 2" descr="C:\Users\СВЕТУЛЯ\Desktop\261188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781" y="3933056"/>
            <a:ext cx="2664296" cy="243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СВЕТУЛЯ\Desktop\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1052735"/>
            <a:ext cx="2680316" cy="201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СВЕТУЛЯ\Desktop\3679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3933056"/>
            <a:ext cx="2776499" cy="26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СВЕТУЛЯ\Desktop\e4f6edd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687" y="4038319"/>
            <a:ext cx="2852551" cy="257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СВЕТУЛЯ\Desktop\39ec8bd3a3a510cc48dd8ce93f7057c6.jp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889" y="1062658"/>
            <a:ext cx="2872249" cy="206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911" y="1699141"/>
            <a:ext cx="260985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2300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РЕОБРАЗОВАНИЕ</a:t>
            </a:r>
          </a:p>
        </p:txBody>
      </p:sp>
      <p:pic>
        <p:nvPicPr>
          <p:cNvPr id="13314" name="Picture 2" descr="I:\ТРИЗ рисунки\testirovanie-pri-pomoshchi-risovaniya-nesushchestvuyushchego-zhivotnogo-1-768x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16741"/>
            <a:ext cx="3086639" cy="249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I:\ТРИЗ рисунки\image-412b4f79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95" y="3475167"/>
            <a:ext cx="4449688" cy="33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I:\ТРИЗ рисунки\7316_html_1891ddc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46548"/>
            <a:ext cx="292944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84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СКАЗКА ПО КРУГУ</a:t>
            </a:r>
          </a:p>
        </p:txBody>
      </p:sp>
      <p:pic>
        <p:nvPicPr>
          <p:cNvPr id="14339" name="Picture 3" descr="I:\ТРИЗ рисунки\da47a04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77" y="752173"/>
            <a:ext cx="4277788" cy="286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:\ТРИЗ рисунки\Scan10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3968" y="3429000"/>
            <a:ext cx="4608512" cy="325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6307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фон для презентации ТРИЗ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3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169817"/>
            <a:ext cx="473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 ТЕОРИЯ РЕШЕНИЯ ИЗОБРЕТАТЕЛЬСКИХ ЗАДАЧ</a:t>
            </a:r>
            <a:endParaRPr lang="ru-RU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является  известный ученый,  изобретатель,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писатель 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фантаст </a:t>
            </a:r>
            <a:endParaRPr lang="ru-RU" b="1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САУЛОВИЧ АЛЬТШУЛЛЕР</a:t>
            </a:r>
            <a:endParaRPr lang="ru-RU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178" y="157611"/>
            <a:ext cx="1484262" cy="222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11760" y="1972556"/>
            <a:ext cx="582455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элементов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 </a:t>
            </a: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помогает: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анализировать всё происходящее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вокруг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b="1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видеть 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явления системы не только в структуре, но и во временной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динамике;</a:t>
            </a:r>
          </a:p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</a:t>
            </a:r>
            <a:r>
              <a:rPr lang="ru-RU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руки воспитателям инструмент по конкретному практическому воспитанию у детей качеств творческой личности, способной понимать единство и противоречие окружающего мира, решать свои маленькие 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endParaRPr lang="ru-RU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3505" y="5484205"/>
            <a:ext cx="7214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ТРИЗ</a:t>
            </a:r>
            <a:r>
              <a:rPr lang="ru-RU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ПОЛНЫЙ ОТКАЗ ОТ СТЕРЕОТИПОВ, ИНСТРУМЕНТ ДЛЯ РЕАЛИЗАЦИИ ТВОРЧЕСКОЙ ЛИЧНОСТИ</a:t>
            </a:r>
            <a:endParaRPr lang="ru-RU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38" y="46167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</a:p>
          <a:p>
            <a:pPr algn="ctr"/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1. ПРИЕМ ВЖИВАНИЯ В ОБРАЗ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 descr="C:\Users\СВЕТУЛЯ\Desktop\detsad-265092-1460561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41" y="4490219"/>
            <a:ext cx="3176423" cy="225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СВЕТУЛЯ\Desktop\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158" y="4588518"/>
            <a:ext cx="3060259" cy="215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СВЕТУЛЯ\Desktop\mariya_akimova_inoplanetyan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171" y="1245252"/>
            <a:ext cx="2980661" cy="221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:\Users\СВЕТУЛЯ\Desktop\13048472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25" y="1196410"/>
            <a:ext cx="3200847" cy="22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СВЕТУЛЯ\Desktop\img_156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35" y="2311936"/>
            <a:ext cx="2886868" cy="38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079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61827"/>
            <a:ext cx="87849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ЭМПАТИЯ</a:t>
            </a:r>
          </a:p>
          <a:p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2. ЗЛЫЕ ПЕРСОНАЖИ СТАНОВЯТСЯ </a:t>
            </a:r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ДОБРЫМИ</a:t>
            </a:r>
          </a:p>
          <a:p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4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ПРИЁМ ВХОЖДЕНИЯ В </a:t>
            </a:r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КАРТИНУ</a:t>
            </a:r>
          </a:p>
          <a:p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4. ПРИМЕРИВАНИЕ </a:t>
            </a:r>
            <a:r>
              <a:rPr lang="ru-RU" sz="24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ОБРАЗА </a:t>
            </a:r>
            <a:endParaRPr lang="ru-RU" sz="2400" b="1" i="1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sz="24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МОЕ НАСТРОЕНИЕ</a:t>
            </a:r>
            <a:endParaRPr lang="ru-RU" sz="16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12750"/>
            <a:ext cx="3868075" cy="260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12750"/>
            <a:ext cx="3852788" cy="260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4129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42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04664"/>
            <a:ext cx="89644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РАБОТЫ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дети научились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мыслить широко и не ограничиваться стереотипным 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мышлением, стали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раскрепощённые; 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них появилось положительное отношение к заданиям творческого характера, 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высокая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степень 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самостоятельности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научились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задавать вопросы, находить на них ответы, размышлять, рассматривая ситуацию с разных сторон, отстаивать своё мнение и уважать 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чужое;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олее </a:t>
            </a:r>
            <a:r>
              <a:rPr lang="ru-RU" sz="24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ярко проявилась способность к фантазированию и воображению при выполнении работ творческого характера, а так же моделирования нестандартной ситуации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42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404664"/>
            <a:ext cx="75608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</a:p>
          <a:p>
            <a:pPr algn="ctr"/>
            <a:endParaRPr lang="ru-RU" sz="2800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8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спользуя </a:t>
            </a:r>
            <a:r>
              <a:rPr lang="ru-RU" sz="2800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элементы ТРИЗ в изо-деятельности, ребёнок не просто воспроизводит то, что видит, но и по-своему истолковывает и домысливает свой рисунок. Использование элементов ТРИЗ - являются основой развивающего обучения, у детей снимается чувство скованности, преодолевается застенчивость, постепенно развивается логика мышления.</a:t>
            </a:r>
            <a:endParaRPr lang="ru-RU" sz="2800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61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н для презентации ТРИЗ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6867" y="299722"/>
            <a:ext cx="763284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Используемая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литература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Анатолий 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Гин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 «Приемы педагогической техники». </a:t>
            </a:r>
          </a:p>
          <a:p>
            <a:pPr marL="285750" lvl="0" indent="-285750" fontAlgn="base">
              <a:buFont typeface="Wingdings" pitchFamily="2" charset="2"/>
              <a:buChar char="Ø"/>
            </a:pP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Анатолий 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Гин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«ТРИЗ-педагогика». </a:t>
            </a:r>
            <a:r>
              <a:rPr lang="ru-RU" u="sng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Анатолий 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Гин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 «Сказки-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изобреталки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от кота 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Потряскина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». </a:t>
            </a:r>
            <a:endParaRPr lang="ru-RU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Б.Неменский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«Изобразительная деятельность для 0 </a:t>
            </a:r>
            <a:r>
              <a:rPr lang="ru-RU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калассов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 smtClean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С.И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Гин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Занятия 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по ТРИЗ в детском саду: пособие для педагогов дошкольных учреждений 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2010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О.М.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Дьяченко,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Воображение дошкольника 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М.,1986.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А.В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. Корзун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, Веселая 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дидактика: элементы ТРИЗ и РТВ в работе с </a:t>
            </a:r>
            <a:r>
              <a:rPr lang="ru-RU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дошкольниками – </a:t>
            </a:r>
            <a:r>
              <a:rPr lang="ru-RU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Мн., 2000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фон для презентации ТРИЗ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3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169817"/>
            <a:ext cx="62584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КРЕДО ТРИЗОВЦЕВ: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ребёнок изначально талантлив и даже гениален, но его надо научить ориентироваться в современном мире, чтобы при минимуме затрат достигать максимального эффекта. </a:t>
            </a:r>
            <a:endParaRPr lang="ru-RU" sz="20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8067" y="2462427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влияние ТРИЗ на развитие творческого воображения детей в процессе занятий изобразительной 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9248" y="3872567"/>
            <a:ext cx="721475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творческого воображения детей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пути использования элементов ТРИЗ в изо-деятельности; </a:t>
            </a:r>
            <a:endParaRPr lang="ru-RU" sz="2400" b="1" dirty="0" smtClean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 ТРИЗ в работу по 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85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4" name="Рисунок 3" descr="фон для презентации ТРИЗ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93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9792" y="169817"/>
            <a:ext cx="62584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введения методов и приёмов ТРИЗ в изобразительную деятельность детей: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воспитать творческую, эстетически развитую личность, способную к 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самовыражению </a:t>
            </a:r>
            <a:r>
              <a:rPr lang="ru-RU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различные формы 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изо-деятельности</a:t>
            </a:r>
            <a:endParaRPr lang="ru-RU" sz="20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08067" y="2462427"/>
            <a:ext cx="66247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опыта работы: </a:t>
            </a:r>
            <a:r>
              <a:rPr lang="ru-RU" sz="22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влияние ТРИЗ на развитие творческого воображения детей в процессе занятий изобразительной </a:t>
            </a:r>
            <a:r>
              <a:rPr lang="ru-RU" sz="22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9248" y="3492680"/>
            <a:ext cx="702900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 </a:t>
            </a:r>
          </a:p>
          <a:p>
            <a:pPr lvl="0"/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творческой личности;</a:t>
            </a:r>
          </a:p>
          <a:p>
            <a:pPr lvl="0"/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Формировать 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навыки творческой работы, включающей следующие 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компоненты: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воображения;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оригинальности мышления;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 ребенка приспосабливаться к 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неожиданным 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изменениям 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рассуждать и делать 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выводы; </a:t>
            </a:r>
          </a:p>
          <a:p>
            <a:pPr marL="457200" lvl="0" indent="-457200">
              <a:buFont typeface="+mj-lt"/>
              <a:buAutoNum type="arabicPeriod"/>
            </a:pP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находчивости</a:t>
            </a:r>
            <a:r>
              <a:rPr lang="ru-RU" sz="20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внимательности </a:t>
            </a:r>
            <a:r>
              <a:rPr lang="ru-RU" sz="20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сообразительности</a:t>
            </a:r>
            <a:endParaRPr lang="ru-RU" sz="20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3680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Эффективные средства 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решения задач по развитию творчества детей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дошкольного возраста: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соблюдение 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планомерности, постепенности в занятиях, систематичности;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необходимых условий для применения знаний, умений, навыков, полученных на занятиях, в повседневной жизни;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редоставление возможности детям свободно 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и активно действовать на занятии и вне </a:t>
            </a: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занятий;</a:t>
            </a:r>
            <a:endParaRPr lang="ru-RU" sz="22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взрослому 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нужно </a:t>
            </a: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самому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, "прочувствовать" этот инструмент и быть творческой личностью.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Основные приемы, используемые в работе: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ТПФ (типовые приёмы фантазирования</a:t>
            </a: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РТВ (развитие творческого </a:t>
            </a:r>
            <a:r>
              <a:rPr lang="ru-RU" sz="22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воображения)</a:t>
            </a:r>
            <a:endParaRPr lang="ru-RU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АНТРОПОМОРФИЗМ - </a:t>
            </a:r>
          </a:p>
          <a:p>
            <a:pPr algn="ctr"/>
            <a:r>
              <a:rPr lang="ru-RU" sz="24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человечивание </a:t>
            </a:r>
            <a:r>
              <a:rPr lang="ru-RU" sz="2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природных объектов, явлений</a:t>
            </a:r>
            <a:r>
              <a:rPr lang="ru-RU" sz="24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600" b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Windows\Desktop\ima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245085"/>
            <a:ext cx="2902074" cy="184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Windows\Desktop\risuem_solnt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09" y="3290501"/>
            <a:ext cx="3019375" cy="207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58033"/>
            <a:ext cx="3032712" cy="405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7747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46" y="46167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ОЖИВЛЕНИЕ ВРЕМЕН ГОДА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32596"/>
            <a:ext cx="32797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ВЕТУЛЯ\Desktop\visotin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18307"/>
            <a:ext cx="3159932" cy="228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УЛЯ\Desktop\obr-kr-chel-m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7" y="1088303"/>
            <a:ext cx="2993403" cy="403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2316" y="718527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4460101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ЗИМА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1554" y="1918458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37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ПОХОЖЕ: </a:t>
            </a:r>
          </a:p>
          <a:p>
            <a:pPr algn="ctr"/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1. КЛЯКСОГРАФИЯ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ТРИЗ рисунки\klyaksografia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5" y="1121112"/>
            <a:ext cx="3179209" cy="210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:\ТРИЗ рисунки\DSCN13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71479"/>
            <a:ext cx="3093988" cy="202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21112"/>
            <a:ext cx="2125698" cy="26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9391"/>
            <a:ext cx="2498957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7" y="3933874"/>
            <a:ext cx="201771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064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н для презентации ТР Из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2785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ru-RU" b="1" dirty="0">
              <a:ln w="9525">
                <a:solidFill>
                  <a:srgbClr val="FF3300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41" y="159123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ЧТО ПОХОЖЕ: </a:t>
            </a:r>
          </a:p>
          <a:p>
            <a:pPr algn="ctr"/>
            <a:r>
              <a:rPr lang="ru-RU" sz="2400" b="1" i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2. ГЕОМЕТРИЧЕСКИЕ ФИГУРЫ </a:t>
            </a:r>
            <a:endParaRPr lang="ru-RU" sz="1600" b="1" i="1" u="sng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87378"/>
            <a:ext cx="3511790" cy="253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69352"/>
            <a:ext cx="3502332" cy="2465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СВЕТУЛЯ\Desktop\detsad-80855-14289426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39"/>
            <a:ext cx="3504261" cy="262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ВЕТУЛЯ\Desktop\нетрадиционное рисование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97" y="1064749"/>
            <a:ext cx="3411599" cy="256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702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1463</TotalTime>
  <Words>604</Words>
  <Application>Microsoft Office PowerPoint</Application>
  <PresentationFormat>Экран (4:3)</PresentationFormat>
  <Paragraphs>92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Пользователь Windows</cp:lastModifiedBy>
  <cp:revision>117</cp:revision>
  <dcterms:created xsi:type="dcterms:W3CDTF">2016-11-06T07:57:18Z</dcterms:created>
  <dcterms:modified xsi:type="dcterms:W3CDTF">2018-08-29T17:31:43Z</dcterms:modified>
</cp:coreProperties>
</file>