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Личностно-ориентированное  обучение в  математике.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736622"/>
            <a:ext cx="5712179" cy="1852618"/>
          </a:xfrm>
        </p:spPr>
        <p:txBody>
          <a:bodyPr>
            <a:normAutofit fontScale="92500" lnSpcReduction="10000"/>
          </a:bodyPr>
          <a:lstStyle/>
          <a:p>
            <a:pPr algn="r" eaLnBrk="1" hangingPunct="1"/>
            <a:r>
              <a:rPr lang="ru-RU" sz="1800" dirty="0" smtClean="0"/>
              <a:t>«Хороших методов существует ровно</a:t>
            </a:r>
          </a:p>
          <a:p>
            <a:pPr algn="r" eaLnBrk="1" hangingPunct="1"/>
            <a:r>
              <a:rPr lang="ru-RU" sz="1800" dirty="0" smtClean="0"/>
              <a:t>столько, сколько существует хороших учителей»</a:t>
            </a:r>
          </a:p>
          <a:p>
            <a:pPr algn="r" eaLnBrk="1" hangingPunct="1"/>
            <a:r>
              <a:rPr lang="ru-RU" sz="1800" dirty="0" err="1" smtClean="0"/>
              <a:t>Д.Пойа</a:t>
            </a:r>
            <a:endParaRPr lang="ru-RU" sz="1800" dirty="0" smtClean="0"/>
          </a:p>
          <a:p>
            <a:pPr algn="r" eaLnBrk="1" hangingPunct="1"/>
            <a:endParaRPr lang="ru-RU" sz="1400" dirty="0" smtClean="0">
              <a:solidFill>
                <a:schemeClr val="tx1"/>
              </a:solidFill>
            </a:endParaRPr>
          </a:p>
          <a:p>
            <a:pPr algn="r" eaLnBrk="1" hangingPunct="1"/>
            <a:endParaRPr lang="ru-RU" sz="1400" dirty="0">
              <a:solidFill>
                <a:schemeClr val="tx1"/>
              </a:solidFill>
            </a:endParaRPr>
          </a:p>
          <a:p>
            <a:pPr eaLnBrk="1" hangingPunct="1"/>
            <a:r>
              <a:rPr lang="ru-RU" sz="1400" dirty="0" smtClean="0">
                <a:solidFill>
                  <a:schemeClr val="tx1"/>
                </a:solidFill>
              </a:rPr>
              <a:t> Величко Татьяна Юрьевна</a:t>
            </a:r>
          </a:p>
          <a:p>
            <a:pPr eaLnBrk="1" hangingPunct="1"/>
            <a:r>
              <a:rPr lang="ru-RU" sz="1400" dirty="0" smtClean="0">
                <a:solidFill>
                  <a:schemeClr val="tx1"/>
                </a:solidFill>
              </a:rPr>
              <a:t>2 ДКК ДГТУ Г. Ростов на Дону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FF0000"/>
                </a:solidFill>
              </a:rPr>
              <a:t>В  педагогической практике можно использовать различные формы и виды дифференцированного обучения: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1. </a:t>
            </a:r>
            <a:r>
              <a:rPr lang="ru-RU" sz="1400" b="1" dirty="0" err="1" smtClean="0">
                <a:solidFill>
                  <a:srgbClr val="FF0000"/>
                </a:solidFill>
              </a:rPr>
              <a:t>Разноуровневые</a:t>
            </a:r>
            <a:r>
              <a:rPr lang="ru-RU" sz="1400" b="1" dirty="0" smtClean="0">
                <a:solidFill>
                  <a:srgbClr val="FF0000"/>
                </a:solidFill>
              </a:rPr>
              <a:t> карточки</a:t>
            </a:r>
            <a:endParaRPr lang="ru-RU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 Каждая карточка содержит задания базового уровня, более сложные задания и задания, требующие творческого подхода.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       При получении такой карточки каждый ученик определяет для себя уровень. Такая система работы является неотъемлемой частью подготовки к сдаче ЕГЭ.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2.Тесты: тематические, итоговые</a:t>
            </a:r>
            <a:endParaRPr lang="ru-RU" sz="1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Задания в тестах подбираю по степени сложности- от легких к более сложным. При работе с тестами ученики выполняют различные виды заданий: выбрать только ответы или кратко решить, чтобы видеть ход мыслей, рассуждений ребенка. Новые дидактические материалы, </a:t>
            </a:r>
            <a:r>
              <a:rPr lang="ru-RU" sz="1400" dirty="0" err="1" smtClean="0"/>
              <a:t>КИМы</a:t>
            </a:r>
            <a:r>
              <a:rPr lang="ru-RU" sz="1400" dirty="0" smtClean="0"/>
              <a:t>  предполагают дифференцированную работу. 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3.Самостоятельные и контрольные работы</a:t>
            </a:r>
            <a:r>
              <a:rPr lang="ru-RU" sz="1400" b="1" dirty="0" smtClean="0"/>
              <a:t> </a:t>
            </a:r>
            <a:r>
              <a:rPr lang="ru-RU" sz="1400" dirty="0" smtClean="0"/>
              <a:t>содержат задания,  как обязательного уровня, так и задания повышенного уровня сложности. При проведении контрольных работ использую несколько вариантов; для сильных учеников более сложные задания,  что исключает списывание и дает индивидуальный подход к каждому ученику. </a:t>
            </a:r>
            <a:endParaRPr lang="ru-RU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4.</a:t>
            </a:r>
            <a:r>
              <a:rPr lang="ru-RU" sz="1400" dirty="0" smtClean="0">
                <a:solidFill>
                  <a:srgbClr val="FF0000"/>
                </a:solidFill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</a:rPr>
              <a:t>Работа по учебнику</a:t>
            </a:r>
            <a:r>
              <a:rPr lang="ru-RU" sz="1400" dirty="0" smtClean="0"/>
              <a:t> также имеет дифференцированный подход. Задания разбиты по уровню сложности. В своей работе практикую консультации  для детей, которые пропустили занятия, в целях устранения пробелов в знаниях.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5.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При изучении новой темы</a:t>
            </a:r>
            <a:r>
              <a:rPr lang="ru-RU" sz="1400" dirty="0" smtClean="0"/>
              <a:t> выделяю четыре этапа: изучение, усвоение, закрепление и углубление. В течении них должна быть усвоена тема. Первый этап обращен одинаково ко всем учащимся. На следующих этапах проявляется дифференциация. </a:t>
            </a:r>
          </a:p>
        </p:txBody>
      </p:sp>
    </p:spTree>
    <p:extLst>
      <p:ext uri="{BB962C8B-B14F-4D97-AF65-F5344CB8AC3E}">
        <p14:creationId xmlns:p14="http://schemas.microsoft.com/office/powerpoint/2010/main" val="34843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Личностно-ориентированное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обучение позволяет</a:t>
            </a:r>
            <a:r>
              <a:rPr lang="ru-RU" sz="200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Повысить </a:t>
            </a:r>
            <a:r>
              <a:rPr lang="ru-RU" sz="1800" dirty="0" err="1" smtClean="0"/>
              <a:t>мотивированность</a:t>
            </a:r>
            <a:r>
              <a:rPr lang="ru-RU" sz="1800" dirty="0" smtClean="0"/>
              <a:t> учащихся к обучению.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Повысить их познавательную активность.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Построить учебный процесс с учетом личностной компоненты, т.е. учесть личностные особенности каждого учащегося, а также ориентироваться на развитие их познавательных способностей и активизацию творческой, познавательной деятельности.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Создать условия для самостоятельного управления ходом обучения.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Дифференцировать и индивидуализировать учебный процесс.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Создать условия для систематического контроля (рефлексии) усвоения знаний учащимися.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Вносить своевременные корректирующие воздействия преподавателя по ходу учебного процесса.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Отследить динамику развития учащихся.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Учесть уровень обученности и обучаемости практически каждого учащегося.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8219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97145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Разноуровневые</a:t>
            </a:r>
            <a:r>
              <a:rPr lang="ru-RU" dirty="0" smtClean="0">
                <a:solidFill>
                  <a:srgbClr val="FF0000"/>
                </a:solidFill>
              </a:rPr>
              <a:t> задания по алгебре 10-11 классов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учебнику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А.Г. Мордкович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1359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5596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146"/>
            <a:ext cx="7200800" cy="62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0645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6250"/>
            <a:ext cx="92583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4721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8686800" cy="4191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790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476672"/>
            <a:ext cx="7668841" cy="564949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Личностно-ориентированное обучение</a:t>
            </a:r>
            <a:r>
              <a:rPr lang="ru-RU" sz="3200" dirty="0" smtClean="0"/>
              <a:t> — это такое обучение, где во главу угла ставится личность ребенка, ее самобытность, </a:t>
            </a:r>
            <a:r>
              <a:rPr lang="ru-RU" sz="3200" dirty="0" err="1" smtClean="0"/>
              <a:t>самоценность</a:t>
            </a:r>
            <a:r>
              <a:rPr lang="ru-RU" sz="3200" dirty="0" smtClean="0"/>
              <a:t>, субъектный опыт каждого сначала раскрывается, а затем согласовывается с содержанием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657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Условия существования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личностно-ориентированного подхода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в образовании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sz="2800" smtClean="0"/>
              <a:t>- наличие комфортных и безопасных условий обучения;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осуществление воспитания саморегулирующего поведение личности;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формирование и развитие мышления;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учёт уровня способностей и возможностей каждого ученика в процессе обучения;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- адаптация учебного процесса к особенностям групп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2860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Личностно-ориентированный урок</a:t>
            </a:r>
            <a:r>
              <a:rPr lang="ru-RU" sz="2800" dirty="0" smtClean="0"/>
              <a:t> – это не просто создание учителем благожелательной творческой атмосферы, а постоянное обращение к субъективному опыту школьников как опыту их собственной жизнедеятельности. Работа с субъективным опытом на уроке предполагает использование различных форм общения, способствующих подлинному сотрудничеству учителя и учащихся, направленному на совместный анализ процесса учебной  работы.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924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Подходы для реализации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личностно-ориентированного урока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</a:t>
            </a:r>
            <a:r>
              <a:rPr lang="ru-RU" sz="2400" smtClean="0"/>
              <a:t>- учёт личностных особенностей учащихся;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применение приёмов для актуализации и обогащения субъектного опыта ребёнка;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использование разнообразных форм общения, особенно диалога и полилога;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создание доверия и толерантности в учебных взаимодействиях;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стимулирование учеников к выбору учебных заданий, форм и способов их выполнения;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- использование учащимися таких речевых оборотов, как: “я полагаю, что…”, “мне кажется, что…”, “по моему мнению”, “я думаю, что…” и т. д.</a:t>
            </a:r>
          </a:p>
        </p:txBody>
      </p:sp>
    </p:spTree>
    <p:extLst>
      <p:ext uri="{BB962C8B-B14F-4D97-AF65-F5344CB8AC3E}">
        <p14:creationId xmlns:p14="http://schemas.microsoft.com/office/powerpoint/2010/main" val="19461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Сравнительная характеристика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деятельности педагога при проведении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традиционного и личностно-ориентированного урока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Традиционный урок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Обучает всех детей установленной сумме знаний, умений и навыков.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Распределяет учебные задания, форму работы детей и демонстрирует им образец правильного выполнения заданий.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Старается заинтересовать детей в том учебном материале, который предлагает сам учитель.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Предполагает дополнительные индивидуальные занятия с отстающими детьми.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Осуществляет планирование детской деятельности в определенном русле.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Оценивает результаты работы детей, подмечая и исправляя допущенные ими ошибки.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Определяет правила поведения в классе и следит за их выполнением.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Разрешает возникающие конфликты между детьми: поощряет правых и наказывает виновных.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Личностно-ориентированный урок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Способствует эффективному накоплению каждым ребенком своего собственного личного опыта.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Предлагает детям на выбор различные учебные задания и формы работы, поощряет детей к самостоятельному поиску путей решений этих заданий.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Стремится выявить реальные интересы детей и согласовать с ними подбор и организацию учебного материала.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Ведет индивидуальную работу с каждым ребенком.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Помогает детям самостоятельно спланировать свою деятельность.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Поощряет детей самостоятельно оценивать результаты их работы и исправлять допущенные ошибки.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Учит детей самостоятельно вырабатывать правила поведения и контролировать их выполнение.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Побуждает детей обсуждать возникающие конфликтные ситуации и самостоятельно искать пути их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1830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>Видоизменение педагогической деятельности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учителя и учебной деятельности ученика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1. В деятельности учителя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Традиционная цель – </a:t>
            </a:r>
            <a:r>
              <a:rPr lang="ru-RU" sz="1200" b="1" dirty="0" err="1" smtClean="0">
                <a:solidFill>
                  <a:srgbClr val="FF0000"/>
                </a:solidFill>
              </a:rPr>
              <a:t>ЗУНы</a:t>
            </a:r>
            <a:r>
              <a:rPr lang="ru-RU" sz="1200" b="1" dirty="0" smtClean="0">
                <a:solidFill>
                  <a:srgbClr val="FF0000"/>
                </a:solidFill>
              </a:rPr>
              <a:t> по предмету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-Отбирает предметный материал, дидактический материал для его изучения, методы работы. Принципы отбора учебного материала не осознаются, учитель, если и руководствуется ими, то на интуитивном уровне.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Новую учебную задачу просто объявляет как новую тему урока ("запишите тему урока").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При решении учебной задачи: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а) сообщает предметные знания, причем чаще всего информационно-объяснительным методом;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б) организует осмысление учебной информации в вопросно-ответной форме, проводит опрос при закреплении, проверяет уровень и полноту предметных знаний учащихся;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в) корректирует высказывания учащихся, подтверждает или опровергает содержание высказываний (правильно, неправильно), ориентирует на получение правильного результата;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г) привлекает учащихся к поиску дополнений, уточнений;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д) контролирует объем и качество полученных предметных знаний, стремится выставить за ответы как можно больше отметок (</a:t>
            </a:r>
            <a:r>
              <a:rPr lang="ru-RU" sz="1200" dirty="0" err="1" smtClean="0"/>
              <a:t>накопляемость</a:t>
            </a:r>
            <a:r>
              <a:rPr lang="ru-RU" sz="1200" dirty="0" smtClean="0"/>
              <a:t> отметок);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е) задание на дом - (недифференцированного типа), носит </a:t>
            </a:r>
            <a:r>
              <a:rPr lang="ru-RU" sz="1200" dirty="0" err="1" smtClean="0"/>
              <a:t>узкопредметный</a:t>
            </a:r>
            <a:r>
              <a:rPr lang="ru-RU" sz="1200" dirty="0" smtClean="0"/>
              <a:t> характер.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smtClean="0">
                <a:solidFill>
                  <a:srgbClr val="FF0000"/>
                </a:solidFill>
              </a:rPr>
              <a:t>Инновационная цель – личность, ее способности к самоизменению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-Выделяет в предметном материале основные идеи и принципы, методы познания и обобщенные способы действий и выстраивает предметное содержание вокруг этих методологических ориентиров, чтобы каждое предметное знание "работало" на выделенные ориентиры.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 Подбирает дидактический материал, позволяющий ученику выбирать наиболее значимые для него вид и форму учебного содержания (личностно ориентированные ситуации).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 Обеспечивает личностно значимую для учащихся постановку учебной задачи, вызывающую потребность ученика в новом - трудном, но посильном.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- Организует поиск решения учебной задачи путем раскрытия субъектного опыта учащихся: в диалоге, ролевой игре, рефлексии, а не в вопросно-ответной форме, т. е. в личностно ориентированных ситуациях: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а) поиск идеи, гипотезы решения;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б) составление ориентировочной основы действий для решения;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в) максимальная самостоятельность учащихся (подсказка лишь после попыток самостоятельного решения проблемы);</a:t>
            </a:r>
          </a:p>
        </p:txBody>
      </p:sp>
    </p:spTree>
    <p:extLst>
      <p:ext uri="{BB962C8B-B14F-4D97-AF65-F5344CB8AC3E}">
        <p14:creationId xmlns:p14="http://schemas.microsoft.com/office/powerpoint/2010/main" val="37172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5076056" y="1268761"/>
            <a:ext cx="2880320" cy="44553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г) привлекает учащихся к анализу этапов решения учебной задачи, стимулирует учащихся к высказываниям без боязни ошибиться, ориентирует на использование разных способов действий, привлекает к анализу собственных затруднений учащихся (рефлексия), поощряет нестандартные учебные действия;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д) учит приемам развития внимания, восприятия, памяти, мышления, воображения, творческим поисковым процедурам, работе с учебным текстом;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е) при повторении и закреплении учит способам смысловой обработки изучаемого, не злоупотребляет отметками, чаще прибегает к качественным оценкам, причем оценка деятельности - не только по конечному результату, но и по процессу его достижения.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Задания на дом - </a:t>
            </a:r>
            <a:r>
              <a:rPr lang="ru-RU" sz="1200" dirty="0" err="1" smtClean="0"/>
              <a:t>разноуровневые</a:t>
            </a:r>
            <a:r>
              <a:rPr lang="ru-RU" sz="1200" dirty="0" smtClean="0"/>
              <a:t>, со свободным выбором уровня, с допущением альтернативы в познании, содержащие предметные и методологические знания (на осмыслении методов и обобщенных способов действий). </a:t>
            </a:r>
          </a:p>
        </p:txBody>
      </p:sp>
    </p:spTree>
    <p:extLst>
      <p:ext uri="{BB962C8B-B14F-4D97-AF65-F5344CB8AC3E}">
        <p14:creationId xmlns:p14="http://schemas.microsoft.com/office/powerpoint/2010/main" val="10248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</a:rPr>
              <a:t>2. В деятельности ученика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Традиционная цель - </a:t>
            </a:r>
            <a:r>
              <a:rPr lang="ru-RU" sz="1200" b="1" dirty="0" err="1" smtClean="0">
                <a:solidFill>
                  <a:srgbClr val="FF0000"/>
                </a:solidFill>
              </a:rPr>
              <a:t>ЗУНы</a:t>
            </a:r>
            <a:r>
              <a:rPr lang="ru-RU" sz="1200" b="1" dirty="0" smtClean="0">
                <a:solidFill>
                  <a:srgbClr val="FF0000"/>
                </a:solidFill>
              </a:rPr>
              <a:t> по предмету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-Фиксирует новую тему урока.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-Воспринимает, анализирует, запоминает предметную информацию, причем подчас без критического осмысления.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-Отвечает на вопросы учителя, уточняет свое понимание содержания темы, но не задумывается над процессом понимания - понимает так, как удается.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-Сопоставляет свои знания с высказываниями других учащихся, дополняет или уточняет их.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-Выполняет задания, одинаковые для всех; при выполнении задания ориентируется на результат - правильный ответ, хорошую отметку.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 Свою учебную работу не анализирует, способ достижения результата не выделяет, не анализирует свое психологическое состояние, поскольку этого никто и не требует.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Инновационная цель - личность, ее способности к </a:t>
            </a:r>
            <a:r>
              <a:rPr lang="ru-RU" sz="1200" b="1" dirty="0" err="1" smtClean="0">
                <a:solidFill>
                  <a:srgbClr val="FF0000"/>
                </a:solidFill>
              </a:rPr>
              <a:t>самоизменению</a:t>
            </a:r>
            <a:endParaRPr lang="ru-RU" sz="12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/>
              <a:t>-</a:t>
            </a:r>
            <a:r>
              <a:rPr lang="ru-RU" sz="1400" dirty="0" smtClean="0"/>
              <a:t>Участвует в постановке новой учебной задачи, ее переопределении, в выявлении противоречия, проблемы; пытается вместе с учителем и другими учащимися выявить идею, гипотезу ее решения, предлагает свои варианты решения, свое видение проблемы. Учитель при этом - ценный источник познания для ученика.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-При объяснении учителя живо участвует репликами, вопросами, мысленно ведет диалог с ним, критически осмысливая слова учителя.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-Учится в каждой учебной задаче выявлять метод решения, ход получения знания, учится отделять способ решения от результата.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-Выполняет задания дифференцированного типа, стремясь выделить обобщенные способы действий.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-Охотно анализирует свою учебную работу, свое психологическое состояние, открыто демонстрирует свои "плюсы и минусы".</a:t>
            </a:r>
          </a:p>
        </p:txBody>
      </p:sp>
    </p:spTree>
    <p:extLst>
      <p:ext uri="{BB962C8B-B14F-4D97-AF65-F5344CB8AC3E}">
        <p14:creationId xmlns:p14="http://schemas.microsoft.com/office/powerpoint/2010/main" val="2932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1306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Личностно-ориентированное  обучение в  математике.</vt:lpstr>
      <vt:lpstr>Презентация PowerPoint</vt:lpstr>
      <vt:lpstr>Условия существования  личностно-ориентированного подхода  в образовании</vt:lpstr>
      <vt:lpstr>Презентация PowerPoint</vt:lpstr>
      <vt:lpstr>Подходы для реализации  личностно-ориентированного урока</vt:lpstr>
      <vt:lpstr> Сравнительная характеристика  деятельности педагога при проведении  традиционного и личностно-ориентированного урока</vt:lpstr>
      <vt:lpstr>Видоизменение педагогической деятельности  учителя и учебной деятельности ученика 1. В деятельности учителя </vt:lpstr>
      <vt:lpstr>Презентация PowerPoint</vt:lpstr>
      <vt:lpstr>2. В деятельности ученика</vt:lpstr>
      <vt:lpstr>В  педагогической практике можно использовать различные формы и виды дифференцированного обучения:</vt:lpstr>
      <vt:lpstr>Личностно-ориентированное  обучение позволяет:</vt:lpstr>
      <vt:lpstr>Разноуровневые задания по алгебре 10-11 классов по учебнику  А.Г. Мордкович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Личностно-ориентированное обучение</dc:title>
  <cp:lastModifiedBy>user</cp:lastModifiedBy>
  <cp:revision>5</cp:revision>
  <dcterms:modified xsi:type="dcterms:W3CDTF">2018-10-29T11:43:27Z</dcterms:modified>
</cp:coreProperties>
</file>