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59" r:id="rId4"/>
    <p:sldId id="275" r:id="rId5"/>
    <p:sldId id="288" r:id="rId6"/>
    <p:sldId id="274" r:id="rId7"/>
    <p:sldId id="280" r:id="rId8"/>
    <p:sldId id="281" r:id="rId9"/>
    <p:sldId id="277" r:id="rId10"/>
    <p:sldId id="278" r:id="rId11"/>
    <p:sldId id="285" r:id="rId12"/>
    <p:sldId id="284" r:id="rId13"/>
    <p:sldId id="283" r:id="rId14"/>
    <p:sldId id="273" r:id="rId15"/>
    <p:sldId id="262" r:id="rId16"/>
    <p:sldId id="263" r:id="rId17"/>
    <p:sldId id="264" r:id="rId18"/>
    <p:sldId id="265" r:id="rId19"/>
    <p:sldId id="266" r:id="rId20"/>
    <p:sldId id="267" r:id="rId21"/>
    <p:sldId id="291" r:id="rId22"/>
    <p:sldId id="295" r:id="rId23"/>
    <p:sldId id="294" r:id="rId24"/>
    <p:sldId id="293" r:id="rId25"/>
    <p:sldId id="292" r:id="rId26"/>
    <p:sldId id="268" r:id="rId27"/>
    <p:sldId id="269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4FD4-3636-4D8B-B697-5D46AF000793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67ED2-8227-4FB2-B564-97DB8B4EA8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67ED2-8227-4FB2-B564-97DB8B4EA88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71B05-8A55-4405-B8A5-7A08EF679795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3C6A-BCD0-411B-ABC4-03498C45B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5" y="1428737"/>
            <a:ext cx="714379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склонения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мён существительных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000504"/>
            <a:ext cx="435771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i="1" dirty="0" smtClean="0"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/>
                <a:latin typeface="Calibri" pitchFamily="34" charset="0"/>
                <a:cs typeface="Times New Roman" pitchFamily="18" charset="0"/>
              </a:rPr>
              <a:t>Фаллер</a:t>
            </a:r>
            <a:r>
              <a:rPr lang="ru-RU" i="1" dirty="0" smtClean="0">
                <a:effectLst/>
                <a:latin typeface="Calibri" pitchFamily="34" charset="0"/>
                <a:cs typeface="Times New Roman" pitchFamily="18" charset="0"/>
              </a:rPr>
              <a:t> Марина </a:t>
            </a:r>
            <a:r>
              <a:rPr lang="ru-RU" i="1" dirty="0">
                <a:latin typeface="Calibri" pitchFamily="34" charset="0"/>
                <a:cs typeface="Times New Roman" pitchFamily="18" charset="0"/>
              </a:rPr>
              <a:t>В</a:t>
            </a:r>
            <a:r>
              <a:rPr lang="ru-RU" i="1" dirty="0" smtClean="0">
                <a:effectLst/>
                <a:latin typeface="Calibri" pitchFamily="34" charset="0"/>
                <a:cs typeface="Times New Roman" pitchFamily="18" charset="0"/>
              </a:rPr>
              <a:t>ладимировна, </a:t>
            </a:r>
          </a:p>
          <a:p>
            <a:pPr algn="ctr">
              <a:lnSpc>
                <a:spcPct val="80000"/>
              </a:lnSpc>
            </a:pPr>
            <a:r>
              <a:rPr lang="ru-RU" i="1" dirty="0">
                <a:latin typeface="Calibri" pitchFamily="34" charset="0"/>
                <a:cs typeface="Times New Roman" pitchFamily="18" charset="0"/>
              </a:rPr>
              <a:t>у</a:t>
            </a:r>
            <a:r>
              <a:rPr lang="ru-RU" i="1" dirty="0" smtClean="0">
                <a:effectLst/>
                <a:latin typeface="Calibri" pitchFamily="34" charset="0"/>
                <a:cs typeface="Times New Roman" pitchFamily="18" charset="0"/>
              </a:rPr>
              <a:t>читель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i="1" dirty="0" smtClean="0">
                <a:effectLst/>
                <a:latin typeface="Calibri" pitchFamily="34" charset="0"/>
                <a:cs typeface="Times New Roman" pitchFamily="18" charset="0"/>
              </a:rPr>
              <a:t>МКОУ «Киреевская гимназия»</a:t>
            </a:r>
          </a:p>
          <a:p>
            <a:pPr algn="ctr">
              <a:lnSpc>
                <a:spcPct val="80000"/>
              </a:lnSpc>
            </a:pPr>
            <a:r>
              <a:rPr lang="ru-RU" i="1" dirty="0" smtClean="0">
                <a:effectLst/>
                <a:latin typeface="Calibri" pitchFamily="34" charset="0"/>
                <a:cs typeface="Times New Roman" pitchFamily="18" charset="0"/>
              </a:rPr>
              <a:t> города </a:t>
            </a:r>
            <a:r>
              <a:rPr lang="ru-RU" i="1" dirty="0" err="1" smtClean="0">
                <a:effectLst/>
                <a:latin typeface="Calibri" pitchFamily="34" charset="0"/>
                <a:cs typeface="Times New Roman" pitchFamily="18" charset="0"/>
              </a:rPr>
              <a:t>Киреевска</a:t>
            </a:r>
            <a:r>
              <a:rPr lang="ru-RU" i="1" dirty="0" smtClean="0">
                <a:effectLst/>
                <a:latin typeface="Calibri" pitchFamily="34" charset="0"/>
                <a:cs typeface="Times New Roman" pitchFamily="18" charset="0"/>
              </a:rPr>
              <a:t> Тульской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14291"/>
            <a:ext cx="800105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i="1" dirty="0" smtClean="0"/>
              <a:t>ГОУ ДПО ТО «Институт повышения квалификации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i="1" dirty="0" smtClean="0"/>
              <a:t>и переподготовки работников образования Тульской области»</a:t>
            </a:r>
            <a:endParaRPr lang="ru-RU" alt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1" y="571480"/>
            <a:ext cx="821537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Сравните окончания.</a:t>
            </a: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Разделите слова на группы по схожести окончаний.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content.foto.mail.ru/mail/makhrakova5/_answers/i-1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558006"/>
            <a:ext cx="8667750" cy="574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28596" y="1428736"/>
          <a:ext cx="3000396" cy="4595825"/>
        </p:xfrm>
        <a:graphic>
          <a:graphicData uri="http://schemas.openxmlformats.org/presentationml/2006/ole">
            <p:oleObj spid="_x0000_s5122" name="Acrobat Document" r:id="rId4" imgW="4305115" imgH="5762408" progId="AcroExch.Document.11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500042"/>
            <a:ext cx="77153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учебником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071678"/>
            <a:ext cx="492922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с.16, упр.25</a:t>
            </a:r>
          </a:p>
          <a:p>
            <a:pPr algn="ctr"/>
            <a:endParaRPr lang="ru-RU" sz="6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С.18, упр.31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000240"/>
            <a:ext cx="85725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рав.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.14,16,17,упр.30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7" y="285728"/>
            <a:ext cx="6966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  задание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6" name="Picture 2" descr="как правильно учить уроки Развивающие занятия для детей д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357562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1555" y="571480"/>
            <a:ext cx="4498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http://im2-tub-ru.yandex.net/i?id=17bc0da0d7c69f1204cd64082e04241a-07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429132"/>
            <a:ext cx="1285884" cy="2071702"/>
          </a:xfrm>
          <a:prstGeom prst="rect">
            <a:avLst/>
          </a:prstGeom>
          <a:noFill/>
        </p:spPr>
      </p:pic>
      <p:pic>
        <p:nvPicPr>
          <p:cNvPr id="15364" name="Picture 4" descr="http://im1-tub-ru.yandex.net/i?id=e5cbe136a62a7d8a3af0e3261cfbc0ae-37-144&amp;n=24"/>
          <p:cNvPicPr>
            <a:picLocks noChangeAspect="1" noChangeArrowheads="1"/>
          </p:cNvPicPr>
          <p:nvPr/>
        </p:nvPicPr>
        <p:blipFill>
          <a:blip r:embed="rId4"/>
          <a:srcRect t="-11539" r="56395" b="7692"/>
          <a:stretch>
            <a:fillRect/>
          </a:stretch>
        </p:blipFill>
        <p:spPr bwMode="auto">
          <a:xfrm>
            <a:off x="3428992" y="3714752"/>
            <a:ext cx="1857388" cy="2786082"/>
          </a:xfrm>
          <a:prstGeom prst="rect">
            <a:avLst/>
          </a:prstGeom>
          <a:noFill/>
        </p:spPr>
      </p:pic>
      <p:pic>
        <p:nvPicPr>
          <p:cNvPr id="15366" name="Picture 6" descr="Летнеоздоровительная работа День здоровья для детей I младшей группы Беседы: &quot;Витамины я люблю, быть здоровым я хочу&quot;"/>
          <p:cNvPicPr>
            <a:picLocks noChangeAspect="1" noChangeArrowheads="1"/>
          </p:cNvPicPr>
          <p:nvPr/>
        </p:nvPicPr>
        <p:blipFill>
          <a:blip r:embed="rId5"/>
          <a:srcRect l="78432" t="-1" b="10239"/>
          <a:stretch>
            <a:fillRect/>
          </a:stretch>
        </p:blipFill>
        <p:spPr bwMode="auto">
          <a:xfrm>
            <a:off x="6500826" y="3714752"/>
            <a:ext cx="1157265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967335"/>
            <a:ext cx="835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1склонение   2склонение    3 склонение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71604" y="1500174"/>
            <a:ext cx="5572164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Ну и платья: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Сплошь иголки.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Его носят вечно…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lang="ru-RU" sz="40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(ёлки)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04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Отгадай  загадку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5" name="Picture 3" descr="http://im0-tub-ru.yandex.net/i?id=c45fd563efd52d5796812706039a8311-31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071942"/>
            <a:ext cx="47149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клипарты\Дети\3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928934"/>
            <a:ext cx="18732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1" y="571480"/>
            <a:ext cx="7929618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склонение слова</a:t>
            </a: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</a:t>
            </a:r>
            <a:r>
              <a:rPr lang="ru-RU" sz="9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endParaRPr lang="ru-RU" sz="8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ЁЛК</a:t>
            </a:r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1 СКЛОНЕНИЕ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85729"/>
            <a:ext cx="82868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Подумай, какие окончания у существительных?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5" y="2967335"/>
            <a:ext cx="842968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ШЛИ  ПО  ПЛОЩАД…</a:t>
            </a:r>
          </a:p>
          <a:p>
            <a:pPr marL="1143000" indent="-1143000" algn="ctr">
              <a:buFont typeface="+mj-lt"/>
              <a:buAutoNum type="alphaLcPeriod"/>
            </a:pPr>
            <a:endParaRPr lang="ru-RU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ШЛИ  ПО  ПЛОЩАДК…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500042"/>
            <a:ext cx="5242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Отгадай  загадку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85918" y="1415772"/>
            <a:ext cx="62865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Он круглый и красный,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Как глаз светофора.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Среди овощей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Нет сочней…</a:t>
            </a:r>
          </a:p>
          <a:p>
            <a:pPr marL="0" marR="0" lvl="0" indent="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</a:rPr>
              <a:t>                   (помидора)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3" name="Picture 3" descr="http://im3-tub-ru.yandex.net/i?id=7e04269d00f23b1d102e752f9331a6e0-16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643446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7" y="500043"/>
            <a:ext cx="8429684" cy="8894743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СОГЛАСНЫ     </a:t>
            </a: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  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</a:t>
            </a:r>
            <a:r>
              <a:rPr lang="ru-RU" sz="48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склонение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</a:t>
            </a: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428604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СОГЛАСНЫ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643182"/>
            <a:ext cx="41434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ПОМИДОР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714884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склонение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2-tub-ru.yandex.net/i?id=ffacc2b5a61338032384532af141db10-38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2500330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764386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Работа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группах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составьте памятку 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«Как определить склонение существительных»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клипарты\Дети\6e4e876786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575" y="3429000"/>
            <a:ext cx="146370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3" y="428604"/>
            <a:ext cx="807249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Памятка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определить склонение сущест</a:t>
            </a:r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вительных?»</a:t>
            </a:r>
          </a:p>
          <a:p>
            <a:pPr algn="ctr"/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73581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1.Поставь  имя существительное в начальную форму.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87868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2.Определи род имени  существительного.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4143380"/>
            <a:ext cx="7715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3.Определи окончание имени существительного.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2-tub-ru.yandex.net/i?id=7891fca3fdb7f03994894502688517e6-24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2962284" cy="23098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6378" y="500042"/>
            <a:ext cx="4794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в парах.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967335"/>
            <a:ext cx="74295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склонение существительных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im2-tub-ru.yandex.net/i?id=7891fca3fdb7f03994894502688517e6-24-144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66"/>
            <a:ext cx="2962284" cy="23098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6378" y="571480"/>
            <a:ext cx="4723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в парах.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00241"/>
            <a:ext cx="85725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правильный столбик цифр:</a:t>
            </a:r>
            <a:endParaRPr lang="ru-RU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3360440"/>
          <a:ext cx="6096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D:\клипарты\Дети\0_8e990_67227680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0" y="3857628"/>
            <a:ext cx="26305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357167"/>
            <a:ext cx="8286808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Самостоятельная  работа.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СПИШИ ТЕКСТ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Путники подъехали к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знако-мой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местности. В ущелье слышен шум ручья. На зелени блестели капли воды.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</a:rPr>
              <a:t>Определи склонение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</a:rPr>
              <a:t>имён существительных.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клипарты\Дети\6e4e876786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500306"/>
            <a:ext cx="17494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72494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Проверка:</a:t>
            </a:r>
          </a:p>
          <a:p>
            <a:pPr algn="just"/>
            <a:r>
              <a:rPr lang="ru-RU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Посчитай, сколько </a:t>
            </a:r>
            <a:r>
              <a:rPr lang="ru-RU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существитель-ных</a:t>
            </a:r>
            <a:r>
              <a:rPr lang="ru-RU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каждого склонения </a:t>
            </a:r>
            <a:r>
              <a:rPr lang="ru-RU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встре-тилось</a:t>
            </a:r>
            <a:r>
              <a:rPr lang="ru-RU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тебе в тексте?</a:t>
            </a:r>
          </a:p>
          <a:p>
            <a:pPr algn="just"/>
            <a:endParaRPr lang="ru-RU" sz="40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склонение –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слова</a:t>
            </a:r>
          </a:p>
          <a:p>
            <a:pPr algn="just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склонение –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слова</a:t>
            </a:r>
          </a:p>
          <a:p>
            <a:pPr algn="just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склонение –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слова</a:t>
            </a:r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5" y="357166"/>
            <a:ext cx="7643865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Продолжите предложения: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 уроке  я  узнал…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-на уроке мне понравилось…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-мне хотелось бы повторить…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-мне хотелось бы научиться…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-было интересно…</a:t>
            </a:r>
          </a:p>
          <a:p>
            <a:pPr>
              <a:buFontTx/>
              <a:buChar char="-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ыло трудно…</a:t>
            </a:r>
          </a:p>
          <a:p>
            <a:pPr>
              <a:buFontTx/>
              <a:buChar char="-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оцениваю свою работу как…</a:t>
            </a: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im3-tub-ru.yandex.net/i?id=5876e9225a37aca8e41f641948032fd4-90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143512"/>
            <a:ext cx="1857375" cy="1238250"/>
          </a:xfrm>
          <a:prstGeom prst="rect">
            <a:avLst/>
          </a:prstGeom>
          <a:noFill/>
        </p:spPr>
      </p:pic>
      <p:pic>
        <p:nvPicPr>
          <p:cNvPr id="7172" name="Picture 4" descr="http://im3-tub-ru.yandex.net/i?id=0dad5e651661a4ce3a6def8c647634d2-45-144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286388"/>
            <a:ext cx="1238250" cy="1238250"/>
          </a:xfrm>
          <a:prstGeom prst="rect">
            <a:avLst/>
          </a:prstGeom>
          <a:noFill/>
        </p:spPr>
      </p:pic>
      <p:pic>
        <p:nvPicPr>
          <p:cNvPr id="7176" name="Picture 8" descr="http://im3-tub-ru.yandex.net/i?id=8d191395862cb5f434e1bd325473404c-38-144&amp;n=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286388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000108"/>
            <a:ext cx="8215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ШЛИ  ПО   ПЛОЩАД</a:t>
            </a:r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ШЛИ  ПО ПЛОЩАДК</a:t>
            </a:r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6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3" y="4916208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Почему  разные окончания?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5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Определи падеж существительного,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покажи ответ с помощью карточки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51836"/>
            <a:ext cx="13573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/>
              <a:t>И. п.</a:t>
            </a:r>
          </a:p>
          <a:p>
            <a:pPr>
              <a:defRPr/>
            </a:pPr>
            <a:r>
              <a:rPr lang="ru-RU" sz="4400" b="1" dirty="0" smtClean="0"/>
              <a:t>Р. п.</a:t>
            </a:r>
          </a:p>
          <a:p>
            <a:pPr>
              <a:defRPr/>
            </a:pPr>
            <a:r>
              <a:rPr lang="ru-RU" sz="4400" b="1" dirty="0" smtClean="0"/>
              <a:t>Д. п.</a:t>
            </a:r>
          </a:p>
          <a:p>
            <a:pPr>
              <a:defRPr/>
            </a:pPr>
            <a:r>
              <a:rPr lang="ru-RU" sz="4400" b="1" dirty="0" smtClean="0"/>
              <a:t>В. п.</a:t>
            </a:r>
          </a:p>
          <a:p>
            <a:pPr>
              <a:defRPr/>
            </a:pPr>
            <a:r>
              <a:rPr lang="ru-RU" sz="4400" b="1" dirty="0" smtClean="0"/>
              <a:t>Т. п.</a:t>
            </a:r>
          </a:p>
          <a:p>
            <a:pPr>
              <a:defRPr/>
            </a:pPr>
            <a:r>
              <a:rPr lang="ru-RU" sz="4400" b="1" dirty="0" smtClean="0"/>
              <a:t>П. п.</a:t>
            </a:r>
            <a:endParaRPr lang="ru-RU" sz="4400" b="1" dirty="0"/>
          </a:p>
        </p:txBody>
      </p:sp>
      <p:pic>
        <p:nvPicPr>
          <p:cNvPr id="6" name="Picture 2" descr="D:\клипарты\животные\76205058_large_0_506f1_30a6513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949710" cy="39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785794"/>
            <a:ext cx="50006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в парах.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6" name="Picture 2" descr="http://im2-tub-ru.yandex.net/i?id=7891fca3fdb7f03994894502688517e6-24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962284" cy="23098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3" y="2967335"/>
            <a:ext cx="807249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Вставьте    пропущенные   буквы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2-tub-ru.yandex.net/i?id=7891fca3fdb7f03994894502688517e6-24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962284" cy="23098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6378" y="571480"/>
            <a:ext cx="493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в парах.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5" y="2967335"/>
            <a:ext cx="82153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  падежи существительных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m2-tub-ru.yandex.net/i?id=7891fca3fdb7f03994894502688517e6-24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2962284" cy="23098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6378" y="428604"/>
            <a:ext cx="4651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в парах.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5" y="2967335"/>
            <a:ext cx="82153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Проверьте с помощью «ключа»: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3929066"/>
          <a:ext cx="7429552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9"/>
                <a:gridCol w="1238259"/>
                <a:gridCol w="1272976"/>
                <a:gridCol w="1203540"/>
                <a:gridCol w="1238259"/>
                <a:gridCol w="1238259"/>
              </a:tblGrid>
              <a:tr h="117872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И.п.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Р.п.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Д.п.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В.п.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Т.п.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П.п.</a:t>
                      </a:r>
                      <a:endParaRPr lang="ru-RU" sz="4000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и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err="1" smtClean="0"/>
                        <a:t>н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ч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о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215166"/>
          </a:xfrm>
          <a:prstGeom prst="rect">
            <a:avLst/>
          </a:prstGeom>
          <a:noFill/>
        </p:spPr>
      </p:pic>
      <p:pic>
        <p:nvPicPr>
          <p:cNvPr id="4" name="Picture 2" descr="http://im2-tub-ru.yandex.net/i?id=ffacc2b5a61338032384532af141db10-38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2428892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642918"/>
            <a:ext cx="5357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в группах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643182"/>
            <a:ext cx="842968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Просклоняйте существительные, выделите  окончания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409</Words>
  <Application>Microsoft Office PowerPoint</Application>
  <PresentationFormat>Экран (4:3)</PresentationFormat>
  <Paragraphs>163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2015-02-07T10:55:56Z</dcterms:created>
  <dcterms:modified xsi:type="dcterms:W3CDTF">2015-02-07T19:01:02Z</dcterms:modified>
</cp:coreProperties>
</file>