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103" d="100"/>
          <a:sy n="103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43B6C-82D4-4569-B3D4-3E6E6719D222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CD666-EC8F-4F81-A510-ACCCA1A7D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65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BFA65-93BA-4FB3-B781-E809E470C96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8.png"/><Relationship Id="rId5" Type="http://schemas.openxmlformats.org/officeDocument/2006/relationships/image" Target="../media/image4.gif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tytoys.ru/news?month=11&amp;year=2007" TargetMode="External"/><Relationship Id="rId3" Type="http://schemas.openxmlformats.org/officeDocument/2006/relationships/hyperlink" Target="http://youperm.ru/1-fevralya-armii-snegovikov-uzhe-ne-budet.html" TargetMode="External"/><Relationship Id="rId7" Type="http://schemas.openxmlformats.org/officeDocument/2006/relationships/hyperlink" Target="http://briticat.ru/smail/birds/birds1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briticat.ru/" TargetMode="External"/><Relationship Id="rId5" Type="http://schemas.openxmlformats.org/officeDocument/2006/relationships/hyperlink" Target="http://classveg.ucoz.ru/index/ehto_interesno/0-25" TargetMode="External"/><Relationship Id="rId4" Type="http://schemas.openxmlformats.org/officeDocument/2006/relationships/hyperlink" Target="http://www.xrest.ru/preview/12109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4522/111874181.89/0_910cf_558dbe80_X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1000108"/>
            <a:ext cx="7786742" cy="5000660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ru-RU" sz="6600" b="1" i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Состав слова. Закрепление.</a:t>
            </a:r>
          </a:p>
          <a:p>
            <a:pPr algn="ctr"/>
            <a:r>
              <a:rPr lang="ru-RU" sz="6600" b="1" i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(3 класс)</a:t>
            </a:r>
            <a:endParaRPr lang="ru-RU" sz="6600" b="1" i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" name="Рисунок 5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63186" flipH="1">
            <a:off x="42404" y="4765027"/>
            <a:ext cx="2173717" cy="202056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57290" y="214290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Составьте слова.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совунья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7504" y="5229200"/>
            <a:ext cx="1368152" cy="1368143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500174"/>
          <a:ext cx="6697746" cy="371477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40375"/>
                <a:gridCol w="1656432"/>
                <a:gridCol w="1728451"/>
                <a:gridCol w="1872488"/>
              </a:tblGrid>
              <a:tr h="801619"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bg1"/>
                          </a:solidFill>
                        </a:rPr>
                        <a:t>приставка</a:t>
                      </a:r>
                      <a:endParaRPr lang="ru-RU" sz="16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/>
                        <a:t>корень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/>
                        <a:t>суффикс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/>
                        <a:t>окончание</a:t>
                      </a:r>
                      <a:endParaRPr lang="ru-RU" sz="1600" i="1" dirty="0"/>
                    </a:p>
                  </a:txBody>
                  <a:tcPr/>
                </a:tc>
              </a:tr>
              <a:tr h="72828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полёт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краски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дочка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лапа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2828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отец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дворик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садовый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дежурный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2828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занос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морозец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горка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листочки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2828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понёс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слово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курица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rgbClr val="C00000"/>
                          </a:solidFill>
                        </a:rPr>
                        <a:t>крапива</a:t>
                      </a:r>
                      <a:endParaRPr lang="ru-RU" sz="24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786578" y="1500174"/>
          <a:ext cx="2357422" cy="371477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57422"/>
              </a:tblGrid>
              <a:tr h="776854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>
                          <a:solidFill>
                            <a:schemeClr val="bg1"/>
                          </a:solidFill>
                        </a:rPr>
                        <a:t>новое</a:t>
                      </a:r>
                      <a:r>
                        <a:rPr lang="ru-RU" sz="2000" b="1" i="1" baseline="0" dirty="0" smtClean="0">
                          <a:solidFill>
                            <a:schemeClr val="bg1"/>
                          </a:solidFill>
                        </a:rPr>
                        <a:t> слово</a:t>
                      </a:r>
                      <a:endParaRPr lang="ru-RU" sz="20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34481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solidFill>
                            <a:srgbClr val="C00000"/>
                          </a:solidFill>
                        </a:rPr>
                        <a:t>покраска</a:t>
                      </a:r>
                      <a:endParaRPr lang="ru-RU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34481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solidFill>
                            <a:srgbClr val="C00000"/>
                          </a:solidFill>
                        </a:rPr>
                        <a:t>дворовый</a:t>
                      </a:r>
                      <a:endParaRPr lang="ru-RU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34481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solidFill>
                            <a:srgbClr val="C00000"/>
                          </a:solidFill>
                        </a:rPr>
                        <a:t>заморозки</a:t>
                      </a:r>
                      <a:endParaRPr lang="ru-RU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34481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solidFill>
                            <a:srgbClr val="C00000"/>
                          </a:solidFill>
                        </a:rPr>
                        <a:t>пословица</a:t>
                      </a:r>
                      <a:endParaRPr lang="ru-RU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совунья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14282" y="4143380"/>
            <a:ext cx="2500298" cy="2428892"/>
          </a:xfrm>
          <a:prstGeom prst="rect">
            <a:avLst/>
          </a:prstGeom>
        </p:spPr>
      </p:pic>
      <p:pic>
        <p:nvPicPr>
          <p:cNvPr id="4" name="Рисунок 3" descr="кар карыч 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804192">
            <a:off x="5680738" y="-102329"/>
            <a:ext cx="3163304" cy="29597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500042"/>
            <a:ext cx="8715436" cy="5201424"/>
          </a:xfrm>
          <a:prstGeom prst="rect">
            <a:avLst/>
          </a:prstGeom>
          <a:noFill/>
        </p:spPr>
        <p:txBody>
          <a:bodyPr wrap="square" rtlCol="0">
            <a:prstTxWarp prst="textWave1">
              <a:avLst>
                <a:gd name="adj1" fmla="val 17603"/>
                <a:gd name="adj2" fmla="val 173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16600" b="1" i="1" dirty="0" smtClean="0">
                <a:solidFill>
                  <a:srgbClr val="C00000"/>
                </a:solidFill>
                <a:latin typeface="Monotype Corsiva" pitchFamily="66" charset="0"/>
              </a:rPr>
              <a:t>Молодцы!</a:t>
            </a:r>
            <a:endParaRPr lang="ru-RU" sz="166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643966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42976" y="0"/>
            <a:ext cx="8001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Литература: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 1. Волина В. В.  Весёлая грамматика. – М.: Знание,1995.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 2. Нефёдова Е. А., </a:t>
            </a:r>
            <a:r>
              <a:rPr lang="ru-RU" sz="1400" b="1" dirty="0" err="1" smtClean="0">
                <a:solidFill>
                  <a:srgbClr val="C00000"/>
                </a:solidFill>
              </a:rPr>
              <a:t>Узорова</a:t>
            </a:r>
            <a:r>
              <a:rPr lang="ru-RU" sz="1400" b="1" dirty="0" smtClean="0">
                <a:solidFill>
                  <a:srgbClr val="C00000"/>
                </a:solidFill>
              </a:rPr>
              <a:t> О. В. 350 правил и упражнений по русскому языку, 1-5 класс/ Пособие для начальной школы. – М.: Издательство «Аквариум», ЗАО «Премьера», Издательство  АСТ, 2000.         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1214422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Интернет-сайты:</a:t>
            </a:r>
          </a:p>
          <a:p>
            <a:r>
              <a:rPr lang="ru-RU" sz="1200" u="sng" dirty="0" smtClean="0">
                <a:hlinkClick r:id="rId3"/>
              </a:rPr>
              <a:t>http://youperm.ru/1-fevralya-armii-snegovikov-uzhe-ne-budet.html</a:t>
            </a:r>
            <a:endParaRPr lang="ru-RU" sz="1200" u="sng" dirty="0" smtClean="0"/>
          </a:p>
          <a:p>
            <a:r>
              <a:rPr lang="ru-RU" sz="1200" u="sng" dirty="0" smtClean="0">
                <a:hlinkClick r:id="rId4"/>
              </a:rPr>
              <a:t>http://www.xrest.ru/preview/121097/</a:t>
            </a:r>
            <a:endParaRPr lang="ru-RU" sz="1200" u="sng" dirty="0" smtClean="0"/>
          </a:p>
          <a:p>
            <a:r>
              <a:rPr lang="en-US" sz="1200" u="sng" dirty="0" smtClean="0">
                <a:hlinkClick r:id="rId5"/>
              </a:rPr>
              <a:t>http://classveg.ucoz.ru/index/ehto_interesno/0-25</a:t>
            </a:r>
            <a:endParaRPr lang="en-US" sz="1200" u="sng" dirty="0" smtClean="0"/>
          </a:p>
          <a:p>
            <a:r>
              <a:rPr lang="en-US" sz="1200" u="sng" dirty="0" err="1" smtClean="0">
                <a:hlinkClick r:id="rId6"/>
              </a:rPr>
              <a:t>briticat.ru</a:t>
            </a:r>
            <a:r>
              <a:rPr lang="en-US" sz="1200" dirty="0" err="1" smtClean="0"/>
              <a:t>›</a:t>
            </a:r>
            <a:r>
              <a:rPr lang="en-US" sz="1200" u="sng" dirty="0" err="1" smtClean="0">
                <a:hlinkClick r:id="rId7"/>
              </a:rPr>
              <a:t>smail</a:t>
            </a:r>
            <a:r>
              <a:rPr lang="en-US" sz="1200" u="sng" dirty="0" smtClean="0">
                <a:hlinkClick r:id="rId7"/>
              </a:rPr>
              <a:t>/birds/birds1.html</a:t>
            </a:r>
            <a:endParaRPr lang="en-US" sz="1200" u="sng" dirty="0" smtClean="0"/>
          </a:p>
          <a:p>
            <a:r>
              <a:rPr lang="ru-RU" sz="1200" smtClean="0"/>
              <a:t> </a:t>
            </a:r>
            <a:r>
              <a:rPr lang="en-US" sz="1200" u="sng" smtClean="0">
                <a:hlinkClick r:id="rId8"/>
              </a:rPr>
              <a:t>http</a:t>
            </a:r>
            <a:r>
              <a:rPr lang="ru-RU" sz="1200" u="sng" dirty="0" smtClean="0">
                <a:hlinkClick r:id="rId8"/>
              </a:rPr>
              <a:t>://</a:t>
            </a:r>
            <a:r>
              <a:rPr lang="en-US" sz="1200" u="sng" dirty="0" smtClean="0">
                <a:hlinkClick r:id="rId8"/>
              </a:rPr>
              <a:t>www</a:t>
            </a:r>
            <a:r>
              <a:rPr lang="ru-RU" sz="1200" u="sng" dirty="0" smtClean="0">
                <a:hlinkClick r:id="rId8"/>
              </a:rPr>
              <a:t>.</a:t>
            </a:r>
            <a:r>
              <a:rPr lang="en-US" sz="1200" u="sng" dirty="0" err="1" smtClean="0">
                <a:hlinkClick r:id="rId8"/>
              </a:rPr>
              <a:t>citytoys</a:t>
            </a:r>
            <a:r>
              <a:rPr lang="ru-RU" sz="1200" u="sng" dirty="0" smtClean="0">
                <a:hlinkClick r:id="rId8"/>
              </a:rPr>
              <a:t>.</a:t>
            </a:r>
            <a:r>
              <a:rPr lang="en-US" sz="1200" u="sng" dirty="0" err="1" smtClean="0">
                <a:hlinkClick r:id="rId8"/>
              </a:rPr>
              <a:t>ru</a:t>
            </a:r>
            <a:r>
              <a:rPr lang="ru-RU" sz="1200" u="sng" dirty="0" smtClean="0">
                <a:hlinkClick r:id="rId8"/>
              </a:rPr>
              <a:t>/</a:t>
            </a:r>
            <a:r>
              <a:rPr lang="en-US" sz="1200" u="sng" dirty="0" smtClean="0">
                <a:hlinkClick r:id="rId8"/>
              </a:rPr>
              <a:t>news</a:t>
            </a:r>
            <a:r>
              <a:rPr lang="ru-RU" sz="1200" u="sng" dirty="0" smtClean="0">
                <a:hlinkClick r:id="rId8"/>
              </a:rPr>
              <a:t>?</a:t>
            </a:r>
            <a:r>
              <a:rPr lang="en-US" sz="1200" u="sng" dirty="0" smtClean="0">
                <a:hlinkClick r:id="rId8"/>
              </a:rPr>
              <a:t>month</a:t>
            </a:r>
            <a:r>
              <a:rPr lang="ru-RU" sz="1200" u="sng" dirty="0" smtClean="0">
                <a:hlinkClick r:id="rId8"/>
              </a:rPr>
              <a:t>=11&amp;</a:t>
            </a:r>
            <a:r>
              <a:rPr lang="en-US" sz="1200" u="sng" dirty="0" smtClean="0">
                <a:hlinkClick r:id="rId8"/>
              </a:rPr>
              <a:t>year</a:t>
            </a:r>
            <a:r>
              <a:rPr lang="ru-RU" sz="1200" u="sng" dirty="0" smtClean="0">
                <a:hlinkClick r:id="rId8"/>
              </a:rPr>
              <a:t>=2007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4929198"/>
            <a:ext cx="62151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Презентацию выполнил </a:t>
            </a:r>
          </a:p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учитель начальных классов г. Пензы</a:t>
            </a:r>
          </a:p>
          <a:p>
            <a:pPr algn="ctr"/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Пивняк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Ольга Николаевна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23574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14282" y="1142984"/>
            <a:ext cx="3071802" cy="1428760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</a:rPr>
              <a:t>корень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285720" y="3857628"/>
            <a:ext cx="3214710" cy="1643074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суффикс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214282" y="2357430"/>
            <a:ext cx="3143272" cy="1857388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приставка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571604" y="5214950"/>
            <a:ext cx="2857520" cy="1357322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окончание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0"/>
            <a:ext cx="8643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Вспомните части слова. </a:t>
            </a:r>
            <a:endParaRPr lang="en-US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Дайте определения.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1214422"/>
            <a:ext cx="5786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общая часть родственных слов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1802" y="2285992"/>
            <a:ext cx="60721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часть слова, которая стоит перед корнем и служит для образования новых слов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0430" y="3786190"/>
            <a:ext cx="56435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часть слова, которая стоит после корня и служит для образования новых слов  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43372" y="5357826"/>
            <a:ext cx="3571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изменяемая часть слова 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63186" flipH="1">
            <a:off x="13147" y="5149887"/>
            <a:ext cx="1473293" cy="1487449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034" y="285728"/>
            <a:ext cx="8643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Выпишите однокоренные слова, </a:t>
            </a:r>
            <a:endParaRPr lang="en-US" sz="24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выделите корень.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снеговик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071546"/>
            <a:ext cx="4429124" cy="57864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85860"/>
            <a:ext cx="5000660" cy="5286412"/>
          </a:xfrm>
          <a:prstGeom prst="rect">
            <a:avLst/>
          </a:prstGeom>
          <a:noFill/>
        </p:spPr>
        <p:txBody>
          <a:bodyPr wrap="square" rtlCol="0">
            <a:prstTxWarp prst="textFadeRight">
              <a:avLst>
                <a:gd name="adj" fmla="val 8802"/>
              </a:avLst>
            </a:prstTxWarp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ru-RU" sz="3200" b="1" i="1" dirty="0" smtClean="0">
                <a:solidFill>
                  <a:srgbClr val="0070C0"/>
                </a:solidFill>
              </a:rPr>
              <a:t>Проплясали по снегам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Снежные метели.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Снегири снеговикам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Песню просвистели.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У заснеженной реки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В снежном переулке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Звонко носятся снежки,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Режут снег снегурки.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( С. </a:t>
            </a:r>
            <a:r>
              <a:rPr lang="ru-RU" sz="3200" b="1" i="1" dirty="0" err="1" smtClean="0">
                <a:solidFill>
                  <a:srgbClr val="0070C0"/>
                </a:solidFill>
              </a:rPr>
              <a:t>Погореловский</a:t>
            </a:r>
            <a:r>
              <a:rPr lang="ru-RU" sz="3200" b="1" i="1" dirty="0" smtClean="0">
                <a:solidFill>
                  <a:srgbClr val="0070C0"/>
                </a:solidFill>
              </a:rPr>
              <a:t>)</a:t>
            </a:r>
          </a:p>
          <a:p>
            <a:pPr algn="ctr"/>
            <a:endParaRPr lang="ru-RU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0100" y="214290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Распределите слова в два столбика.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совунья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42844" y="5214950"/>
            <a:ext cx="1500198" cy="1428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86116" y="1071546"/>
            <a:ext cx="2500330" cy="646331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носовой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1857365"/>
            <a:ext cx="2071702" cy="428627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носить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3240" y="2500306"/>
            <a:ext cx="2357454" cy="646331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поднос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7554" y="3357563"/>
            <a:ext cx="2000264" cy="500066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носик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3240" y="4143381"/>
            <a:ext cx="3071834" cy="714380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переносица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5072075"/>
            <a:ext cx="2571768" cy="500066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заносит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4678" y="5857892"/>
            <a:ext cx="2428892" cy="646331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носатый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3842 L 0.25382 -0.0384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0.25 4.44444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88 -0.22546 L -0.26788 -0.2254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51 -0.20347 L -0.27951 -0.2034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61 -0.24467 L 0.22639 -0.24467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49 -0.31713 L -0.2757 -0.3171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1538" y="285728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Найдите лишнее слово в каждом </a:t>
            </a:r>
            <a:r>
              <a:rPr lang="en-US" sz="2800" b="1" i="1" dirty="0" smtClean="0">
                <a:solidFill>
                  <a:srgbClr val="C00000"/>
                </a:solidFill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</a:rPr>
              <a:t>столбике.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04336" flipH="1">
            <a:off x="479400" y="5274967"/>
            <a:ext cx="1577743" cy="15305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1428736"/>
            <a:ext cx="1571636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вода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1428736"/>
            <a:ext cx="1571636" cy="656213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белка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2132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929322" y="1571612"/>
            <a:ext cx="2928958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разлиновать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428868"/>
            <a:ext cx="2143140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водяной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4678" y="2428868"/>
            <a:ext cx="2071702" cy="714380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побелка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0826" y="2500306"/>
            <a:ext cx="1643074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линия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58" y="3429000"/>
            <a:ext cx="1928826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водолаз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86116" y="3643314"/>
            <a:ext cx="2143140" cy="714380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белочка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388" y="3500438"/>
            <a:ext cx="2000264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линять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4572008"/>
            <a:ext cx="2500330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водитель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4678" y="4857760"/>
            <a:ext cx="2428892" cy="642942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бельчонок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86512" y="4500570"/>
            <a:ext cx="2286016" cy="584775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линовать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142852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Подберите как можно больше однокоренных слов (по вариантам), запишите их.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5" name="i-main-pic" descr="Картинка 27 из 212249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785926"/>
            <a:ext cx="300039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Картинка 27 из 212249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857364"/>
            <a:ext cx="300039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14414" y="5786454"/>
            <a:ext cx="1428760" cy="789207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сад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5929330"/>
            <a:ext cx="1500198" cy="646331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лес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Рисунок 10" descr="птичка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02865" flipH="1">
            <a:off x="7311700" y="1512918"/>
            <a:ext cx="1330582" cy="1209675"/>
          </a:xfrm>
          <a:prstGeom prst="rect">
            <a:avLst/>
          </a:prstGeom>
        </p:spPr>
      </p:pic>
      <p:pic>
        <p:nvPicPr>
          <p:cNvPr id="12" name="Рисунок 11" descr="птичка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057285">
            <a:off x="2428860" y="1714488"/>
            <a:ext cx="1219200" cy="1209675"/>
          </a:xfrm>
          <a:prstGeom prst="rect">
            <a:avLst/>
          </a:prstGeom>
        </p:spPr>
      </p:pic>
      <p:pic>
        <p:nvPicPr>
          <p:cNvPr id="13" name="Рисунок 12" descr="птичка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763166">
            <a:off x="357158" y="1643050"/>
            <a:ext cx="1219200" cy="1209675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6689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7192" y="0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Распределите слова в два столбика с приставкой</a:t>
            </a:r>
          </a:p>
          <a:p>
            <a:r>
              <a:rPr lang="ru-RU" sz="2800" b="1" i="1" dirty="0" smtClean="0">
                <a:solidFill>
                  <a:srgbClr val="C00000"/>
                </a:solidFill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</a:rPr>
              <a:t>    </a:t>
            </a:r>
            <a:r>
              <a:rPr lang="ru-RU" sz="3200" b="1" i="1" dirty="0" smtClean="0">
                <a:solidFill>
                  <a:srgbClr val="C00000"/>
                </a:solidFill>
              </a:rPr>
              <a:t>по-</a:t>
            </a:r>
            <a:r>
              <a:rPr lang="ru-RU" sz="2800" b="1" i="1" dirty="0" smtClean="0">
                <a:solidFill>
                  <a:srgbClr val="C00000"/>
                </a:solidFill>
              </a:rPr>
              <a:t>                                                   </a:t>
            </a:r>
            <a:r>
              <a:rPr lang="ru-RU" sz="3200" b="1" i="1" dirty="0" smtClean="0">
                <a:solidFill>
                  <a:srgbClr val="C00000"/>
                </a:solidFill>
              </a:rPr>
              <a:t>под- </a:t>
            </a:r>
            <a:r>
              <a:rPr lang="ru-RU" sz="3200" b="1" i="1" dirty="0" smtClean="0">
                <a:solidFill>
                  <a:srgbClr val="C00000"/>
                </a:solidFill>
              </a:rPr>
              <a:t>(подо-)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04336" flipH="1">
            <a:off x="437332" y="4923937"/>
            <a:ext cx="1437717" cy="1363307"/>
          </a:xfrm>
          <a:prstGeom prst="rect">
            <a:avLst/>
          </a:prstGeom>
        </p:spPr>
      </p:pic>
      <p:pic>
        <p:nvPicPr>
          <p:cNvPr id="7" name="Рисунок 6" descr="совунья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5157192"/>
            <a:ext cx="1143008" cy="11429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7488" y="875461"/>
            <a:ext cx="2857520" cy="584775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>
                <a:gd name="adj" fmla="val 28677"/>
              </a:avLst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подорожник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38054" y="1433799"/>
            <a:ext cx="2857520" cy="584775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>
                <a:gd name="adj" fmla="val 40523"/>
              </a:avLst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подобрать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69253" y="2024993"/>
            <a:ext cx="2857520" cy="584775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подоконник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97815" y="2612682"/>
            <a:ext cx="2928958" cy="584775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подоходный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23740" y="4560434"/>
            <a:ext cx="3286148" cy="584775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>
                <a:gd name="adj" fmla="val 35785"/>
              </a:avLst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пододеяльник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38054" y="3999717"/>
            <a:ext cx="2903239" cy="513337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>
                <a:gd name="adj" fmla="val 33807"/>
              </a:avLst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подогреть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6143" y="5239090"/>
            <a:ext cx="2286016" cy="500066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>
                <a:gd name="adj" fmla="val 38918"/>
              </a:avLst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подоить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7815" y="3334493"/>
            <a:ext cx="3000396" cy="584775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>
                <a:gd name="adj" fmla="val 38154"/>
              </a:avLst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подозрение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12129" y="5721899"/>
            <a:ext cx="2571768" cy="584775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>
                <a:gd name="adj" fmla="val 35785"/>
              </a:avLst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подождать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88 0.0176 L -0.27188 0.017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86 -0.07615 L 0.33021 -0.0655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84 -0.04399 L 0.31684 -0.04399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-0.08519 L -0.2875 -0.08519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84 -0.14745 L 0.31684 -0.1474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79 -0.13079 L 0.29479 -0.13079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85 -0.11436 L 0.31285 -0.1143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68 -0.23334 L -0.28368 -0.2333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47 -0.18657 L 0.32847 -0.18657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7224" y="0"/>
            <a:ext cx="8072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Спишите слова, дописывая суффикс </a:t>
            </a:r>
            <a:endParaRPr lang="ru-RU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–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ик</a:t>
            </a:r>
            <a:r>
              <a:rPr lang="ru-RU" sz="32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или </a:t>
            </a:r>
            <a:r>
              <a:rPr lang="ru-RU" sz="3200" b="1" i="1" dirty="0" smtClean="0">
                <a:solidFill>
                  <a:srgbClr val="C00000"/>
                </a:solidFill>
              </a:rPr>
              <a:t>–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ек</a:t>
            </a:r>
            <a:r>
              <a:rPr lang="ru-RU" sz="3200" b="1" i="1" dirty="0" smtClean="0">
                <a:solidFill>
                  <a:srgbClr val="C00000"/>
                </a:solidFill>
              </a:rPr>
              <a:t>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50017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70C0"/>
                </a:solidFill>
              </a:rPr>
              <a:t>дом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1500174"/>
            <a:ext cx="16430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70C0"/>
                </a:solidFill>
              </a:rPr>
              <a:t>кот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571612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0070C0"/>
                </a:solidFill>
              </a:rPr>
              <a:t>замоч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2643182"/>
            <a:ext cx="1857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70C0"/>
                </a:solidFill>
              </a:rPr>
              <a:t>торт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5918" y="2643182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0070C0"/>
                </a:solidFill>
              </a:rPr>
              <a:t>чулоч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4143380"/>
            <a:ext cx="2286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70C0"/>
                </a:solidFill>
              </a:rPr>
              <a:t>брат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116" y="3786190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0070C0"/>
                </a:solidFill>
              </a:rPr>
              <a:t>веноч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322" y="4000504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0070C0"/>
                </a:solidFill>
              </a:rPr>
              <a:t>платоч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6182" y="5214950"/>
            <a:ext cx="2428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0070C0"/>
                </a:solidFill>
              </a:rPr>
              <a:t>сыноч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pic>
        <p:nvPicPr>
          <p:cNvPr id="14" name="Рисунок 13" descr="совунья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14282" y="4857760"/>
            <a:ext cx="1785950" cy="178594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429388" y="2643182"/>
            <a:ext cx="114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ик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2080" y="5209787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ек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71150" y="4000504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ек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14296" y="3797344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ек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8959" y="2632028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ек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78241" y="1571611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ек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1720" y="4146252"/>
            <a:ext cx="10001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ик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02312" y="1500174"/>
            <a:ext cx="114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ик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93075" y="1500174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</a:rPr>
              <a:t>ик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0100" y="357166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Соотнесите слово и схему.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кар карыч 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904336" flipH="1">
            <a:off x="14369" y="4823277"/>
            <a:ext cx="1722571" cy="189158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71538" y="128586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ходики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0232" y="5214950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лиса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1928802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подснежник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257174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подружка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0100" y="3214686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книжный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58" y="3857628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подводный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4414" y="4500570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рассказы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43042" y="5857892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переходы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00562" y="5929330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столы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4357686" y="1285860"/>
          <a:ext cx="4572032" cy="400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Точечный рисунок" r:id="rId5" imgW="4390476" imgH="2895238" progId="PBrush">
                  <p:embed/>
                </p:oleObj>
              </mc:Choice>
              <mc:Fallback>
                <p:oleObj name="Точечный рисунок" r:id="rId5" imgW="4390476" imgH="2895238" progId="PBrush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1285860"/>
                        <a:ext cx="4572032" cy="400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Прямая со стрелкой 20"/>
          <p:cNvCxnSpPr/>
          <p:nvPr/>
        </p:nvCxnSpPr>
        <p:spPr>
          <a:xfrm>
            <a:off x="3000364" y="1643050"/>
            <a:ext cx="2000264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3107521" y="2964653"/>
            <a:ext cx="2143140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000364" y="3143248"/>
            <a:ext cx="1428760" cy="13573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3428992" y="2857496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357554" y="4214818"/>
            <a:ext cx="1357322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3357554" y="3571876"/>
            <a:ext cx="1357322" cy="1285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 flipH="1" flipV="1">
            <a:off x="2214547" y="3143247"/>
            <a:ext cx="3643337" cy="13573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 flipH="1" flipV="1">
            <a:off x="3178959" y="4393413"/>
            <a:ext cx="235745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 flipV="1">
            <a:off x="3000364" y="3500438"/>
            <a:ext cx="414340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329</Words>
  <Application>Microsoft Office PowerPoint</Application>
  <PresentationFormat>Экран (4:3)</PresentationFormat>
  <Paragraphs>127</Paragraphs>
  <Slides>12</Slides>
  <Notes>0</Notes>
  <HiddenSlides>0</HiddenSlides>
  <MMClips>1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Monotype Corsiva</vt:lpstr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qwerty</cp:lastModifiedBy>
  <cp:revision>36</cp:revision>
  <dcterms:created xsi:type="dcterms:W3CDTF">2012-06-15T15:58:16Z</dcterms:created>
  <dcterms:modified xsi:type="dcterms:W3CDTF">2015-12-07T07:30:35Z</dcterms:modified>
</cp:coreProperties>
</file>