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268760"/>
            <a:ext cx="5760640" cy="259228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в начальной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учитель начальных классов МБОУ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Красногорской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 №1 </a:t>
            </a:r>
            <a:b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Ляхова Наталья Ивановна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0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692697"/>
            <a:ext cx="7117180" cy="1368151"/>
          </a:xfrm>
        </p:spPr>
        <p:txBody>
          <a:bodyPr/>
          <a:lstStyle/>
          <a:p>
            <a:r>
              <a:rPr lang="ru-RU" dirty="0"/>
              <a:t>Нетрадиционные формы организации уроков: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2420888"/>
            <a:ext cx="7117180" cy="381642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использование игровых ситуаций на уроках, разные формы уроков;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драматизация диалогов с движением, разыгрывание сценок  литературных сюжетов;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 подвижные игры на переменах;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 наглядность;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занимательные упражнения;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фантазирование;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творческий характер домашних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337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057532"/>
          </a:xfrm>
        </p:spPr>
        <p:txBody>
          <a:bodyPr/>
          <a:lstStyle/>
          <a:p>
            <a:r>
              <a:rPr lang="ru-RU" dirty="0"/>
              <a:t>Всё это способствует развитию коммуникативных навыков, двигательной активности, концентрации внимания, воображения, познавательных способностей, снижает психоэмоциональное напряжение, повышает интерес к урокам.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96005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675456"/>
            <a:ext cx="7117178" cy="3528393"/>
          </a:xfrm>
        </p:spPr>
        <p:txBody>
          <a:bodyPr/>
          <a:lstStyle/>
          <a:p>
            <a:r>
              <a:rPr lang="ru-RU" sz="2400" dirty="0"/>
              <a:t>У учащихся начальных классов особенно чувствительной является нервная система, поэтому важным во время урока является чередование различных видов учебной деятельности: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852936"/>
            <a:ext cx="7117178" cy="357693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3100" dirty="0" smtClean="0"/>
              <a:t>опрос </a:t>
            </a:r>
            <a:r>
              <a:rPr lang="ru-RU" sz="3100" dirty="0"/>
              <a:t>учащихся,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/>
              <a:t> письмо, 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/>
              <a:t> чтение,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/>
              <a:t> слушание, 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/>
              <a:t> рассказ, 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/>
              <a:t> рассматривание наглядных пособий,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/>
              <a:t> ответы на вопросы,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/>
              <a:t> решение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084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6120680"/>
          </a:xfrm>
        </p:spPr>
        <p:txBody>
          <a:bodyPr/>
          <a:lstStyle/>
          <a:p>
            <a:r>
              <a:rPr lang="ru-RU" sz="2400" dirty="0"/>
              <a:t>Использование различных методов, способствующих активизации инициативы и творческого самовыражения самих учащихся.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*</a:t>
            </a:r>
            <a:r>
              <a:rPr lang="ru-RU" sz="2400" dirty="0"/>
              <a:t>метод свободного выбора (беседа, свобода творчества, выбор действия, выбор способа действия);</a:t>
            </a:r>
            <a:br>
              <a:rPr lang="ru-RU" sz="2400" dirty="0"/>
            </a:br>
            <a:r>
              <a:rPr lang="ru-RU" sz="2400" dirty="0"/>
              <a:t>* активные методы (обучение действием, обсуждение в группах, ученик как исследователь);</a:t>
            </a:r>
            <a:br>
              <a:rPr lang="ru-RU" sz="2400" dirty="0"/>
            </a:br>
            <a:r>
              <a:rPr lang="ru-RU" sz="2400" dirty="0"/>
              <a:t>* методы, направленные на самопознание, саморазвитие (интеллект, эмоции, воображение, общение, самооценка).</a:t>
            </a:r>
            <a:br>
              <a:rPr lang="ru-RU" sz="2400" dirty="0"/>
            </a:br>
            <a:r>
              <a:rPr lang="ru-RU" sz="2400" dirty="0"/>
              <a:t>Это снимает утомительную нагрузку, связанную с необходимостью поддержания рабочей позы.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938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04665"/>
            <a:ext cx="7117178" cy="1224135"/>
          </a:xfrm>
        </p:spPr>
        <p:txBody>
          <a:bodyPr/>
          <a:lstStyle/>
          <a:p>
            <a:r>
              <a:rPr lang="ru-RU" dirty="0"/>
              <a:t>Оздоровительные моменты на уроках: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1328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/>
              <a:t>физкультминутки,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/>
              <a:t> пальчиковая гимнастика,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/>
              <a:t> дыхательная гимнастика,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/>
              <a:t> гимнастика для глаз,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/>
              <a:t> минутки релаксации,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/>
              <a:t> точечный массаж, самомассаж.</a:t>
            </a:r>
          </a:p>
        </p:txBody>
      </p:sp>
    </p:spTree>
    <p:extLst>
      <p:ext uri="{BB962C8B-B14F-4D97-AF65-F5344CB8AC3E}">
        <p14:creationId xmlns:p14="http://schemas.microsoft.com/office/powerpoint/2010/main" xmlns="" val="132538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5976664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Физкультминутки влияют на деятельность мозга, активизируют сердечно-сосудистую и дыхательную системы, улучшают кровоснабжение внутренних органов, работоспособность нервной системы.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b="1" i="1" u="sng" dirty="0">
                <a:latin typeface="Times New Roman"/>
                <a:ea typeface="Times New Roman"/>
              </a:rPr>
              <a:t>Требования: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они должны быть разнообразны;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проводятся на начальном этапе утомления;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предпочтение отдавать упражнениям для утомлённых групп мышц.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247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 КЛАСС\фото уч-ся 1 класс\Новая папка (4)\DSCF1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88639"/>
            <a:ext cx="4932041" cy="37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1 КЛАСС\фото уч-ся 1 класс\Новая папка (4)\DSCF1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66" y="2708920"/>
            <a:ext cx="4645049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742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330026694634_021_p17_s202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07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7125113" cy="3617372"/>
          </a:xfrm>
        </p:spPr>
        <p:txBody>
          <a:bodyPr/>
          <a:lstStyle/>
          <a:p>
            <a:r>
              <a:rPr lang="ru-RU" sz="3600" dirty="0">
                <a:latin typeface="Times New Roman"/>
                <a:ea typeface="Times New Roman"/>
              </a:rPr>
              <a:t>Важное значение имеет эмоциональный климат на уроке: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• </a:t>
            </a:r>
            <a:r>
              <a:rPr lang="ru-RU" sz="2800" dirty="0">
                <a:latin typeface="Times New Roman"/>
                <a:ea typeface="Times New Roman"/>
              </a:rPr>
              <a:t>«Хороший смех дарит здоровье»;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• Мажорность урока;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• Эмоциональная мотивация в начале урока;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• Создание ситуации успеха.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1499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993636"/>
          </a:xfrm>
        </p:spPr>
        <p:txBody>
          <a:bodyPr/>
          <a:lstStyle/>
          <a:p>
            <a:r>
              <a:rPr lang="ru-RU" sz="3600" dirty="0">
                <a:latin typeface="Times New Roman"/>
                <a:ea typeface="Times New Roman"/>
              </a:rPr>
              <a:t>Экологическое пространство: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проветривание помещений;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 наличие аквариума с рыбками;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 озеленение кабинета;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г) освещение кабинета.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5855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4320" y="620688"/>
            <a:ext cx="2785512" cy="6237312"/>
          </a:xfrm>
        </p:spPr>
        <p:txBody>
          <a:bodyPr>
            <a:noAutofit/>
          </a:bodyPr>
          <a:lstStyle/>
          <a:p>
            <a:r>
              <a:rPr lang="ru-RU" sz="3200" i="1" dirty="0"/>
              <a:t>Добрый день!</a:t>
            </a:r>
            <a:r>
              <a:rPr lang="ru-RU" sz="2400" dirty="0"/>
              <a:t> </a:t>
            </a:r>
          </a:p>
          <a:p>
            <a:r>
              <a:rPr lang="ru-RU" sz="2400" dirty="0"/>
              <a:t>Ну, а что это значит?</a:t>
            </a:r>
          </a:p>
          <a:p>
            <a:r>
              <a:rPr lang="ru-RU" sz="2400" dirty="0"/>
              <a:t>Значит, день был по-доброму начат,</a:t>
            </a:r>
          </a:p>
          <a:p>
            <a:r>
              <a:rPr lang="ru-RU" sz="2400" dirty="0"/>
              <a:t>Значит, день принесёт и удачу,</a:t>
            </a:r>
          </a:p>
          <a:p>
            <a:r>
              <a:rPr lang="ru-RU" sz="2400" dirty="0"/>
              <a:t>И здоровье, и радость нам </a:t>
            </a:r>
            <a:r>
              <a:rPr lang="ru-RU" sz="2400" dirty="0" smtClean="0"/>
              <a:t>всем.</a:t>
            </a:r>
            <a:endParaRPr lang="ru-RU" sz="24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03295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2" y="1484784"/>
            <a:ext cx="3481387" cy="3545728"/>
          </a:xfrm>
        </p:spPr>
        <p:txBody>
          <a:bodyPr>
            <a:normAutofit/>
          </a:bodyPr>
          <a:lstStyle/>
          <a:p>
            <a:r>
              <a:rPr lang="ru-RU" sz="2400" dirty="0"/>
              <a:t>Благотворно на здоровье и настроение влияют запахи.</a:t>
            </a:r>
            <a:br>
              <a:rPr lang="ru-RU" sz="2400" dirty="0"/>
            </a:br>
            <a:r>
              <a:rPr lang="ru-RU" sz="2400" dirty="0"/>
              <a:t>    Лучший их источник – растения, наши молчаливые друзья и помощники.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2" r="12542"/>
          <a:stretch>
            <a:fillRect/>
          </a:stretch>
        </p:blipFill>
        <p:spPr>
          <a:xfrm>
            <a:off x="4355976" y="404664"/>
            <a:ext cx="4644008" cy="4968552"/>
          </a:xfrm>
        </p:spPr>
      </p:pic>
    </p:spTree>
    <p:extLst>
      <p:ext uri="{BB962C8B-B14F-4D97-AF65-F5344CB8AC3E}">
        <p14:creationId xmlns:p14="http://schemas.microsoft.com/office/powerpoint/2010/main" xmlns="" val="2001156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196752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Установка </a:t>
            </a:r>
            <a:r>
              <a:rPr lang="ru-RU" sz="2400" dirty="0"/>
              <a:t>на здоровье не появляется сама собой, а формируется в результате педагогического воздействия. В свободной игровой, творческой деятельности через практические действия воспитывается мотивационное основание гигиенического, полового и нравственного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51811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125113" cy="4697492"/>
          </a:xfrm>
        </p:spPr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Здоровый образ жизни пока не занимает первое место в главных ценностях человека в нашем обществе. Но если мы научим детей ценить, беречь и укреплять своё здоровье, будем личным примером демонстрировать здоровый образ жизни, то можно надеяться, что будущее поколение будут больше здоровы и развиты, не только духовно, но и физически.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00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764704"/>
            <a:ext cx="7125113" cy="5832648"/>
          </a:xfrm>
        </p:spPr>
        <p:txBody>
          <a:bodyPr/>
          <a:lstStyle/>
          <a:p>
            <a:r>
              <a:rPr lang="ru-RU" sz="2800" dirty="0"/>
              <a:t>Мысли философов о здоровье: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«Здоровье – это вершина, на которую человек должен подняться сам». ( И. </a:t>
            </a:r>
            <a:r>
              <a:rPr lang="ru-RU" sz="2000" dirty="0" err="1"/>
              <a:t>Брехман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sz="2000" dirty="0"/>
              <a:t>«Здоровье и ум – два блага в жизни». (</a:t>
            </a:r>
            <a:r>
              <a:rPr lang="ru-RU" sz="2000" dirty="0" err="1"/>
              <a:t>Менандр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sz="2000" dirty="0"/>
              <a:t>«Надо непременно встряхивать себя физически, чтобы быть здоровым нравственно». ( Л. Толстой)</a:t>
            </a:r>
            <a:br>
              <a:rPr lang="ru-RU" sz="2000" dirty="0"/>
            </a:br>
            <a:r>
              <a:rPr lang="ru-RU" sz="2000" dirty="0"/>
              <a:t>«Здоровому всё здорово». (Пословица)</a:t>
            </a:r>
            <a:br>
              <a:rPr lang="ru-RU" sz="2000" dirty="0"/>
            </a:br>
            <a:r>
              <a:rPr lang="ru-RU" sz="2000" dirty="0"/>
              <a:t>«Здоровье – это то, что люди больше всего стремятся сохранить и меньше всего берегут». (Ж. Лабрюйер)</a:t>
            </a:r>
            <a:br>
              <a:rPr lang="ru-RU" sz="2000" dirty="0"/>
            </a:br>
            <a:r>
              <a:rPr lang="ru-RU" sz="2000" dirty="0"/>
              <a:t>«Первое богатство – это здоровье». (Р. </a:t>
            </a:r>
            <a:r>
              <a:rPr lang="ru-RU" sz="2000" dirty="0" err="1"/>
              <a:t>Эмерсон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sz="2000" dirty="0"/>
              <a:t>«Здоровье до того перевешивает все блага жизни, что поистине здоровый нищий счастливее больного короля». (А. Шопенгауэр)</a:t>
            </a:r>
            <a:br>
              <a:rPr lang="ru-RU" sz="2000" dirty="0"/>
            </a:br>
            <a:r>
              <a:rPr lang="ru-RU" sz="2000" dirty="0"/>
              <a:t>«Заботу о пище и уходе за телом нужно отнести к области здоровья и поддержания сил, а не к области наслаждения».(Цицерон)</a:t>
            </a:r>
            <a:br>
              <a:rPr lang="ru-RU" sz="2000" dirty="0"/>
            </a:br>
            <a:r>
              <a:rPr lang="ru-RU" sz="2000" dirty="0"/>
              <a:t>«Надо, чтобы ум был здравым в теле здоровом». (Ювенал)</a:t>
            </a:r>
            <a:br>
              <a:rPr lang="ru-RU" sz="2000" dirty="0"/>
            </a:br>
            <a:r>
              <a:rPr lang="ru-RU" sz="2000" dirty="0"/>
              <a:t>«Здоровье – это единственная драгоценность». (Монтень)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2802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057532"/>
          </a:xfrm>
        </p:spPr>
        <p:txBody>
          <a:bodyPr/>
          <a:lstStyle/>
          <a:p>
            <a:r>
              <a:rPr lang="ru-RU" dirty="0" smtClean="0"/>
              <a:t>   Показателем </a:t>
            </a:r>
            <a:r>
              <a:rPr lang="ru-RU" dirty="0"/>
              <a:t>эффективности проведенного занятия можно считать состояние и вид учеников, выходящих с урока.</a:t>
            </a:r>
            <a:br>
              <a:rPr lang="ru-RU" dirty="0"/>
            </a:br>
            <a:r>
              <a:rPr lang="ru-RU" dirty="0"/>
              <a:t>Здоровьесберегающие технологии – это шанс взрослых решить проблему сохранения здоровья детей неформально.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19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esktopwallpapers.org.ua-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15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4590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882"/>
            <a:ext cx="2664296" cy="7488832"/>
          </a:xfrm>
        </p:spPr>
        <p:txBody>
          <a:bodyPr>
            <a:noAutofit/>
          </a:bodyPr>
          <a:lstStyle/>
          <a:p>
            <a:r>
              <a:rPr lang="ru-RU" sz="1400" dirty="0"/>
              <a:t>“Здоровье необходимо. Это базис счастья…</a:t>
            </a:r>
          </a:p>
          <a:p>
            <a:r>
              <a:rPr lang="ru-RU" sz="1400" dirty="0"/>
              <a:t>Добыть здоровье проще, чем счастье.</a:t>
            </a:r>
          </a:p>
          <a:p>
            <a:r>
              <a:rPr lang="ru-RU" sz="1400" dirty="0"/>
              <a:t>Природа милостива: </a:t>
            </a:r>
          </a:p>
          <a:p>
            <a:r>
              <a:rPr lang="ru-RU" sz="1400" dirty="0"/>
              <a:t>она запрограммировала организм</a:t>
            </a:r>
          </a:p>
          <a:p>
            <a:r>
              <a:rPr lang="ru-RU" sz="1400" dirty="0"/>
              <a:t> с большим запасом прочности, </a:t>
            </a:r>
          </a:p>
          <a:p>
            <a:r>
              <a:rPr lang="ru-RU" sz="1400" dirty="0"/>
              <a:t>и нужно много стараний, </a:t>
            </a:r>
          </a:p>
          <a:p>
            <a:r>
              <a:rPr lang="ru-RU" sz="1400" dirty="0"/>
              <a:t>чтобы этот запас свести к нулю…</a:t>
            </a:r>
          </a:p>
          <a:p>
            <a:r>
              <a:rPr lang="ru-RU" sz="1400" dirty="0"/>
              <a:t>Если нельзя вырастить ребенка, </a:t>
            </a:r>
          </a:p>
          <a:p>
            <a:r>
              <a:rPr lang="ru-RU" sz="1400" dirty="0"/>
              <a:t>чтобы он совсем не болел,</a:t>
            </a:r>
          </a:p>
          <a:p>
            <a:r>
              <a:rPr lang="ru-RU" sz="1400" dirty="0"/>
              <a:t> то, во всяком случае, поддерживать</a:t>
            </a:r>
          </a:p>
          <a:p>
            <a:r>
              <a:rPr lang="ru-RU" sz="1400" dirty="0"/>
              <a:t> его высокий уровень здоровья вполне возможно”.</a:t>
            </a:r>
          </a:p>
          <a:p>
            <a:r>
              <a:rPr lang="ru-RU" sz="1400" dirty="0"/>
              <a:t>(Академик, хирург Н.М. Амосов )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28" t="-2424" r="26395" b="2424"/>
          <a:stretch/>
        </p:blipFill>
        <p:spPr>
          <a:xfrm>
            <a:off x="4932040" y="1484784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xmlns="" val="189946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764704"/>
            <a:ext cx="7682056" cy="5483696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По </a:t>
            </a:r>
            <a:r>
              <a:rPr lang="ru-RU" sz="3200" dirty="0"/>
              <a:t>данным Минздрава, только 5% выпускников школ являются здоровыми, 80% школьников хронически больны, 50% имеют морфофизиологические отклонения, 70% страдают нервно-психическими расстройствами. Из 1000 новорожденных 800-900 имеют врожденные пороки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46159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667014" cy="525658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Внедрение </a:t>
            </a:r>
            <a:r>
              <a:rPr lang="ru-RU" dirty="0"/>
              <a:t>в систему  российского образования новых ФГОС предполагает разработку новой модели начальной школы, которая отвечает актуальным и перспективным потребностям личности, общества и государства. Одна из них - здоровье подрастающего поколения. Это важный показатель благополучия общества.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252746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58901" cy="6264696"/>
          </a:xfrm>
        </p:spPr>
        <p:txBody>
          <a:bodyPr/>
          <a:lstStyle/>
          <a:p>
            <a:r>
              <a:rPr lang="ru-RU" sz="2800" dirty="0"/>
              <a:t>Фундамент здоровья закладывается в детстве, и это забота не только медиков.</a:t>
            </a:r>
            <a:br>
              <a:rPr lang="ru-RU" sz="2800" dirty="0"/>
            </a:br>
            <a:r>
              <a:rPr lang="ru-RU" sz="2800" dirty="0"/>
              <a:t>Здоровье человека зависит:</a:t>
            </a:r>
            <a:br>
              <a:rPr lang="ru-RU" sz="2800" dirty="0"/>
            </a:br>
            <a:r>
              <a:rPr lang="ru-RU" sz="2800" dirty="0"/>
              <a:t>• на 50% - от образа жизни;</a:t>
            </a:r>
            <a:br>
              <a:rPr lang="ru-RU" sz="2800" dirty="0"/>
            </a:br>
            <a:r>
              <a:rPr lang="ru-RU" sz="2800" dirty="0"/>
              <a:t>• на 25% - от состояния окружающей среды;</a:t>
            </a:r>
            <a:br>
              <a:rPr lang="ru-RU" sz="2800" dirty="0"/>
            </a:br>
            <a:r>
              <a:rPr lang="ru-RU" sz="2800" dirty="0"/>
              <a:t>• на 15% - от наследственной программы;</a:t>
            </a:r>
            <a:br>
              <a:rPr lang="ru-RU" sz="2800" dirty="0"/>
            </a:br>
            <a:r>
              <a:rPr lang="ru-RU" sz="2800" dirty="0"/>
              <a:t>• на 10% - от возможностей медицины.</a:t>
            </a:r>
            <a:br>
              <a:rPr lang="ru-RU" sz="2800" dirty="0"/>
            </a:br>
            <a:r>
              <a:rPr lang="ru-RU" sz="2800" dirty="0"/>
              <a:t>(по данным исследований Всемирной организации здравоохранения).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966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62958" cy="5849620"/>
          </a:xfrm>
        </p:spPr>
        <p:txBody>
          <a:bodyPr/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     Традиционно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считается, что основная задача школы – дать необходимое образование,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но не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менее важная задача – сохранить в процессе обучения здоровье детей. С состоянием здоровья связана и успешность обучения. Всё это требует внимательного отношения к организации школьной жизни: создание оптимальных гигиенических, экологических и других условий, обеспечение организации образовательного процесса, предотвращающего формирование у обучающихся состояний переутомления.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Учитывая сказанное, в своей работе каждый учитель должен придерживаться здоровьесберегающей организации учебного процесса. 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205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306974" cy="2880320"/>
          </a:xfrm>
        </p:spPr>
        <p:txBody>
          <a:bodyPr/>
          <a:lstStyle/>
          <a:p>
            <a:r>
              <a:rPr lang="ru-RU" sz="2800" b="1" u="sng" dirty="0" smtClean="0"/>
              <a:t>  </a:t>
            </a:r>
            <a:r>
              <a:rPr lang="ru-RU" b="1" i="1" u="sng" dirty="0" smtClean="0"/>
              <a:t>Цель </a:t>
            </a:r>
            <a:r>
              <a:rPr lang="ru-RU" b="1" i="1" u="sng" dirty="0"/>
              <a:t>такой работы: </a:t>
            </a:r>
            <a:r>
              <a:rPr lang="ru-RU" dirty="0"/>
              <a:t>обеспечить школьнику возможность сохранения здоровья в период обучения в школе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484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62958" cy="6480720"/>
          </a:xfrm>
        </p:spPr>
        <p:txBody>
          <a:bodyPr/>
          <a:lstStyle/>
          <a:p>
            <a:r>
              <a:rPr lang="ru-RU" b="1" i="1" u="sng" dirty="0" smtClean="0">
                <a:latin typeface="Calibri"/>
                <a:ea typeface="Calibri"/>
                <a:cs typeface="Times New Roman"/>
              </a:rPr>
              <a:t>Задачи: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организация работы с наибольшим эффектом для сохранения и укрепления здоровья;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создание условий ощущения у детей радости в процессе обучения;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научить детей жить в гармонии с собой и окружающим миром;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воспитание культуры здоровья;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развитие творческих способностей;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мотивация на здоровый образ жизни;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научить детей использовать полученные знания в повседневной жизни;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внедрение инновационных педагогических технологий;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>- принятие участия в научно-практических конференциях.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0084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189</TotalTime>
  <Words>609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Spring</vt:lpstr>
      <vt:lpstr>Использование здоровьесберегающих технологий в начальной школе  Подготовила учитель начальных классов МБОУ Красногорской СОШ №1  Ляхова Наталья Ивановна</vt:lpstr>
      <vt:lpstr>Слайд 2</vt:lpstr>
      <vt:lpstr>Слайд 3</vt:lpstr>
      <vt:lpstr>Слайд 4</vt:lpstr>
      <vt:lpstr>    Внедрение в систему  российского образования новых ФГОС предполагает разработку новой модели начальной школы, которая отвечает актуальным и перспективным потребностям личности, общества и государства. Одна из них - здоровье подрастающего поколения. Это важный показатель благополучия общества. </vt:lpstr>
      <vt:lpstr>Фундамент здоровья закладывается в детстве, и это забота не только медиков. Здоровье человека зависит: • на 50% - от образа жизни; • на 25% - от состояния окружающей среды; • на 15% - от наследственной программы; • на 10% - от возможностей медицины. (по данным исследований Всемирной организации здравоохранения). </vt:lpstr>
      <vt:lpstr>     Традиционно считается, что основная задача школы – дать необходимое образование, но не менее важная задача – сохранить в процессе обучения здоровье детей. С состоянием здоровья связана и успешность обучения. Всё это требует внимательного отношения к организации школьной жизни: создание оптимальных гигиенических, экологических и других условий, обеспечение организации образовательного процесса, предотвращающего формирование у обучающихся состояний переутомления. Учитывая сказанное, в своей работе каждый учитель должен придерживаться здоровьесберегающей организации учебного процесса.  </vt:lpstr>
      <vt:lpstr>  Цель такой работы: обеспечить школьнику возможность сохранения здоровья в период обучения в школе.</vt:lpstr>
      <vt:lpstr>Задачи: - организация работы с наибольшим эффектом для сохранения и укрепления здоровья; - создание условий ощущения у детей радости в процессе обучения; - научить детей жить в гармонии с собой и окружающим миром; - воспитание культуры здоровья; - развитие творческих способностей; - мотивация на здоровый образ жизни; - научить детей использовать полученные знания в повседневной жизни; - внедрение инновационных педагогических технологий; - принятие участия в научно-практических конференциях. </vt:lpstr>
      <vt:lpstr>Нетрадиционные формы организации уроков: </vt:lpstr>
      <vt:lpstr>Всё это способствует развитию коммуникативных навыков, двигательной активности, концентрации внимания, воображения, познавательных способностей, снижает психоэмоциональное напряжение, повышает интерес к урокам.</vt:lpstr>
      <vt:lpstr>У учащихся начальных классов особенно чувствительной является нервная система, поэтому важным во время урока является чередование различных видов учебной деятельности:</vt:lpstr>
      <vt:lpstr>Использование различных методов, способствующих активизации инициативы и творческого самовыражения самих учащихся.  *метод свободного выбора (беседа, свобода творчества, выбор действия, выбор способа действия); * активные методы (обучение действием, обсуждение в группах, ученик как исследователь); * методы, направленные на самопознание, саморазвитие (интеллект, эмоции, воображение, общение, самооценка). Это снимает утомительную нагрузку, связанную с необходимостью поддержания рабочей позы. </vt:lpstr>
      <vt:lpstr>Оздоровительные моменты на уроках:</vt:lpstr>
      <vt:lpstr>Физкультминутки влияют на деятельность мозга, активизируют сердечно-сосудистую и дыхательную системы, улучшают кровоснабжение внутренних органов, работоспособность нервной системы. Требования: - они должны быть разнообразны; - проводятся на начальном этапе утомления; - предпочтение отдавать упражнениям для утомлённых групп мышц. </vt:lpstr>
      <vt:lpstr>Слайд 16</vt:lpstr>
      <vt:lpstr>Слайд 17</vt:lpstr>
      <vt:lpstr>Важное значение имеет эмоциональный климат на уроке: • «Хороший смех дарит здоровье»; • Мажорность урока; • Эмоциональная мотивация в начале урока; • Создание ситуации успеха. </vt:lpstr>
      <vt:lpstr>Экологическое пространство: а) проветривание помещений; б) наличие аквариума с рыбками; в) озеленение кабинета; г) освещение кабинета. </vt:lpstr>
      <vt:lpstr>Слайд 20</vt:lpstr>
      <vt:lpstr>Слайд 21</vt:lpstr>
      <vt:lpstr>Здоровый образ жизни пока не занимает первое место в главных ценностях человека в нашем обществе. Но если мы научим детей ценить, беречь и укреплять своё здоровье, будем личным примером демонстрировать здоровый образ жизни, то можно надеяться, что будущее поколение будут больше здоровы и развиты, не только духовно, но и физически. </vt:lpstr>
      <vt:lpstr>Мысли философов о здоровье: «Здоровье – это вершина, на которую человек должен подняться сам». ( И. Брехман) «Здоровье и ум – два блага в жизни». (Менандр) «Надо непременно встряхивать себя физически, чтобы быть здоровым нравственно». ( Л. Толстой) «Здоровому всё здорово». (Пословица) «Здоровье – это то, что люди больше всего стремятся сохранить и меньше всего берегут». (Ж. Лабрюйер) «Первое богатство – это здоровье». (Р. Эмерсон) «Здоровье до того перевешивает все блага жизни, что поистине здоровый нищий счастливее больного короля». (А. Шопенгауэр) «Заботу о пище и уходе за телом нужно отнести к области здоровья и поддержания сил, а не к области наслаждения».(Цицерон) «Надо, чтобы ум был здравым в теле здоровом». (Ювенал) «Здоровье – это единственная драгоценность». (Монтень) </vt:lpstr>
      <vt:lpstr>   Показателем эффективности проведенного занятия можно считать состояние и вид учеников, выходящих с урока. Здоровьесберегающие технологии – это шанс взрослых решить проблему сохранения здоровья детей неформально.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начальной школе</dc:title>
  <dc:creator>User</dc:creator>
  <cp:lastModifiedBy>workBOOK</cp:lastModifiedBy>
  <cp:revision>14</cp:revision>
  <dcterms:created xsi:type="dcterms:W3CDTF">2013-09-12T14:46:02Z</dcterms:created>
  <dcterms:modified xsi:type="dcterms:W3CDTF">2018-03-14T10:34:20Z</dcterms:modified>
</cp:coreProperties>
</file>