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6"/>
  </p:notesMasterIdLst>
  <p:sldIdLst>
    <p:sldId id="256" r:id="rId2"/>
    <p:sldId id="257" r:id="rId3"/>
    <p:sldId id="262" r:id="rId4"/>
    <p:sldId id="260" r:id="rId5"/>
    <p:sldId id="261" r:id="rId6"/>
    <p:sldId id="263" r:id="rId7"/>
    <p:sldId id="266" r:id="rId8"/>
    <p:sldId id="259" r:id="rId9"/>
    <p:sldId id="258" r:id="rId10"/>
    <p:sldId id="279" r:id="rId11"/>
    <p:sldId id="268" r:id="rId12"/>
    <p:sldId id="267" r:id="rId13"/>
    <p:sldId id="27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09F87-D7BB-4488-BF72-232061C23D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23A98D-0661-4233-A72D-29867D09D6ED}">
      <dgm:prSet phldrT="[Текст]"/>
      <dgm:spPr/>
      <dgm:t>
        <a:bodyPr/>
        <a:lstStyle/>
        <a:p>
          <a:r>
            <a:rPr lang="ru-RU" dirty="0" smtClean="0"/>
            <a:t>ДВС</a:t>
          </a:r>
          <a:endParaRPr lang="en-US" dirty="0"/>
        </a:p>
      </dgm:t>
    </dgm:pt>
    <dgm:pt modelId="{B4F73E2F-7A9D-4E2E-ACCD-648C9DDB5003}" type="parTrans" cxnId="{77E3FDCB-359E-476F-9A25-B8291F66B32E}">
      <dgm:prSet/>
      <dgm:spPr/>
      <dgm:t>
        <a:bodyPr/>
        <a:lstStyle/>
        <a:p>
          <a:endParaRPr lang="en-US"/>
        </a:p>
      </dgm:t>
    </dgm:pt>
    <dgm:pt modelId="{58638687-1CF8-471B-8E87-BA67B6FC4DD5}" type="sibTrans" cxnId="{77E3FDCB-359E-476F-9A25-B8291F66B32E}">
      <dgm:prSet/>
      <dgm:spPr/>
      <dgm:t>
        <a:bodyPr/>
        <a:lstStyle/>
        <a:p>
          <a:endParaRPr lang="en-US"/>
        </a:p>
      </dgm:t>
    </dgm:pt>
    <dgm:pt modelId="{FA5548FC-7338-4ECD-A27F-77FCA3745E5B}">
      <dgm:prSet phldrT="[Текст]"/>
      <dgm:spPr/>
      <dgm:t>
        <a:bodyPr/>
        <a:lstStyle/>
        <a:p>
          <a:r>
            <a:rPr lang="ru-RU" dirty="0" smtClean="0"/>
            <a:t>Тепловые двигатели</a:t>
          </a:r>
          <a:endParaRPr lang="en-US" dirty="0"/>
        </a:p>
      </dgm:t>
    </dgm:pt>
    <dgm:pt modelId="{BB82EB5A-6EC5-4DC5-B64E-01C543B3D8AA}" type="parTrans" cxnId="{42E47FC3-A447-4FCE-975F-99415D347087}">
      <dgm:prSet/>
      <dgm:spPr/>
      <dgm:t>
        <a:bodyPr/>
        <a:lstStyle/>
        <a:p>
          <a:endParaRPr lang="en-US"/>
        </a:p>
      </dgm:t>
    </dgm:pt>
    <dgm:pt modelId="{914637CB-5F06-4802-B7CF-6B7EEC978C12}" type="sibTrans" cxnId="{42E47FC3-A447-4FCE-975F-99415D347087}">
      <dgm:prSet/>
      <dgm:spPr/>
      <dgm:t>
        <a:bodyPr/>
        <a:lstStyle/>
        <a:p>
          <a:endParaRPr lang="en-US"/>
        </a:p>
      </dgm:t>
    </dgm:pt>
    <dgm:pt modelId="{F5D69476-0C8A-43F8-A324-C752ED98320E}">
      <dgm:prSet phldrT="[Текст]"/>
      <dgm:spPr/>
      <dgm:t>
        <a:bodyPr/>
        <a:lstStyle/>
        <a:p>
          <a:r>
            <a:rPr lang="ru-RU" dirty="0" smtClean="0"/>
            <a:t>Паровые машины</a:t>
          </a:r>
          <a:endParaRPr lang="en-US" dirty="0"/>
        </a:p>
      </dgm:t>
    </dgm:pt>
    <dgm:pt modelId="{3C5E8D3D-DB91-473E-9659-6F33BF306B20}" type="parTrans" cxnId="{BA719487-16C6-4615-A0D9-A7519DC58CF6}">
      <dgm:prSet/>
      <dgm:spPr/>
      <dgm:t>
        <a:bodyPr/>
        <a:lstStyle/>
        <a:p>
          <a:endParaRPr lang="en-US"/>
        </a:p>
      </dgm:t>
    </dgm:pt>
    <dgm:pt modelId="{0D13ACDA-0616-4D3A-A457-152CD8FA4C0A}" type="sibTrans" cxnId="{BA719487-16C6-4615-A0D9-A7519DC58CF6}">
      <dgm:prSet/>
      <dgm:spPr/>
      <dgm:t>
        <a:bodyPr/>
        <a:lstStyle/>
        <a:p>
          <a:endParaRPr lang="en-US"/>
        </a:p>
      </dgm:t>
    </dgm:pt>
    <dgm:pt modelId="{30CF9836-9457-4FC4-A301-729F2C308D9E}">
      <dgm:prSet phldrT="[Текст]"/>
      <dgm:spPr/>
      <dgm:t>
        <a:bodyPr/>
        <a:lstStyle/>
        <a:p>
          <a:r>
            <a:rPr lang="ru-RU" dirty="0" smtClean="0"/>
            <a:t>Турбины Газовые и паровые</a:t>
          </a:r>
          <a:endParaRPr lang="en-US" dirty="0"/>
        </a:p>
      </dgm:t>
    </dgm:pt>
    <dgm:pt modelId="{A03AE22E-844A-40B0-8ED8-2C075CA3A3B7}" type="parTrans" cxnId="{5DCC0250-4FBD-4D74-B9C0-35AB8F6B94B4}">
      <dgm:prSet/>
      <dgm:spPr/>
      <dgm:t>
        <a:bodyPr/>
        <a:lstStyle/>
        <a:p>
          <a:endParaRPr lang="en-US"/>
        </a:p>
      </dgm:t>
    </dgm:pt>
    <dgm:pt modelId="{7369CE6B-5876-45E0-AE2E-285DE8E22348}" type="sibTrans" cxnId="{5DCC0250-4FBD-4D74-B9C0-35AB8F6B94B4}">
      <dgm:prSet/>
      <dgm:spPr/>
      <dgm:t>
        <a:bodyPr/>
        <a:lstStyle/>
        <a:p>
          <a:endParaRPr lang="en-US"/>
        </a:p>
      </dgm:t>
    </dgm:pt>
    <dgm:pt modelId="{CC367296-58AF-46FB-9DDF-316513717148}">
      <dgm:prSet phldrT="[Текст]"/>
      <dgm:spPr/>
      <dgm:t>
        <a:bodyPr/>
        <a:lstStyle/>
        <a:p>
          <a:r>
            <a:rPr lang="ru-RU" dirty="0" smtClean="0"/>
            <a:t>Реактивные двигатели</a:t>
          </a:r>
          <a:endParaRPr lang="en-US" dirty="0"/>
        </a:p>
      </dgm:t>
    </dgm:pt>
    <dgm:pt modelId="{04873D52-8529-4F54-B722-7BC8820C528D}" type="parTrans" cxnId="{5AE94EDF-9A87-4838-9536-68EED21E35E1}">
      <dgm:prSet/>
      <dgm:spPr/>
      <dgm:t>
        <a:bodyPr/>
        <a:lstStyle/>
        <a:p>
          <a:endParaRPr lang="en-US"/>
        </a:p>
      </dgm:t>
    </dgm:pt>
    <dgm:pt modelId="{38051B5C-32FD-4FFC-9A55-78A0B6D92C02}" type="sibTrans" cxnId="{5AE94EDF-9A87-4838-9536-68EED21E35E1}">
      <dgm:prSet/>
      <dgm:spPr/>
      <dgm:t>
        <a:bodyPr/>
        <a:lstStyle/>
        <a:p>
          <a:endParaRPr lang="en-US"/>
        </a:p>
      </dgm:t>
    </dgm:pt>
    <dgm:pt modelId="{72A3BB0C-5711-48B0-9E27-F3EB76A3356D}" type="pres">
      <dgm:prSet presAssocID="{10809F87-D7BB-4488-BF72-232061C23D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E0CD36-E51D-4419-9FE1-AD4E2E2A6BE3}" type="pres">
      <dgm:prSet presAssocID="{5023A98D-0661-4233-A72D-29867D09D6ED}" presName="node" presStyleLbl="node1" presStyleIdx="0" presStyleCnt="5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22CB7E5F-0A7F-483B-BED6-E32CE36848B0}" type="pres">
      <dgm:prSet presAssocID="{58638687-1CF8-471B-8E87-BA67B6FC4DD5}" presName="sibTrans" presStyleCnt="0"/>
      <dgm:spPr/>
    </dgm:pt>
    <dgm:pt modelId="{7E49CACE-75C7-4D9C-A19A-1AE42B32FC68}" type="pres">
      <dgm:prSet presAssocID="{FA5548FC-7338-4ECD-A27F-77FCA3745E5B}" presName="node" presStyleLbl="node1" presStyleIdx="1" presStyleCnt="5" custScaleY="156790" custLinFactNeighborX="2593" custLinFactNeighborY="-4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DF94D-6931-49D8-9D5E-413F15B74D3D}" type="pres">
      <dgm:prSet presAssocID="{914637CB-5F06-4802-B7CF-6B7EEC978C12}" presName="sibTrans" presStyleCnt="0"/>
      <dgm:spPr/>
    </dgm:pt>
    <dgm:pt modelId="{5DB102A2-E7F7-414E-8B1D-603EF53CEBDF}" type="pres">
      <dgm:prSet presAssocID="{F5D69476-0C8A-43F8-A324-C752ED98320E}" presName="node" presStyleLbl="node1" presStyleIdx="2" presStyleCnt="5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A2AED3C-7385-435B-97DD-9393EF6F4492}" type="pres">
      <dgm:prSet presAssocID="{0D13ACDA-0616-4D3A-A457-152CD8FA4C0A}" presName="sibTrans" presStyleCnt="0"/>
      <dgm:spPr/>
    </dgm:pt>
    <dgm:pt modelId="{7610556D-5574-465D-BFF6-94F1238DD1B5}" type="pres">
      <dgm:prSet presAssocID="{30CF9836-9457-4FC4-A301-729F2C308D9E}" presName="node" presStyleLbl="node1" presStyleIdx="3" presStyleCnt="5">
        <dgm:presLayoutVars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5EE3A68E-AF6A-432B-A50C-3ADE3578808B}" type="pres">
      <dgm:prSet presAssocID="{7369CE6B-5876-45E0-AE2E-285DE8E22348}" presName="sibTrans" presStyleCnt="0"/>
      <dgm:spPr/>
    </dgm:pt>
    <dgm:pt modelId="{9E0D92CE-4593-4048-A8EE-FF1BC92D2EA6}" type="pres">
      <dgm:prSet presAssocID="{CC367296-58AF-46FB-9DDF-316513717148}" presName="node" presStyleLbl="node1" presStyleIdx="4" presStyleCnt="5">
        <dgm:presLayoutVars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ru-RU"/>
        </a:p>
      </dgm:t>
    </dgm:pt>
  </dgm:ptLst>
  <dgm:cxnLst>
    <dgm:cxn modelId="{86825349-7569-46E6-AE60-BB7B1E3A24BC}" type="presOf" srcId="{10809F87-D7BB-4488-BF72-232061C23DD2}" destId="{72A3BB0C-5711-48B0-9E27-F3EB76A3356D}" srcOrd="0" destOrd="0" presId="urn:microsoft.com/office/officeart/2005/8/layout/default"/>
    <dgm:cxn modelId="{92DB7F0D-63E4-445C-A4F5-1EC15F9F058C}" type="presOf" srcId="{CC367296-58AF-46FB-9DDF-316513717148}" destId="{9E0D92CE-4593-4048-A8EE-FF1BC92D2EA6}" srcOrd="0" destOrd="0" presId="urn:microsoft.com/office/officeart/2005/8/layout/default"/>
    <dgm:cxn modelId="{77E3FDCB-359E-476F-9A25-B8291F66B32E}" srcId="{10809F87-D7BB-4488-BF72-232061C23DD2}" destId="{5023A98D-0661-4233-A72D-29867D09D6ED}" srcOrd="0" destOrd="0" parTransId="{B4F73E2F-7A9D-4E2E-ACCD-648C9DDB5003}" sibTransId="{58638687-1CF8-471B-8E87-BA67B6FC4DD5}"/>
    <dgm:cxn modelId="{28DEAE14-F28F-4A36-8CA9-9EB673B0E917}" type="presOf" srcId="{F5D69476-0C8A-43F8-A324-C752ED98320E}" destId="{5DB102A2-E7F7-414E-8B1D-603EF53CEBDF}" srcOrd="0" destOrd="0" presId="urn:microsoft.com/office/officeart/2005/8/layout/default"/>
    <dgm:cxn modelId="{4C1EDFEF-CBC6-4921-A8F1-7D08BEC66210}" type="presOf" srcId="{30CF9836-9457-4FC4-A301-729F2C308D9E}" destId="{7610556D-5574-465D-BFF6-94F1238DD1B5}" srcOrd="0" destOrd="0" presId="urn:microsoft.com/office/officeart/2005/8/layout/default"/>
    <dgm:cxn modelId="{B4C0745E-307F-42D1-93D0-FCA194EC020E}" type="presOf" srcId="{5023A98D-0661-4233-A72D-29867D09D6ED}" destId="{8AE0CD36-E51D-4419-9FE1-AD4E2E2A6BE3}" srcOrd="0" destOrd="0" presId="urn:microsoft.com/office/officeart/2005/8/layout/default"/>
    <dgm:cxn modelId="{5AE94EDF-9A87-4838-9536-68EED21E35E1}" srcId="{10809F87-D7BB-4488-BF72-232061C23DD2}" destId="{CC367296-58AF-46FB-9DDF-316513717148}" srcOrd="4" destOrd="0" parTransId="{04873D52-8529-4F54-B722-7BC8820C528D}" sibTransId="{38051B5C-32FD-4FFC-9A55-78A0B6D92C02}"/>
    <dgm:cxn modelId="{42E47FC3-A447-4FCE-975F-99415D347087}" srcId="{10809F87-D7BB-4488-BF72-232061C23DD2}" destId="{FA5548FC-7338-4ECD-A27F-77FCA3745E5B}" srcOrd="1" destOrd="0" parTransId="{BB82EB5A-6EC5-4DC5-B64E-01C543B3D8AA}" sibTransId="{914637CB-5F06-4802-B7CF-6B7EEC978C12}"/>
    <dgm:cxn modelId="{BA719487-16C6-4615-A0D9-A7519DC58CF6}" srcId="{10809F87-D7BB-4488-BF72-232061C23DD2}" destId="{F5D69476-0C8A-43F8-A324-C752ED98320E}" srcOrd="2" destOrd="0" parTransId="{3C5E8D3D-DB91-473E-9659-6F33BF306B20}" sibTransId="{0D13ACDA-0616-4D3A-A457-152CD8FA4C0A}"/>
    <dgm:cxn modelId="{5DCC0250-4FBD-4D74-B9C0-35AB8F6B94B4}" srcId="{10809F87-D7BB-4488-BF72-232061C23DD2}" destId="{30CF9836-9457-4FC4-A301-729F2C308D9E}" srcOrd="3" destOrd="0" parTransId="{A03AE22E-844A-40B0-8ED8-2C075CA3A3B7}" sibTransId="{7369CE6B-5876-45E0-AE2E-285DE8E22348}"/>
    <dgm:cxn modelId="{1A156197-7618-4EF3-9053-320C96BB8ACE}" type="presOf" srcId="{FA5548FC-7338-4ECD-A27F-77FCA3745E5B}" destId="{7E49CACE-75C7-4D9C-A19A-1AE42B32FC68}" srcOrd="0" destOrd="0" presId="urn:microsoft.com/office/officeart/2005/8/layout/default"/>
    <dgm:cxn modelId="{44A8BE99-EB11-4409-A23A-2953618BB929}" type="presParOf" srcId="{72A3BB0C-5711-48B0-9E27-F3EB76A3356D}" destId="{8AE0CD36-E51D-4419-9FE1-AD4E2E2A6BE3}" srcOrd="0" destOrd="0" presId="urn:microsoft.com/office/officeart/2005/8/layout/default"/>
    <dgm:cxn modelId="{BAF51018-3FE9-45BD-BC55-E5AFF7FE775C}" type="presParOf" srcId="{72A3BB0C-5711-48B0-9E27-F3EB76A3356D}" destId="{22CB7E5F-0A7F-483B-BED6-E32CE36848B0}" srcOrd="1" destOrd="0" presId="urn:microsoft.com/office/officeart/2005/8/layout/default"/>
    <dgm:cxn modelId="{93C11EA7-132A-4F4F-8D5F-CC3BB5BAEA23}" type="presParOf" srcId="{72A3BB0C-5711-48B0-9E27-F3EB76A3356D}" destId="{7E49CACE-75C7-4D9C-A19A-1AE42B32FC68}" srcOrd="2" destOrd="0" presId="urn:microsoft.com/office/officeart/2005/8/layout/default"/>
    <dgm:cxn modelId="{02C5ABD2-63EF-4DAD-8372-6032B875FA1C}" type="presParOf" srcId="{72A3BB0C-5711-48B0-9E27-F3EB76A3356D}" destId="{87EDF94D-6931-49D8-9D5E-413F15B74D3D}" srcOrd="3" destOrd="0" presId="urn:microsoft.com/office/officeart/2005/8/layout/default"/>
    <dgm:cxn modelId="{EA1EC5C3-AE42-4BD1-80C0-F5432B6FED41}" type="presParOf" srcId="{72A3BB0C-5711-48B0-9E27-F3EB76A3356D}" destId="{5DB102A2-E7F7-414E-8B1D-603EF53CEBDF}" srcOrd="4" destOrd="0" presId="urn:microsoft.com/office/officeart/2005/8/layout/default"/>
    <dgm:cxn modelId="{016BDAE5-327E-4769-939C-2BE6CF616243}" type="presParOf" srcId="{72A3BB0C-5711-48B0-9E27-F3EB76A3356D}" destId="{3A2AED3C-7385-435B-97DD-9393EF6F4492}" srcOrd="5" destOrd="0" presId="urn:microsoft.com/office/officeart/2005/8/layout/default"/>
    <dgm:cxn modelId="{EA4CDFF6-1346-42D4-B231-32DC8E902D8C}" type="presParOf" srcId="{72A3BB0C-5711-48B0-9E27-F3EB76A3356D}" destId="{7610556D-5574-465D-BFF6-94F1238DD1B5}" srcOrd="6" destOrd="0" presId="urn:microsoft.com/office/officeart/2005/8/layout/default"/>
    <dgm:cxn modelId="{6070A119-2116-4A04-AF09-03D14A4D1E7C}" type="presParOf" srcId="{72A3BB0C-5711-48B0-9E27-F3EB76A3356D}" destId="{5EE3A68E-AF6A-432B-A50C-3ADE3578808B}" srcOrd="7" destOrd="0" presId="urn:microsoft.com/office/officeart/2005/8/layout/default"/>
    <dgm:cxn modelId="{3366B674-7EE5-4E55-9214-205116892BD4}" type="presParOf" srcId="{72A3BB0C-5711-48B0-9E27-F3EB76A3356D}" destId="{9E0D92CE-4593-4048-A8EE-FF1BC92D2EA6}" srcOrd="8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E0CD36-E51D-4419-9FE1-AD4E2E2A6BE3}">
      <dsp:nvSpPr>
        <dsp:cNvPr id="0" name=""/>
        <dsp:cNvSpPr/>
      </dsp:nvSpPr>
      <dsp:spPr>
        <a:xfrm>
          <a:off x="0" y="591343"/>
          <a:ext cx="2571749" cy="1543050"/>
        </a:xfrm>
        <a:prstGeom prst="lef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ДВС</a:t>
          </a:r>
          <a:endParaRPr lang="en-US" sz="1700" kern="1200" dirty="0"/>
        </a:p>
      </dsp:txBody>
      <dsp:txXfrm>
        <a:off x="0" y="591343"/>
        <a:ext cx="2571749" cy="1543050"/>
      </dsp:txXfrm>
    </dsp:sp>
    <dsp:sp modelId="{7E49CACE-75C7-4D9C-A19A-1AE42B32FC68}">
      <dsp:nvSpPr>
        <dsp:cNvPr id="0" name=""/>
        <dsp:cNvSpPr/>
      </dsp:nvSpPr>
      <dsp:spPr>
        <a:xfrm>
          <a:off x="2895610" y="76196"/>
          <a:ext cx="2571749" cy="2419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Тепловые двигатели</a:t>
          </a:r>
          <a:endParaRPr lang="en-US" sz="1700" kern="1200" dirty="0"/>
        </a:p>
      </dsp:txBody>
      <dsp:txXfrm>
        <a:off x="2895610" y="76196"/>
        <a:ext cx="2571749" cy="2419348"/>
      </dsp:txXfrm>
    </dsp:sp>
    <dsp:sp modelId="{5DB102A2-E7F7-414E-8B1D-603EF53CEBDF}">
      <dsp:nvSpPr>
        <dsp:cNvPr id="0" name=""/>
        <dsp:cNvSpPr/>
      </dsp:nvSpPr>
      <dsp:spPr>
        <a:xfrm>
          <a:off x="5657849" y="591343"/>
          <a:ext cx="2571749" cy="154305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Паровые машины</a:t>
          </a:r>
          <a:endParaRPr lang="en-US" sz="1700" kern="1200" dirty="0"/>
        </a:p>
      </dsp:txBody>
      <dsp:txXfrm>
        <a:off x="5657849" y="591343"/>
        <a:ext cx="2571749" cy="1543050"/>
      </dsp:txXfrm>
    </dsp:sp>
    <dsp:sp modelId="{7610556D-5574-465D-BFF6-94F1238DD1B5}">
      <dsp:nvSpPr>
        <dsp:cNvPr id="0" name=""/>
        <dsp:cNvSpPr/>
      </dsp:nvSpPr>
      <dsp:spPr>
        <a:xfrm>
          <a:off x="1414462" y="2829718"/>
          <a:ext cx="2571749" cy="154305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Турбины Газовые и паровые</a:t>
          </a:r>
          <a:endParaRPr lang="en-US" sz="1700" kern="1200" dirty="0"/>
        </a:p>
      </dsp:txBody>
      <dsp:txXfrm>
        <a:off x="1414462" y="2829718"/>
        <a:ext cx="2571749" cy="1543050"/>
      </dsp:txXfrm>
    </dsp:sp>
    <dsp:sp modelId="{9E0D92CE-4593-4048-A8EE-FF1BC92D2EA6}">
      <dsp:nvSpPr>
        <dsp:cNvPr id="0" name=""/>
        <dsp:cNvSpPr/>
      </dsp:nvSpPr>
      <dsp:spPr>
        <a:xfrm>
          <a:off x="4243387" y="2829718"/>
          <a:ext cx="2571749" cy="154305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Реактивные двигатели</a:t>
          </a:r>
          <a:endParaRPr lang="en-US" sz="1700" kern="1200" dirty="0"/>
        </a:p>
      </dsp:txBody>
      <dsp:txXfrm>
        <a:off x="4243387" y="2829718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601F7-F7DB-4611-9A5C-164D935C69EC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302FF-821C-4A58-A63C-733F85F14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Авиация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302FF-821C-4A58-A63C-733F85F148A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302FF-821C-4A58-A63C-733F85F148A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kern="1200" dirty="0">
          <a:solidFill>
            <a:schemeClr val="accent6">
              <a:lumMod val="50000"/>
            </a:schemeClr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4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Тепловые двигатели и их влияние на окружающую среду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819400"/>
            <a:ext cx="6400800" cy="1905000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«Мы научились плавать в воде, как рыбы, летать в небе, как птицы, осталось только научиться жить на земле, как люди»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r">
              <a:lnSpc>
                <a:spcPct val="12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Бернар Шоу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0"/>
            <a:ext cx="5486400" cy="1600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524000"/>
            <a:ext cx="5638800" cy="160020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029200"/>
            <a:ext cx="5514975" cy="81915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320040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Т</a:t>
            </a:r>
            <a:r>
              <a:rPr kumimoji="0" lang="ru-RU" sz="36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0, то КПД =1=100%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3962400"/>
            <a:ext cx="91440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Т</a:t>
            </a:r>
            <a:r>
              <a:rPr kumimoji="0" lang="ru-RU" sz="32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800</a:t>
            </a:r>
            <a:r>
              <a:rPr kumimoji="0" lang="ru-RU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(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527</a:t>
            </a:r>
            <a:r>
              <a:rPr kumimoji="0" lang="ru-RU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С), Т</a:t>
            </a:r>
            <a:r>
              <a:rPr kumimoji="0" lang="ru-RU" sz="32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300</a:t>
            </a:r>
            <a:r>
              <a:rPr kumimoji="0" lang="ru-RU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(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27</a:t>
            </a:r>
            <a:r>
              <a:rPr kumimoji="0" lang="ru-RU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10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1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37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дон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"/>
            <a:ext cx="41148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ICT13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73380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ICT13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1" y="37338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990600" y="1295400"/>
            <a:ext cx="8153400" cy="1905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Влияние тепловых двигателей на окружающую среду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965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0"/>
            <a:ext cx="37798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581400"/>
            <a:ext cx="5638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 сжигании топлива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атмосфера загрязняется азотными, серными соединениями.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Verdana" pitchFamily="34" charset="0"/>
              </a:rPr>
              <a:t>Образуются твёрдые частицы пыли и сажи, </a:t>
            </a:r>
            <a:r>
              <a:rPr lang="ru-RU" sz="2000" b="1" dirty="0" err="1" smtClean="0">
                <a:latin typeface="Verdana" pitchFamily="34" charset="0"/>
              </a:rPr>
              <a:t>золоотвалы</a:t>
            </a:r>
            <a:endParaRPr lang="ru-RU" sz="2000" b="1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Verdana" pitchFamily="34" charset="0"/>
              </a:rPr>
              <a:t>Загрязняются почвенные воды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Verdana" pitchFamily="34" charset="0"/>
              </a:rPr>
              <a:t>Выпадают кислотные осадки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096129"/>
            <a:ext cx="3581400" cy="376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48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Заболевания, вызванные загрязнением окружающей среды: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981200"/>
            <a:ext cx="80009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бронхит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бронхиальная астма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пневмония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сердечная недостаточность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инсульт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язва желудка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991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304800"/>
            <a:ext cx="457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работе тепловых двигателей 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содержание СО и СО</a:t>
            </a:r>
            <a:r>
              <a:rPr lang="ru-RU" sz="28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атмосфере, что приводит к образованию парникового эффекта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Сбрасываемый в водоёмы отработанный пар приводит к их тепловому загрязнению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О</a:t>
            </a:r>
            <a:r>
              <a:rPr lang="ru-RU" sz="28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воде уменьшается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2662"/>
            <a:ext cx="4432301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2917825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ru-RU" dirty="0" smtClean="0"/>
              <a:t>Тепловыми двигателями называют машины, в которых внутренняя энергия топлива превращается в механическую энергию.</a:t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9200" y="0"/>
            <a:ext cx="6400800" cy="1752600"/>
          </a:xfrm>
        </p:spPr>
        <p:txBody>
          <a:bodyPr/>
          <a:lstStyle/>
          <a:p>
            <a:r>
              <a:rPr lang="ru-RU" i="1" dirty="0" smtClean="0">
                <a:solidFill>
                  <a:srgbClr val="0066FF"/>
                </a:solidFill>
              </a:rPr>
              <a:t>Что называется тепловыми двигателями?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i="1" dirty="0" smtClean="0"/>
              <a:t>Перечислите основные виды тепловых двигателей.</a:t>
            </a:r>
            <a:endParaRPr lang="en-US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3886200"/>
            <a:ext cx="3081338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i="1" dirty="0" smtClean="0">
                <a:solidFill>
                  <a:srgbClr val="0066FF"/>
                </a:solidFill>
              </a:rPr>
              <a:t>Виды тепловых двигателей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318447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9200" y="33528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Газовая турбина</a:t>
            </a:r>
            <a:endParaRPr lang="ru-RU" sz="2400" b="1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2514600" cy="22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38800" y="33528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Паровая турбина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903893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Двигатель внутреннего сгорания</a:t>
            </a:r>
            <a:endParaRPr lang="ru-RU" sz="24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86200"/>
            <a:ext cx="3011447" cy="227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953000" y="61722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Реактивный двигатель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0" y="838200"/>
            <a:ext cx="2952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Применение тепловых двигателей</a:t>
            </a:r>
            <a:endParaRPr lang="en-US" sz="4000" b="1" dirty="0"/>
          </a:p>
        </p:txBody>
      </p:sp>
      <p:pic>
        <p:nvPicPr>
          <p:cNvPr id="4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7620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762000"/>
            <a:ext cx="3311525" cy="228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429000"/>
            <a:ext cx="2667000" cy="303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505200"/>
            <a:ext cx="3016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29718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Автотранспорт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48000" y="29718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Водный транспорт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05600" y="29718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Авиация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8600" y="633478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Космические ракеты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76800" y="5105400"/>
            <a:ext cx="1676400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ТЭЦ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Что называется коэффициентом полезного действия? 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Это физическая величина равная отношению полезной работы к </a:t>
            </a:r>
            <a:r>
              <a:rPr lang="ru-RU" dirty="0" smtClean="0"/>
              <a:t>количеству теплоты, полученной от нагревателя</a:t>
            </a:r>
          </a:p>
          <a:p>
            <a:pPr algn="ctr"/>
            <a:endParaRPr lang="ru-RU" sz="4800" b="1" dirty="0" smtClean="0"/>
          </a:p>
          <a:p>
            <a:pPr algn="ctr"/>
            <a:r>
              <a:rPr lang="en-US" sz="4800" b="1" dirty="0" smtClean="0"/>
              <a:t>КПД = ( А</a:t>
            </a:r>
            <a:r>
              <a:rPr lang="en-US" sz="4800" b="1" baseline="-25000" dirty="0" smtClean="0"/>
              <a:t>п </a:t>
            </a:r>
            <a:r>
              <a:rPr lang="en-US" sz="4800" b="1" dirty="0" smtClean="0"/>
              <a:t>/Q </a:t>
            </a:r>
            <a:r>
              <a:rPr lang="en-US" sz="4800" b="1" baseline="-25000" dirty="0" smtClean="0"/>
              <a:t>1</a:t>
            </a:r>
            <a:r>
              <a:rPr lang="en-US" sz="4800" b="1" dirty="0" smtClean="0"/>
              <a:t>)100%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КПД ТД 45 %.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en-US" sz="4800" b="1" dirty="0" smtClean="0"/>
              <a:t> Что означает это число?</a:t>
            </a:r>
            <a:endParaRPr lang="en-US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endParaRPr lang="ru-RU" sz="4000" dirty="0" smtClean="0"/>
          </a:p>
          <a:p>
            <a:pPr lvl="1">
              <a:buNone/>
            </a:pPr>
            <a:r>
              <a:rPr lang="ru-RU" sz="4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	45% энергии идёт на совершение полезной работы, а 55%энергии тратится впустую на обогрев атмосферы, двигателя и т. д.</a:t>
            </a:r>
            <a:endParaRPr lang="en-US" sz="44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lvl="0">
              <a:buNone/>
            </a:pPr>
            <a:r>
              <a:rPr lang="ru-RU" sz="4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en-US" sz="40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КПД тепловых двигателей, %</a:t>
            </a:r>
            <a:b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fontAlgn="base"/>
            <a:r>
              <a:rPr lang="ru-RU" sz="4400" b="1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Паровая машина </a:t>
            </a:r>
            <a:r>
              <a:rPr lang="ru-RU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– 8%</a:t>
            </a:r>
          </a:p>
          <a:p>
            <a:pPr fontAlgn="base"/>
            <a:r>
              <a:rPr lang="ru-RU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Карбюраторный двигатель -20-30%</a:t>
            </a:r>
          </a:p>
          <a:p>
            <a:pPr fontAlgn="base"/>
            <a:r>
              <a:rPr lang="ru-RU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Газовая турбина – 36%</a:t>
            </a:r>
          </a:p>
          <a:p>
            <a:pPr fontAlgn="base"/>
            <a:r>
              <a:rPr lang="ru-RU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Паровая турбина – 35-46%</a:t>
            </a:r>
            <a:endParaRPr lang="en-US" sz="4400" b="1" dirty="0" smtClean="0">
              <a:solidFill>
                <a:schemeClr val="tx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Устройство теплового двигателя</a:t>
            </a:r>
            <a:endParaRPr lang="en-U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57" y="849351"/>
            <a:ext cx="8140746" cy="54529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19707" y="6172200"/>
            <a:ext cx="2514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500" b="1" dirty="0" smtClean="0">
                <a:solidFill>
                  <a:schemeClr val="bg1"/>
                </a:solidFill>
              </a:rPr>
              <a:t>A </a:t>
            </a:r>
            <a:r>
              <a:rPr lang="ru-RU" sz="3500" b="1" baseline="-25000" dirty="0" smtClean="0">
                <a:solidFill>
                  <a:schemeClr val="bg1"/>
                </a:solidFill>
              </a:rPr>
              <a:t>П</a:t>
            </a:r>
            <a:r>
              <a:rPr lang="ru-RU" sz="3500" b="1" dirty="0" smtClean="0">
                <a:solidFill>
                  <a:schemeClr val="bg1"/>
                </a:solidFill>
              </a:rPr>
              <a:t>= </a:t>
            </a:r>
            <a:r>
              <a:rPr lang="en-BZ" sz="3500" b="1" dirty="0" smtClean="0">
                <a:solidFill>
                  <a:schemeClr val="bg1"/>
                </a:solidFill>
              </a:rPr>
              <a:t>Q</a:t>
            </a:r>
            <a:r>
              <a:rPr lang="en-BZ" sz="3500" b="1" baseline="-25000" dirty="0" smtClean="0">
                <a:solidFill>
                  <a:schemeClr val="bg1"/>
                </a:solidFill>
              </a:rPr>
              <a:t>1</a:t>
            </a:r>
            <a:r>
              <a:rPr lang="en-BZ" sz="3500" b="1" dirty="0" smtClean="0">
                <a:solidFill>
                  <a:schemeClr val="bg1"/>
                </a:solidFill>
              </a:rPr>
              <a:t>-Q</a:t>
            </a:r>
            <a:r>
              <a:rPr lang="en-BZ" sz="3500" b="1" baseline="-25000" dirty="0" smtClean="0">
                <a:solidFill>
                  <a:schemeClr val="bg1"/>
                </a:solidFill>
              </a:rPr>
              <a:t>2</a:t>
            </a:r>
            <a:endParaRPr lang="ru-RU" sz="3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395</TotalTime>
  <Words>273</Words>
  <Application>Microsoft Office PowerPoint</Application>
  <PresentationFormat>Экран (4:3)</PresentationFormat>
  <Paragraphs>60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Тема12</vt:lpstr>
      <vt:lpstr>Тепловые двигатели и их влияние на окружающую среду </vt:lpstr>
      <vt:lpstr>Тепловыми двигателями называют машины, в которых внутренняя энергия топлива превращается в механическую энергию.  </vt:lpstr>
      <vt:lpstr>Перечислите основные виды тепловых двигателей.</vt:lpstr>
      <vt:lpstr>Виды тепловых двигателей</vt:lpstr>
      <vt:lpstr>Применение тепловых двигателей</vt:lpstr>
      <vt:lpstr> Что называется коэффициентом полезного действия? </vt:lpstr>
      <vt:lpstr>КПД ТД 45 %.  Что означает это число?</vt:lpstr>
      <vt:lpstr>КПД тепловых двигателей, % </vt:lpstr>
      <vt:lpstr>Устройство теплового двигателя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Тепловые двигатели и их влияние на окружающую среду </dc:title>
  <cp:lastModifiedBy>Admin</cp:lastModifiedBy>
  <cp:revision>43</cp:revision>
  <dcterms:modified xsi:type="dcterms:W3CDTF">2013-03-29T20:36:17Z</dcterms:modified>
</cp:coreProperties>
</file>