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28" r:id="rId3"/>
    <p:sldId id="324" r:id="rId4"/>
    <p:sldId id="333" r:id="rId5"/>
    <p:sldId id="335" r:id="rId6"/>
    <p:sldId id="336" r:id="rId7"/>
    <p:sldId id="337" r:id="rId8"/>
    <p:sldId id="339" r:id="rId9"/>
    <p:sldId id="343" r:id="rId10"/>
    <p:sldId id="338" r:id="rId11"/>
    <p:sldId id="341" r:id="rId12"/>
    <p:sldId id="345" r:id="rId13"/>
    <p:sldId id="316" r:id="rId14"/>
    <p:sldId id="353" r:id="rId15"/>
    <p:sldId id="313" r:id="rId16"/>
    <p:sldId id="323" r:id="rId17"/>
    <p:sldId id="310" r:id="rId18"/>
    <p:sldId id="317" r:id="rId19"/>
    <p:sldId id="350" r:id="rId20"/>
    <p:sldId id="351" r:id="rId21"/>
    <p:sldId id="314" r:id="rId22"/>
    <p:sldId id="352" r:id="rId23"/>
    <p:sldId id="318" r:id="rId24"/>
    <p:sldId id="346" r:id="rId25"/>
    <p:sldId id="265" r:id="rId26"/>
    <p:sldId id="302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6699FF"/>
    <a:srgbClr val="5CB090"/>
    <a:srgbClr val="8AF68A"/>
    <a:srgbClr val="808000"/>
    <a:srgbClr val="FFFF66"/>
    <a:srgbClr val="99FF66"/>
    <a:srgbClr val="00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B72A6A-0F63-4C0C-99B5-CF1963DFA646}" type="datetimeFigureOut">
              <a:rPr lang="ru-RU"/>
              <a:pPr>
                <a:defRPr/>
              </a:pPr>
              <a:t>03.11.2018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A62F8-F975-4070-89CE-B16A342EBC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A3361-9F9D-458A-9067-47FBC90AF5C8}" type="datetimeFigureOut">
              <a:rPr lang="ru-RU"/>
              <a:pPr>
                <a:defRPr/>
              </a:pPr>
              <a:t>03.11.2018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553FD0-5E54-437C-BDBA-738F82F33B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49EB66-8F1D-4A4B-BBAE-88B86DA7F833}" type="datetimeFigureOut">
              <a:rPr lang="ru-RU"/>
              <a:pPr>
                <a:defRPr/>
              </a:pPr>
              <a:t>03.11.2018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4DE820-A29E-40AC-B43E-5D7FD54E9C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5223B-E96F-4941-92CC-85D8416B0B15}" type="datetimeFigureOut">
              <a:rPr lang="ru-RU"/>
              <a:pPr>
                <a:defRPr/>
              </a:pPr>
              <a:t>03.11.2018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5DEC8-91D1-4608-8698-AACC641AFA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0CB769-7DF6-42D0-BA7B-3BB32F3D8C01}" type="datetimeFigureOut">
              <a:rPr lang="ru-RU"/>
              <a:pPr>
                <a:defRPr/>
              </a:pPr>
              <a:t>03.11.2018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AD904-3264-42C5-A0EE-2FA7A7E11B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98E22-052B-448A-9359-89E0EAB1F2CB}" type="datetimeFigureOut">
              <a:rPr lang="ru-RU"/>
              <a:pPr>
                <a:defRPr/>
              </a:pPr>
              <a:t>03.11.2018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0EC8F-438F-4ED2-8944-BC56FFC4DB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31DDEA-EBFB-4893-BC68-3D4041F7E56B}" type="datetimeFigureOut">
              <a:rPr lang="ru-RU"/>
              <a:pPr>
                <a:defRPr/>
              </a:pPr>
              <a:t>03.11.2018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36F30-5DB6-433C-917D-2B47B0A07E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B8488-B5B8-443D-8230-9655C8CBED3B}" type="datetimeFigureOut">
              <a:rPr lang="ru-RU"/>
              <a:pPr>
                <a:defRPr/>
              </a:pPr>
              <a:t>03.11.2018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55D114-22B9-4911-8ED9-46F9C54D4D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9EE0D-1767-4087-BD84-1D44DC013FFF}" type="datetimeFigureOut">
              <a:rPr lang="ru-RU"/>
              <a:pPr>
                <a:defRPr/>
              </a:pPr>
              <a:t>03.11.2018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1F2DD-CFCF-4058-9E86-A6E0F7C89C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CE8CC-F358-4E2E-98C5-675F0A7A5F0A}" type="datetimeFigureOut">
              <a:rPr lang="ru-RU"/>
              <a:pPr>
                <a:defRPr/>
              </a:pPr>
              <a:t>03.11.2018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8BCE11-96F5-48C6-9B16-9473A8BDA6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CA419-3F67-43FC-ABCA-58A668AE2F67}" type="datetimeFigureOut">
              <a:rPr lang="ru-RU"/>
              <a:pPr>
                <a:defRPr/>
              </a:pPr>
              <a:t>03.11.2018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BCCABF-28BB-44A5-8160-92A61C3A5B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73694F2-75A9-45B9-9234-D31EDD7CE525}" type="datetimeFigureOut">
              <a:rPr lang="ru-RU"/>
              <a:pPr>
                <a:defRPr/>
              </a:pPr>
              <a:t>03.11.2018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44ACC19-05A1-4DDB-B655-1DEFE5AF44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www.fipi.ru/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gif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ctrTitle"/>
          </p:nvPr>
        </p:nvSpPr>
        <p:spPr>
          <a:xfrm>
            <a:off x="2268538" y="1484313"/>
            <a:ext cx="6289675" cy="2055812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«Подготовка к ОГЭ: </a:t>
            </a: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>написание сочинения-рассуждения на лингвистическую тему</a:t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> (С 2.1)»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b="1" dirty="0" smtClean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1331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87675" y="4221163"/>
            <a:ext cx="5400675" cy="863600"/>
          </a:xfrm>
        </p:spPr>
        <p:txBody>
          <a:bodyPr/>
          <a:lstStyle/>
          <a:p>
            <a:pPr eaLnBrk="1" hangingPunct="1"/>
            <a:r>
              <a:rPr lang="ru-RU" sz="1800" b="1" dirty="0" smtClean="0">
                <a:solidFill>
                  <a:srgbClr val="FFFF66"/>
                </a:solidFill>
                <a:latin typeface="Arial" charset="0"/>
              </a:rPr>
              <a:t> </a:t>
            </a:r>
          </a:p>
        </p:txBody>
      </p:sp>
      <p:pic>
        <p:nvPicPr>
          <p:cNvPr id="13317" name="Рисунок 12" descr="0_8d885_57144c4b_L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333375"/>
            <a:ext cx="1368425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TextBox 13"/>
          <p:cNvSpPr txBox="1">
            <a:spLocks noChangeArrowheads="1"/>
          </p:cNvSpPr>
          <p:nvPr/>
        </p:nvSpPr>
        <p:spPr bwMode="auto">
          <a:xfrm>
            <a:off x="971550" y="692150"/>
            <a:ext cx="9350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CC00"/>
                </a:solidFill>
              </a:rPr>
              <a:t> </a:t>
            </a:r>
            <a:r>
              <a:rPr lang="ru-RU" sz="2000" b="1" dirty="0" smtClean="0">
                <a:solidFill>
                  <a:srgbClr val="00CC00"/>
                </a:solidFill>
              </a:rPr>
              <a:t>ОГЭ</a:t>
            </a:r>
            <a:endParaRPr lang="ru-RU" sz="2000" b="1" dirty="0">
              <a:solidFill>
                <a:srgbClr val="00CC00"/>
              </a:solidFill>
            </a:endParaRPr>
          </a:p>
          <a:p>
            <a:r>
              <a:rPr lang="ru-RU" sz="2000" b="1" dirty="0">
                <a:solidFill>
                  <a:srgbClr val="00CC00"/>
                </a:solidFill>
              </a:rPr>
              <a:t> </a:t>
            </a:r>
            <a:r>
              <a:rPr lang="ru-RU" sz="2000" b="1" dirty="0" smtClean="0">
                <a:solidFill>
                  <a:srgbClr val="00CC00"/>
                </a:solidFill>
              </a:rPr>
              <a:t>2019</a:t>
            </a:r>
            <a:endParaRPr lang="ru-RU" sz="2000" b="1" dirty="0">
              <a:solidFill>
                <a:srgbClr val="00CC00"/>
              </a:solidFill>
            </a:endParaRP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3924300" y="5516563"/>
            <a:ext cx="498951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dirty="0" smtClean="0">
                <a:solidFill>
                  <a:srgbClr val="FFFF66"/>
                </a:solidFill>
              </a:rPr>
              <a:t>Пономарева Ирина Степановна,</a:t>
            </a:r>
            <a:endParaRPr lang="ru-RU" sz="1600" b="1" dirty="0">
              <a:solidFill>
                <a:srgbClr val="FFFF66"/>
              </a:solidFill>
            </a:endParaRPr>
          </a:p>
          <a:p>
            <a:r>
              <a:rPr lang="ru-RU" sz="1600" b="1" dirty="0">
                <a:solidFill>
                  <a:srgbClr val="FFFF66"/>
                </a:solidFill>
              </a:rPr>
              <a:t>учитель русского языка и </a:t>
            </a:r>
            <a:r>
              <a:rPr lang="ru-RU" sz="1600" b="1" dirty="0" smtClean="0">
                <a:solidFill>
                  <a:srgbClr val="FFFF66"/>
                </a:solidFill>
              </a:rPr>
              <a:t>литературы,</a:t>
            </a:r>
            <a:endParaRPr lang="ru-RU" sz="1600" b="1" dirty="0">
              <a:solidFill>
                <a:srgbClr val="FFFF66"/>
              </a:solidFill>
            </a:endParaRPr>
          </a:p>
          <a:p>
            <a:r>
              <a:rPr lang="ru-RU" sz="1600" b="1" dirty="0" smtClean="0">
                <a:solidFill>
                  <a:srgbClr val="FFFF66"/>
                </a:solidFill>
              </a:rPr>
              <a:t>МБОУ «СОШ №1» </a:t>
            </a:r>
            <a:r>
              <a:rPr lang="ru-RU" sz="1600" b="1" dirty="0" err="1" smtClean="0">
                <a:solidFill>
                  <a:srgbClr val="FFFF66"/>
                </a:solidFill>
              </a:rPr>
              <a:t>г.Тарко</a:t>
            </a:r>
            <a:r>
              <a:rPr lang="ru-RU" sz="1600" b="1" dirty="0" smtClean="0">
                <a:solidFill>
                  <a:srgbClr val="FFFF66"/>
                </a:solidFill>
              </a:rPr>
              <a:t> - Сале</a:t>
            </a:r>
            <a:endParaRPr lang="ru-RU" sz="1600" b="1" dirty="0">
              <a:solidFill>
                <a:srgbClr val="FFFF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/>
          </p:cNvSpPr>
          <p:nvPr>
            <p:ph type="title"/>
          </p:nvPr>
        </p:nvSpPr>
        <p:spPr>
          <a:xfrm>
            <a:off x="457200" y="549275"/>
            <a:ext cx="8002588" cy="868363"/>
          </a:xfrm>
        </p:spPr>
        <p:txBody>
          <a:bodyPr/>
          <a:lstStyle/>
          <a:p>
            <a:pPr>
              <a:defRPr/>
            </a:pPr>
            <a:r>
              <a:rPr lang="ru-RU" b="1" smtClean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Композиция </a:t>
            </a:r>
            <a:br>
              <a:rPr lang="ru-RU" b="1" smtClean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r>
              <a:rPr lang="ru-RU" b="1" smtClean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сочинения-рассуждения</a:t>
            </a:r>
          </a:p>
        </p:txBody>
      </p:sp>
      <p:sp>
        <p:nvSpPr>
          <p:cNvPr id="60419" name="Rectangle 3"/>
          <p:cNvSpPr>
            <a:spLocks noGrp="1"/>
          </p:cNvSpPr>
          <p:nvPr>
            <p:ph type="body" idx="1"/>
          </p:nvPr>
        </p:nvSpPr>
        <p:spPr>
          <a:xfrm>
            <a:off x="457200" y="1916113"/>
            <a:ext cx="8002588" cy="4210050"/>
          </a:xfrm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  </a:t>
            </a:r>
            <a:r>
              <a:rPr lang="ru-RU" sz="2800" b="1" dirty="0" smtClean="0">
                <a:latin typeface="Arial" charset="0"/>
              </a:rPr>
              <a:t>1. Вступление. Тезис</a:t>
            </a:r>
            <a:endParaRPr lang="ru-RU" sz="2800" dirty="0" smtClean="0">
              <a:latin typeface="Arial" charset="0"/>
            </a:endParaRPr>
          </a:p>
          <a:p>
            <a:pPr>
              <a:lnSpc>
                <a:spcPct val="90000"/>
              </a:lnSpc>
              <a:buFont typeface="Arial" charset="0"/>
              <a:buNone/>
              <a:defRPr/>
            </a:pPr>
            <a:r>
              <a:rPr lang="ru-RU" sz="2800" dirty="0" smtClean="0">
                <a:latin typeface="Arial" charset="0"/>
              </a:rPr>
              <a:t>       Формулировка тезиса</a:t>
            </a:r>
          </a:p>
          <a:p>
            <a:pPr>
              <a:lnSpc>
                <a:spcPct val="90000"/>
              </a:lnSpc>
              <a:buFont typeface="Arial" charset="0"/>
              <a:buNone/>
              <a:defRPr/>
            </a:pPr>
            <a:r>
              <a:rPr lang="ru-RU" sz="2800" b="1" dirty="0" smtClean="0">
                <a:latin typeface="Arial" charset="0"/>
              </a:rPr>
              <a:t>   2. Основная часть. Доказательства </a:t>
            </a:r>
          </a:p>
          <a:p>
            <a:pPr>
              <a:lnSpc>
                <a:spcPct val="90000"/>
              </a:lnSpc>
              <a:buFont typeface="Arial" charset="0"/>
              <a:buNone/>
              <a:defRPr/>
            </a:pPr>
            <a:r>
              <a:rPr lang="ru-RU" sz="2800" b="1" dirty="0" smtClean="0">
                <a:latin typeface="Arial" charset="0"/>
              </a:rPr>
              <a:t>       </a:t>
            </a:r>
            <a:r>
              <a:rPr lang="ru-RU" sz="2800" dirty="0" smtClean="0">
                <a:latin typeface="Arial" charset="0"/>
              </a:rPr>
              <a:t>Теоретическое рассуждение (как ты понимаешь это высказывание), подкреплённое двумя примерами. </a:t>
            </a:r>
            <a:r>
              <a:rPr lang="ru-RU" sz="2800" b="1" dirty="0" smtClean="0">
                <a:latin typeface="Arial" charset="0"/>
              </a:rPr>
              <a:t> </a:t>
            </a:r>
          </a:p>
          <a:p>
            <a:pPr>
              <a:lnSpc>
                <a:spcPct val="90000"/>
              </a:lnSpc>
              <a:buFont typeface="Arial" charset="0"/>
              <a:buNone/>
              <a:defRPr/>
            </a:pPr>
            <a:r>
              <a:rPr lang="ru-RU" sz="2800" b="1" dirty="0" smtClean="0">
                <a:latin typeface="Arial" charset="0"/>
              </a:rPr>
              <a:t>   3. Заключение. Вывод</a:t>
            </a:r>
          </a:p>
          <a:p>
            <a:pPr>
              <a:lnSpc>
                <a:spcPct val="90000"/>
              </a:lnSpc>
              <a:buFont typeface="Arial" charset="0"/>
              <a:buNone/>
              <a:defRPr/>
            </a:pPr>
            <a:r>
              <a:rPr lang="ru-RU" sz="2800" b="1" dirty="0" smtClean="0">
                <a:latin typeface="Arial" charset="0"/>
              </a:rPr>
              <a:t>     </a:t>
            </a:r>
            <a:r>
              <a:rPr lang="ru-RU" sz="2000" b="1" i="1" dirty="0" smtClean="0">
                <a:solidFill>
                  <a:srgbClr val="00CC00"/>
                </a:solidFill>
                <a:latin typeface="Arial" charset="0"/>
              </a:rPr>
              <a:t>Каждая часть сочинения пишется с красной строки.</a:t>
            </a:r>
          </a:p>
          <a:p>
            <a:pPr>
              <a:lnSpc>
                <a:spcPct val="90000"/>
              </a:lnSpc>
              <a:defRPr/>
            </a:pPr>
            <a:endParaRPr lang="ru-RU" sz="2000" i="1" dirty="0" smtClean="0">
              <a:solidFill>
                <a:srgbClr val="00CC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Выгнутая вверх стрелка 18"/>
          <p:cNvSpPr>
            <a:spLocks noChangeArrowheads="1"/>
          </p:cNvSpPr>
          <p:nvPr/>
        </p:nvSpPr>
        <p:spPr bwMode="auto">
          <a:xfrm>
            <a:off x="1619250" y="1052513"/>
            <a:ext cx="5761038" cy="1081087"/>
          </a:xfrm>
          <a:prstGeom prst="curvedDownArrow">
            <a:avLst>
              <a:gd name="adj1" fmla="val 21932"/>
              <a:gd name="adj2" fmla="val 43840"/>
              <a:gd name="adj3" fmla="val 25000"/>
            </a:avLst>
          </a:prstGeom>
          <a:solidFill>
            <a:srgbClr val="0066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54" name="Выгнутая вверх стрелка 19"/>
          <p:cNvSpPr>
            <a:spLocks noChangeArrowheads="1"/>
          </p:cNvSpPr>
          <p:nvPr/>
        </p:nvSpPr>
        <p:spPr bwMode="auto">
          <a:xfrm rot="10800000">
            <a:off x="1692275" y="4292600"/>
            <a:ext cx="5643563" cy="928688"/>
          </a:xfrm>
          <a:prstGeom prst="curvedDownArrow">
            <a:avLst>
              <a:gd name="adj1" fmla="val 25011"/>
              <a:gd name="adj2" fmla="val 49994"/>
              <a:gd name="adj3" fmla="val 25000"/>
            </a:avLst>
          </a:prstGeom>
          <a:solidFill>
            <a:srgbClr val="0066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23555" name="Rectangle 11"/>
          <p:cNvSpPr>
            <a:spLocks noChangeArrowheads="1"/>
          </p:cNvSpPr>
          <p:nvPr/>
        </p:nvSpPr>
        <p:spPr bwMode="auto">
          <a:xfrm>
            <a:off x="3059113" y="3357563"/>
            <a:ext cx="3024187" cy="720725"/>
          </a:xfrm>
          <a:prstGeom prst="rect">
            <a:avLst/>
          </a:prstGeom>
          <a:solidFill>
            <a:srgbClr val="5CB09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56" name="Oval 13"/>
          <p:cNvSpPr>
            <a:spLocks noChangeArrowheads="1"/>
          </p:cNvSpPr>
          <p:nvPr/>
        </p:nvSpPr>
        <p:spPr bwMode="auto">
          <a:xfrm>
            <a:off x="2916238" y="2133600"/>
            <a:ext cx="3313112" cy="1081088"/>
          </a:xfrm>
          <a:prstGeom prst="ellipse">
            <a:avLst/>
          </a:prstGeom>
          <a:solidFill>
            <a:srgbClr val="5CB09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/>
              <a:t>Теоретические </a:t>
            </a:r>
          </a:p>
          <a:p>
            <a:pPr algn="ctr"/>
            <a:r>
              <a:rPr lang="ru-RU" sz="2400" b="1"/>
              <a:t>рассуждения</a:t>
            </a:r>
          </a:p>
        </p:txBody>
      </p:sp>
      <p:sp>
        <p:nvSpPr>
          <p:cNvPr id="17" name="Oval 12"/>
          <p:cNvSpPr>
            <a:spLocks noChangeArrowheads="1"/>
          </p:cNvSpPr>
          <p:nvPr/>
        </p:nvSpPr>
        <p:spPr bwMode="gray">
          <a:xfrm>
            <a:off x="539750" y="2349500"/>
            <a:ext cx="1747838" cy="1473200"/>
          </a:xfrm>
          <a:prstGeom prst="ellipse">
            <a:avLst/>
          </a:prstGeom>
          <a:solidFill>
            <a:srgbClr val="00FF00"/>
          </a:solidFill>
          <a:ln w="38100">
            <a:solidFill>
              <a:srgbClr val="FFFFFF"/>
            </a:solidFill>
            <a:round/>
            <a:headEnd/>
            <a:tailEnd/>
          </a:ln>
          <a:effectLst>
            <a:outerShdw dist="91581" dir="3378596" algn="ctr" rotWithShape="0">
              <a:srgbClr val="B2B2B2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2400" b="1"/>
              <a:t>Тезис</a:t>
            </a:r>
          </a:p>
        </p:txBody>
      </p:sp>
      <p:sp>
        <p:nvSpPr>
          <p:cNvPr id="2" name="Oval 12"/>
          <p:cNvSpPr>
            <a:spLocks noChangeArrowheads="1"/>
          </p:cNvSpPr>
          <p:nvPr/>
        </p:nvSpPr>
        <p:spPr bwMode="gray">
          <a:xfrm>
            <a:off x="6732588" y="2349500"/>
            <a:ext cx="1747837" cy="1584325"/>
          </a:xfrm>
          <a:prstGeom prst="ellipse">
            <a:avLst/>
          </a:prstGeom>
          <a:solidFill>
            <a:srgbClr val="00FF00"/>
          </a:solidFill>
          <a:ln w="38100">
            <a:solidFill>
              <a:srgbClr val="FFFFFF"/>
            </a:solidFill>
            <a:round/>
            <a:headEnd/>
            <a:tailEnd/>
          </a:ln>
          <a:effectLst>
            <a:outerShdw dist="91581" dir="3378596" algn="ctr" rotWithShape="0">
              <a:srgbClr val="B2B2B2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2400" b="1"/>
              <a:t>Вывод</a:t>
            </a:r>
          </a:p>
        </p:txBody>
      </p:sp>
      <p:sp>
        <p:nvSpPr>
          <p:cNvPr id="23559" name="Text Box 20"/>
          <p:cNvSpPr txBox="1">
            <a:spLocks noChangeArrowheads="1"/>
          </p:cNvSpPr>
          <p:nvPr/>
        </p:nvSpPr>
        <p:spPr bwMode="auto">
          <a:xfrm>
            <a:off x="3492500" y="3500438"/>
            <a:ext cx="1944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 2 примера</a:t>
            </a:r>
          </a:p>
        </p:txBody>
      </p:sp>
      <p:sp>
        <p:nvSpPr>
          <p:cNvPr id="23560" name="AutoShape 11"/>
          <p:cNvSpPr>
            <a:spLocks noChangeArrowheads="1"/>
          </p:cNvSpPr>
          <p:nvPr/>
        </p:nvSpPr>
        <p:spPr bwMode="auto">
          <a:xfrm>
            <a:off x="2411413" y="2924175"/>
            <a:ext cx="571500" cy="320675"/>
          </a:xfrm>
          <a:prstGeom prst="notchedRightArrow">
            <a:avLst>
              <a:gd name="adj1" fmla="val 50000"/>
              <a:gd name="adj2" fmla="val 44554"/>
            </a:avLst>
          </a:prstGeom>
          <a:solidFill>
            <a:srgbClr val="99CC00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61" name="AutoShape 12"/>
          <p:cNvSpPr>
            <a:spLocks noChangeArrowheads="1"/>
          </p:cNvSpPr>
          <p:nvPr/>
        </p:nvSpPr>
        <p:spPr bwMode="auto">
          <a:xfrm>
            <a:off x="6084888" y="2924175"/>
            <a:ext cx="571500" cy="320675"/>
          </a:xfrm>
          <a:prstGeom prst="notchedRightArrow">
            <a:avLst>
              <a:gd name="adj1" fmla="val 50000"/>
              <a:gd name="adj2" fmla="val 44554"/>
            </a:avLst>
          </a:prstGeom>
          <a:solidFill>
            <a:srgbClr val="99CC00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Вступление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  Г. Степанов сказал: «Словарь языка свидетельствует, о чем думают люди, а грамматика – как они думают».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009900"/>
                </a:solidFill>
                <a:latin typeface="Arial" charset="0"/>
              </a:rPr>
              <a:t>Вступление</a:t>
            </a:r>
          </a:p>
        </p:txBody>
      </p:sp>
      <p:sp>
        <p:nvSpPr>
          <p:cNvPr id="24578" name="Rectangle 16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400" b="1" dirty="0" smtClean="0">
                <a:latin typeface="Arial" charset="0"/>
              </a:rPr>
              <a:t>        Не знаете, с чего начать? Воспользуйтесь приёмом, предложенном в задании:</a:t>
            </a:r>
            <a:r>
              <a:rPr lang="ru-RU" sz="2400" dirty="0" smtClean="0">
                <a:latin typeface="Arial" charset="0"/>
              </a:rPr>
              <a:t> «</a:t>
            </a:r>
            <a:r>
              <a:rPr lang="ru-RU" sz="2400" b="1" dirty="0" smtClean="0">
                <a:latin typeface="Arial" charset="0"/>
              </a:rPr>
              <a:t>Начать сочинение Вы можете словами (</a:t>
            </a:r>
            <a:r>
              <a:rPr lang="ru-RU" sz="2400" b="1" u="sng" dirty="0" smtClean="0">
                <a:latin typeface="Arial" charset="0"/>
              </a:rPr>
              <a:t>автора</a:t>
            </a:r>
            <a:r>
              <a:rPr lang="ru-RU" sz="2400" b="1" dirty="0" smtClean="0">
                <a:latin typeface="Arial" charset="0"/>
              </a:rPr>
              <a:t>)</a:t>
            </a:r>
            <a:r>
              <a:rPr lang="ru-RU" sz="2400" dirty="0" smtClean="0">
                <a:latin typeface="Arial" charset="0"/>
              </a:rPr>
              <a:t>».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400" b="1" dirty="0" smtClean="0">
                <a:latin typeface="Arial" charset="0"/>
              </a:rPr>
              <a:t>        Начало предложения может быть таким:</a:t>
            </a:r>
          </a:p>
          <a:p>
            <a:pPr>
              <a:lnSpc>
                <a:spcPct val="90000"/>
              </a:lnSpc>
            </a:pPr>
            <a:r>
              <a:rPr lang="ru-RU" sz="2400" b="1" dirty="0" smtClean="0">
                <a:solidFill>
                  <a:srgbClr val="00CC00"/>
                </a:solidFill>
                <a:latin typeface="Arial" charset="0"/>
              </a:rPr>
              <a:t>Я (полностью) согласен с …</a:t>
            </a:r>
          </a:p>
          <a:p>
            <a:pPr>
              <a:lnSpc>
                <a:spcPct val="90000"/>
              </a:lnSpc>
            </a:pPr>
            <a:r>
              <a:rPr lang="ru-RU" sz="2400" b="1" dirty="0" smtClean="0">
                <a:solidFill>
                  <a:srgbClr val="00CC00"/>
                </a:solidFill>
                <a:latin typeface="Arial" charset="0"/>
              </a:rPr>
              <a:t>Не могу не согласиться с …</a:t>
            </a:r>
          </a:p>
          <a:p>
            <a:pPr>
              <a:lnSpc>
                <a:spcPct val="90000"/>
              </a:lnSpc>
            </a:pPr>
            <a:r>
              <a:rPr lang="ru-RU" sz="2400" b="1" dirty="0" smtClean="0">
                <a:solidFill>
                  <a:srgbClr val="00CC00"/>
                </a:solidFill>
                <a:latin typeface="Arial" charset="0"/>
              </a:rPr>
              <a:t>Я разделяю точку зрения …</a:t>
            </a:r>
          </a:p>
          <a:p>
            <a:pPr>
              <a:lnSpc>
                <a:spcPct val="90000"/>
              </a:lnSpc>
            </a:pPr>
            <a:r>
              <a:rPr lang="ru-RU" sz="2400" b="1" dirty="0" smtClean="0">
                <a:solidFill>
                  <a:srgbClr val="00CC00"/>
                </a:solidFill>
                <a:latin typeface="Arial" charset="0"/>
              </a:rPr>
              <a:t>Я поддерживаю мнение …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000" b="1" dirty="0" smtClean="0">
                <a:latin typeface="Arial" charset="0"/>
              </a:rPr>
              <a:t>         </a:t>
            </a:r>
            <a:r>
              <a:rPr lang="ru-RU" sz="2400" b="1" dirty="0" smtClean="0">
                <a:latin typeface="Arial" charset="0"/>
              </a:rPr>
              <a:t>Используйте глаголы: (Автор) </a:t>
            </a:r>
            <a:r>
              <a:rPr lang="ru-RU" sz="2400" b="1" dirty="0" smtClean="0">
                <a:solidFill>
                  <a:srgbClr val="00CC00"/>
                </a:solidFill>
                <a:latin typeface="Arial" charset="0"/>
              </a:rPr>
              <a:t>считает, утверждает, писал, убеждает нас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400" dirty="0" smtClean="0">
                <a:latin typeface="Arial" charset="0"/>
              </a:rPr>
              <a:t>    </a:t>
            </a:r>
            <a:r>
              <a:rPr lang="ru-RU" sz="2400" b="1" dirty="0" smtClean="0">
                <a:latin typeface="Arial" charset="0"/>
              </a:rPr>
              <a:t>вводные конструкции: </a:t>
            </a:r>
            <a:r>
              <a:rPr lang="ru-RU" sz="2400" b="1" dirty="0" smtClean="0">
                <a:solidFill>
                  <a:srgbClr val="00CC00"/>
                </a:solidFill>
                <a:latin typeface="Arial" charset="0"/>
              </a:rPr>
              <a:t>По мнению…, По словам…</a:t>
            </a:r>
            <a:r>
              <a:rPr lang="ru-RU" sz="2400" dirty="0" smtClean="0">
                <a:latin typeface="Arial" charset="0"/>
              </a:rPr>
              <a:t> </a:t>
            </a:r>
          </a:p>
          <a:p>
            <a:pPr>
              <a:lnSpc>
                <a:spcPct val="90000"/>
              </a:lnSpc>
            </a:pPr>
            <a:endParaRPr lang="ru-RU" sz="2400" dirty="0" smtClean="0">
              <a:latin typeface="Arial" charset="0"/>
            </a:endParaRPr>
          </a:p>
          <a:p>
            <a:pPr>
              <a:lnSpc>
                <a:spcPct val="90000"/>
              </a:lnSpc>
            </a:pPr>
            <a:endParaRPr lang="ru-RU" sz="2400" dirty="0" smtClean="0">
              <a:latin typeface="Arial" charset="0"/>
            </a:endParaRPr>
          </a:p>
        </p:txBody>
      </p:sp>
      <p:pic>
        <p:nvPicPr>
          <p:cNvPr id="24579" name="Picture 4" descr="Рисунок1yy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476250"/>
            <a:ext cx="1257300" cy="103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9900"/>
                </a:solidFill>
              </a:rPr>
              <a:t>Вступление</a:t>
            </a:r>
            <a:endParaRPr lang="ru-RU" dirty="0">
              <a:solidFill>
                <a:srgbClr val="0099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/>
              <a:t>Известный лингвист Г. Степанов утверждал: «Словарь языка свидетельствует, о чем думают люди, а грамматика -  как они думают». </a:t>
            </a:r>
            <a:r>
              <a:rPr lang="ru-RU" sz="2800" i="1" dirty="0" smtClean="0"/>
              <a:t>Попробуем разобраться в этом высказывании.</a:t>
            </a:r>
          </a:p>
          <a:p>
            <a:endParaRPr lang="ru-RU" sz="2800" i="1" dirty="0" smtClean="0"/>
          </a:p>
          <a:p>
            <a:r>
              <a:rPr lang="ru-RU" sz="2800" dirty="0" smtClean="0"/>
              <a:t>Известный лингвист Г. Степанов утверждал: «Словарь языка свидетельствует, о чем думают люди, а грамматика -  как они думают». </a:t>
            </a:r>
            <a:r>
              <a:rPr lang="ru-RU" sz="2800" i="1" dirty="0" smtClean="0"/>
              <a:t>Я согласен с автором высказывания и попытаюсь доказать это.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009900"/>
                </a:solidFill>
                <a:latin typeface="Arial" charset="0"/>
              </a:rPr>
              <a:t>Переход к рассуждению</a:t>
            </a:r>
          </a:p>
        </p:txBody>
      </p:sp>
      <p:sp>
        <p:nvSpPr>
          <p:cNvPr id="2560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>
              <a:lnSpc>
                <a:spcPct val="93000"/>
              </a:lnSpc>
              <a:spcBef>
                <a:spcPct val="0"/>
              </a:spcBef>
              <a:buFont typeface="Arial" charset="0"/>
              <a:buNone/>
            </a:pPr>
            <a:r>
              <a:rPr lang="ru-RU" dirty="0" smtClean="0"/>
              <a:t>    </a:t>
            </a:r>
            <a:r>
              <a:rPr lang="ru-RU" sz="2800" b="1" dirty="0" smtClean="0">
                <a:latin typeface="Arial" charset="0"/>
              </a:rPr>
              <a:t>Связать вступление с основной частью можно с помощью таких речевых клише:</a:t>
            </a:r>
            <a:r>
              <a:rPr lang="ru-RU" dirty="0" smtClean="0"/>
              <a:t> 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Font typeface="Arial" charset="0"/>
              <a:buNone/>
            </a:pPr>
            <a:endParaRPr lang="ru-RU" dirty="0" smtClean="0"/>
          </a:p>
          <a:p>
            <a:pPr eaLnBrk="1">
              <a:lnSpc>
                <a:spcPct val="93000"/>
              </a:lnSpc>
              <a:spcBef>
                <a:spcPct val="0"/>
              </a:spcBef>
            </a:pPr>
            <a:r>
              <a:rPr lang="ru-RU" sz="2800" i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</a:rPr>
              <a:t>Попробуем разобраться в смысле этих слов.</a:t>
            </a:r>
          </a:p>
          <a:p>
            <a:pPr eaLnBrk="1">
              <a:lnSpc>
                <a:spcPct val="93000"/>
              </a:lnSpc>
              <a:spcBef>
                <a:spcPct val="0"/>
              </a:spcBef>
            </a:pPr>
            <a:r>
              <a:rPr lang="ru-RU" sz="2800" i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</a:rPr>
              <a:t>Я согласен с этим высказыванием. </a:t>
            </a:r>
          </a:p>
          <a:p>
            <a:pPr eaLnBrk="1">
              <a:lnSpc>
                <a:spcPct val="93000"/>
              </a:lnSpc>
              <a:spcBef>
                <a:spcPct val="0"/>
              </a:spcBef>
            </a:pPr>
            <a:r>
              <a:rPr lang="ru-RU" sz="2800" i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</a:rPr>
              <a:t>Как можно понять это высказывание?</a:t>
            </a:r>
          </a:p>
          <a:p>
            <a:pPr eaLnBrk="1">
              <a:lnSpc>
                <a:spcPct val="93000"/>
              </a:lnSpc>
              <a:spcBef>
                <a:spcPct val="0"/>
              </a:spcBef>
            </a:pPr>
            <a:r>
              <a:rPr lang="ru-RU" sz="2800" i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</a:rPr>
              <a:t>Попробуем объяснить данное утверждение.</a:t>
            </a:r>
          </a:p>
          <a:p>
            <a:pPr eaLnBrk="1">
              <a:lnSpc>
                <a:spcPct val="93000"/>
              </a:lnSpc>
              <a:spcBef>
                <a:spcPct val="0"/>
              </a:spcBef>
            </a:pPr>
            <a:r>
              <a:rPr lang="ru-RU" sz="2800" i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</a:rPr>
              <a:t>Это высказывание я понимаю так.</a:t>
            </a:r>
          </a:p>
          <a:p>
            <a:pPr eaLnBrk="1">
              <a:lnSpc>
                <a:spcPct val="93000"/>
              </a:lnSpc>
              <a:spcBef>
                <a:spcPct val="0"/>
              </a:spcBef>
            </a:pPr>
            <a:r>
              <a:rPr lang="ru-RU" sz="2800" i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</a:rPr>
              <a:t>Что имел в виду писатель (учёный)?</a:t>
            </a:r>
          </a:p>
          <a:p>
            <a:pPr eaLnBrk="1">
              <a:lnSpc>
                <a:spcPct val="93000"/>
              </a:lnSpc>
              <a:spcBef>
                <a:spcPct val="0"/>
              </a:spcBef>
            </a:pPr>
            <a:endParaRPr lang="ru-RU" sz="2800" dirty="0" smtClean="0">
              <a:solidFill>
                <a:srgbClr val="00CC00"/>
              </a:solidFill>
              <a:latin typeface="Arial" charset="0"/>
            </a:endParaRPr>
          </a:p>
          <a:p>
            <a:pPr eaLnBrk="1">
              <a:lnSpc>
                <a:spcPct val="93000"/>
              </a:lnSpc>
              <a:spcBef>
                <a:spcPct val="0"/>
              </a:spcBef>
            </a:pPr>
            <a:endParaRPr lang="ru-RU" sz="2800" dirty="0" smtClean="0">
              <a:latin typeface="Arial" charset="0"/>
            </a:endParaRP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9900"/>
                </a:solidFill>
              </a:rPr>
              <a:t>Основная часть.</a:t>
            </a:r>
            <a:br>
              <a:rPr lang="ru-RU" b="1" dirty="0" smtClean="0">
                <a:solidFill>
                  <a:srgbClr val="009900"/>
                </a:solidFill>
              </a:rPr>
            </a:br>
            <a:r>
              <a:rPr lang="ru-RU" b="1" dirty="0" smtClean="0">
                <a:solidFill>
                  <a:srgbClr val="009900"/>
                </a:solidFill>
              </a:rPr>
              <a:t>Требования к аргументам</a:t>
            </a:r>
            <a:endParaRPr lang="ru-RU" b="1" dirty="0">
              <a:solidFill>
                <a:srgbClr val="0099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844824"/>
            <a:ext cx="8229600" cy="4525963"/>
          </a:xfrm>
        </p:spPr>
        <p:txBody>
          <a:bodyPr/>
          <a:lstStyle/>
          <a:p>
            <a:r>
              <a:rPr lang="ru-RU" dirty="0" smtClean="0"/>
              <a:t>примеров </a:t>
            </a:r>
            <a:r>
              <a:rPr lang="ru-RU" u="sng" dirty="0" smtClean="0"/>
              <a:t>должно быть 2;</a:t>
            </a:r>
            <a:endParaRPr lang="ru-RU" dirty="0" smtClean="0"/>
          </a:p>
          <a:p>
            <a:r>
              <a:rPr lang="ru-RU" dirty="0" smtClean="0"/>
              <a:t>примеры должны быть </a:t>
            </a:r>
            <a:r>
              <a:rPr lang="ru-RU" u="sng" dirty="0" smtClean="0"/>
              <a:t>из указанного текста</a:t>
            </a:r>
            <a:r>
              <a:rPr lang="ru-RU" dirty="0" smtClean="0"/>
              <a:t>;</a:t>
            </a:r>
          </a:p>
          <a:p>
            <a:r>
              <a:rPr lang="ru-RU" dirty="0" smtClean="0"/>
              <a:t>приводя пример, нужно не только </a:t>
            </a:r>
            <a:r>
              <a:rPr lang="ru-RU" u="sng" dirty="0" smtClean="0"/>
              <a:t>назвать</a:t>
            </a:r>
            <a:r>
              <a:rPr lang="ru-RU" dirty="0" smtClean="0"/>
              <a:t> языковое явление, но и </a:t>
            </a:r>
            <a:r>
              <a:rPr lang="ru-RU" u="sng" dirty="0" smtClean="0"/>
              <a:t>объяснить его значение</a:t>
            </a:r>
            <a:r>
              <a:rPr lang="ru-RU" dirty="0" smtClean="0"/>
              <a:t> и </a:t>
            </a:r>
            <a:r>
              <a:rPr lang="ru-RU" u="sng" dirty="0" smtClean="0"/>
              <a:t>указать роль в тексте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4" name="Picture 4" descr="вот та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9563" y="4797425"/>
            <a:ext cx="1878012" cy="148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941388"/>
          </a:xfrm>
        </p:spPr>
        <p:txBody>
          <a:bodyPr/>
          <a:lstStyle/>
          <a:p>
            <a:r>
              <a:rPr lang="ru-RU" b="1" smtClean="0">
                <a:solidFill>
                  <a:srgbClr val="009900"/>
                </a:solidFill>
                <a:latin typeface="Arial" charset="0"/>
              </a:rPr>
              <a:t>Основная часть</a:t>
            </a:r>
          </a:p>
        </p:txBody>
      </p:sp>
      <p:sp>
        <p:nvSpPr>
          <p:cNvPr id="6349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ru-RU" sz="1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</a:t>
            </a:r>
            <a:r>
              <a:rPr lang="ru-RU" sz="2400" b="1" dirty="0" smtClean="0"/>
              <a:t>Основную часть можно </a:t>
            </a:r>
            <a:r>
              <a:rPr lang="ru-RU" sz="2400" b="1" u="sng" dirty="0" smtClean="0"/>
              <a:t>начать</a:t>
            </a:r>
            <a:r>
              <a:rPr lang="ru-RU" sz="2400" b="1" dirty="0" smtClean="0"/>
              <a:t> следующими фразами:</a:t>
            </a: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>словами:</a:t>
            </a:r>
            <a:endParaRPr lang="ru-RU" sz="2400" dirty="0" smtClean="0"/>
          </a:p>
          <a:p>
            <a:pPr>
              <a:buNone/>
            </a:pPr>
            <a:r>
              <a:rPr lang="ru-RU" sz="2400" b="1" i="1" dirty="0" smtClean="0">
                <a:solidFill>
                  <a:srgbClr val="009900"/>
                </a:solidFill>
              </a:rPr>
              <a:t>Присмотримся повнимательнее к словам в тексте ... </a:t>
            </a:r>
            <a:r>
              <a:rPr lang="ru-RU" sz="2400" dirty="0" smtClean="0"/>
              <a:t>(называем фамилию автора текста)</a:t>
            </a:r>
            <a:br>
              <a:rPr lang="ru-RU" sz="2400" dirty="0" smtClean="0"/>
            </a:br>
            <a:r>
              <a:rPr lang="ru-RU" sz="2400" b="1" i="1" dirty="0" smtClean="0">
                <a:solidFill>
                  <a:srgbClr val="009900"/>
                </a:solidFill>
              </a:rPr>
              <a:t>Обратимся к тексту русского писателя ... </a:t>
            </a:r>
            <a:r>
              <a:rPr lang="ru-RU" sz="2400" dirty="0" smtClean="0"/>
              <a:t>(фамилия автора текста)</a:t>
            </a: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>
                <a:solidFill>
                  <a:srgbClr val="009900"/>
                </a:solidFill>
              </a:rPr>
              <a:t>Докажем эту мысль на примерах из текста...</a:t>
            </a:r>
            <a:br>
              <a:rPr lang="ru-RU" sz="2400" b="1" i="1" dirty="0" smtClean="0">
                <a:solidFill>
                  <a:srgbClr val="009900"/>
                </a:solidFill>
              </a:rPr>
            </a:br>
            <a:r>
              <a:rPr lang="ru-RU" sz="2400" b="1" i="1" dirty="0" smtClean="0">
                <a:solidFill>
                  <a:srgbClr val="009900"/>
                </a:solidFill>
              </a:rPr>
              <a:t>Попытаемся раскрыть значение тезиса на примерах, взятых из текста ... </a:t>
            </a:r>
            <a:endParaRPr lang="ru-RU" sz="2400" dirty="0" smtClean="0">
              <a:solidFill>
                <a:srgbClr val="009900"/>
              </a:solidFill>
            </a:endParaRPr>
          </a:p>
          <a:p>
            <a:pPr>
              <a:buNone/>
            </a:pPr>
            <a:r>
              <a:rPr lang="ru-RU" sz="2400" dirty="0" smtClean="0"/>
              <a:t>Далее приводим </a:t>
            </a:r>
            <a:r>
              <a:rPr lang="ru-RU" sz="2400" u="sng" dirty="0" smtClean="0"/>
              <a:t>примеры</a:t>
            </a:r>
            <a:r>
              <a:rPr lang="ru-RU" sz="2400" dirty="0" smtClean="0"/>
              <a:t>, подтверждающие слова писателя и ваши рассуждения.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 smtClean="0"/>
          </a:p>
        </p:txBody>
      </p:sp>
      <p:pic>
        <p:nvPicPr>
          <p:cNvPr id="26627" name="Picture 5" descr="C:\Users\user\Pictures\забавные картинки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025" y="692150"/>
            <a:ext cx="1676400" cy="16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009900"/>
                </a:solidFill>
                <a:latin typeface="Arial" charset="0"/>
              </a:rPr>
              <a:t>Включение примеров</a:t>
            </a:r>
            <a:r>
              <a:rPr lang="ru-RU" smtClean="0"/>
              <a:t> </a:t>
            </a:r>
          </a:p>
        </p:txBody>
      </p:sp>
      <p:sp>
        <p:nvSpPr>
          <p:cNvPr id="2867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000" smtClean="0">
                <a:latin typeface="Arial" charset="0"/>
              </a:rPr>
              <a:t>Чтобы подтвердить сказанное, обратимся к … предложению текста. </a:t>
            </a:r>
          </a:p>
          <a:p>
            <a:pPr>
              <a:lnSpc>
                <a:spcPct val="80000"/>
              </a:lnSpc>
            </a:pPr>
            <a:r>
              <a:rPr lang="ru-RU" sz="2000" smtClean="0">
                <a:latin typeface="Arial" charset="0"/>
              </a:rPr>
              <a:t>Проиллюстрировать это языковое явление  можно на примере … предложения текста. </a:t>
            </a:r>
          </a:p>
          <a:p>
            <a:pPr>
              <a:lnSpc>
                <a:spcPct val="80000"/>
              </a:lnSpc>
            </a:pPr>
            <a:r>
              <a:rPr lang="ru-RU" sz="2000" smtClean="0">
                <a:latin typeface="Arial" charset="0"/>
              </a:rPr>
              <a:t>Пример этого языкового явления можно найти в предложении ... </a:t>
            </a:r>
          </a:p>
          <a:p>
            <a:pPr>
              <a:lnSpc>
                <a:spcPct val="80000"/>
              </a:lnSpc>
            </a:pPr>
            <a:r>
              <a:rPr lang="ru-RU" sz="2000" smtClean="0">
                <a:latin typeface="Arial" charset="0"/>
              </a:rPr>
              <a:t>Справедливость этого вывода можно доказать на примере … предложения.</a:t>
            </a:r>
          </a:p>
          <a:p>
            <a:pPr>
              <a:lnSpc>
                <a:spcPct val="80000"/>
              </a:lnSpc>
            </a:pPr>
            <a:r>
              <a:rPr lang="ru-RU" sz="2000" smtClean="0">
                <a:latin typeface="Arial" charset="0"/>
              </a:rPr>
              <a:t>В подтверждение приведу пример из … предложения текста. </a:t>
            </a:r>
          </a:p>
          <a:p>
            <a:pPr>
              <a:lnSpc>
                <a:spcPct val="80000"/>
              </a:lnSpc>
            </a:pPr>
            <a:r>
              <a:rPr lang="ru-RU" sz="2000" smtClean="0">
                <a:latin typeface="Arial" charset="0"/>
              </a:rPr>
              <a:t>Рассмотрим … предложение. </a:t>
            </a:r>
          </a:p>
          <a:p>
            <a:pPr>
              <a:lnSpc>
                <a:spcPct val="90000"/>
              </a:lnSpc>
            </a:pPr>
            <a:r>
              <a:rPr lang="ru-RU" sz="2000" smtClean="0">
                <a:latin typeface="Arial" charset="0"/>
              </a:rPr>
              <a:t>Подтвердить данный аргумент  можно примером из …. предложения текста. </a:t>
            </a:r>
          </a:p>
          <a:p>
            <a:pPr>
              <a:lnSpc>
                <a:spcPct val="90000"/>
              </a:lnSpc>
            </a:pPr>
            <a:r>
              <a:rPr lang="ru-RU" sz="2000" smtClean="0">
                <a:latin typeface="Arial" charset="0"/>
              </a:rPr>
              <a:t>Предложение … подтверждает мысль о том, что … . </a:t>
            </a:r>
          </a:p>
          <a:p>
            <a:pPr>
              <a:lnSpc>
                <a:spcPct val="80000"/>
              </a:lnSpc>
            </a:pPr>
            <a:endParaRPr lang="ru-RU" sz="2000" smtClean="0">
              <a:latin typeface="Arial" charset="0"/>
            </a:endParaRPr>
          </a:p>
        </p:txBody>
      </p:sp>
      <p:pic>
        <p:nvPicPr>
          <p:cNvPr id="28675" name="Picture 2" descr="H:\Documents and Settings\22\Рабочий стол\моя\АНИМАЦИЯ,РАЗНОЕ\Анимашки\Анимашки_ClipArt\AG00218_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2781329">
            <a:off x="6641306" y="4960145"/>
            <a:ext cx="1584325" cy="96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9900"/>
                </a:solidFill>
              </a:rPr>
              <a:t>Основная часть</a:t>
            </a:r>
            <a:endParaRPr lang="ru-RU" dirty="0">
              <a:solidFill>
                <a:srgbClr val="0099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Использование в предложении 27 </a:t>
            </a:r>
            <a:r>
              <a:rPr lang="ru-RU" b="1" dirty="0" smtClean="0"/>
              <a:t>фразеологизма </a:t>
            </a:r>
            <a:r>
              <a:rPr lang="ru-RU" i="1" dirty="0" smtClean="0"/>
              <a:t>(названо лексическое явление)</a:t>
            </a:r>
            <a:r>
              <a:rPr lang="ru-RU" b="1" dirty="0" smtClean="0"/>
              <a:t> («глаз не отвести») </a:t>
            </a:r>
            <a:r>
              <a:rPr lang="ru-RU" i="1" dirty="0" smtClean="0"/>
              <a:t>(приведен пример из текста)</a:t>
            </a:r>
            <a:r>
              <a:rPr lang="ru-RU" b="1" dirty="0" smtClean="0"/>
              <a:t> делает речь образной, яркой,  выразительной, позволяет выразить свое отношение  к танцу бабушки Акулины Ивановны </a:t>
            </a:r>
            <a:r>
              <a:rPr lang="ru-RU" i="1" dirty="0" smtClean="0"/>
              <a:t>(прокомментировано лексическое явление).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   </a:t>
            </a:r>
            <a:r>
              <a:rPr lang="ru-RU" sz="4800" b="1" dirty="0" smtClean="0"/>
              <a:t>«Прежде чем написать что-либо, я задаю себе три  вопроса: </a:t>
            </a:r>
            <a:r>
              <a:rPr lang="ru-RU" sz="4800" b="1" u="sng" dirty="0" smtClean="0"/>
              <a:t>что </a:t>
            </a:r>
            <a:r>
              <a:rPr lang="ru-RU" sz="4800" b="1" dirty="0" smtClean="0"/>
              <a:t> хочу  написать,   </a:t>
            </a:r>
            <a:r>
              <a:rPr lang="ru-RU" sz="4800" b="1" u="sng" dirty="0" smtClean="0"/>
              <a:t>как</a:t>
            </a:r>
            <a:r>
              <a:rPr lang="ru-RU" sz="4800" b="1" dirty="0" smtClean="0"/>
              <a:t>  написать   и   </a:t>
            </a:r>
            <a:r>
              <a:rPr lang="ru-RU" sz="4800" b="1" u="sng" dirty="0" smtClean="0"/>
              <a:t>для  чего</a:t>
            </a:r>
            <a:r>
              <a:rPr lang="ru-RU" sz="4800" b="1" dirty="0" smtClean="0"/>
              <a:t> написать». </a:t>
            </a:r>
          </a:p>
          <a:p>
            <a:pPr>
              <a:buNone/>
            </a:pPr>
            <a:r>
              <a:rPr lang="ru-RU" sz="4800" b="1" dirty="0" smtClean="0"/>
              <a:t>                      Максим Горький</a:t>
            </a:r>
          </a:p>
          <a:p>
            <a:pPr>
              <a:buNone/>
            </a:pPr>
            <a:r>
              <a:rPr lang="ru-RU" sz="4800" b="1" dirty="0" smtClean="0"/>
              <a:t>                                                  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9900"/>
                </a:solidFill>
              </a:rPr>
              <a:t>Основная часть</a:t>
            </a:r>
            <a:endParaRPr lang="ru-RU" dirty="0">
              <a:solidFill>
                <a:srgbClr val="0099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 </a:t>
            </a:r>
            <a:r>
              <a:rPr lang="ru-RU" dirty="0" smtClean="0"/>
              <a:t>Использование</a:t>
            </a:r>
            <a:r>
              <a:rPr lang="ru-RU" b="1" dirty="0" smtClean="0"/>
              <a:t> однородных членов предложения в предложениях 17, 20           </a:t>
            </a:r>
            <a:r>
              <a:rPr lang="ru-RU" i="1" dirty="0" smtClean="0"/>
              <a:t>( названо грамматическое явление, приведен пример из текста)</a:t>
            </a:r>
            <a:r>
              <a:rPr lang="ru-RU" b="1" dirty="0" smtClean="0"/>
              <a:t>  </a:t>
            </a:r>
            <a:r>
              <a:rPr lang="ru-RU" dirty="0" smtClean="0"/>
              <a:t>позволяет </a:t>
            </a:r>
            <a:r>
              <a:rPr lang="ru-RU" b="1" dirty="0" smtClean="0"/>
              <a:t>точнее описать ситуацию, ярче и выразительнее представить танец бабушки и Цыганка </a:t>
            </a:r>
            <a:r>
              <a:rPr lang="ru-RU" i="1" dirty="0" smtClean="0"/>
              <a:t>(прокомментировано грамматическое явление)</a:t>
            </a:r>
            <a:r>
              <a:rPr lang="ru-RU" b="1" dirty="0" smtClean="0"/>
              <a:t>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smtClean="0">
                <a:solidFill>
                  <a:srgbClr val="009900"/>
                </a:solidFill>
                <a:latin typeface="Arial" charset="0"/>
              </a:rPr>
              <a:t>     Заключение (вывод)</a:t>
            </a:r>
          </a:p>
        </p:txBody>
      </p:sp>
      <p:sp>
        <p:nvSpPr>
          <p:cNvPr id="6758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ru-RU" sz="2400" smtClean="0">
                <a:latin typeface="Arial" charset="0"/>
              </a:rPr>
              <a:t>Заключение так же, как и вступление, не должно превышать по объёму основную часть сочинения.</a:t>
            </a:r>
          </a:p>
          <a:p>
            <a:pPr>
              <a:lnSpc>
                <a:spcPct val="90000"/>
              </a:lnSpc>
              <a:defRPr/>
            </a:pPr>
            <a:r>
              <a:rPr lang="ru-RU" sz="2400" smtClean="0">
                <a:latin typeface="Arial" charset="0"/>
              </a:rPr>
              <a:t>Задача заключения — подвести итог, обобщить сказанное.</a:t>
            </a:r>
          </a:p>
          <a:p>
            <a:pPr>
              <a:lnSpc>
                <a:spcPct val="90000"/>
              </a:lnSpc>
              <a:defRPr/>
            </a:pPr>
            <a:r>
              <a:rPr lang="ru-RU" sz="2400" smtClean="0">
                <a:latin typeface="Arial" charset="0"/>
              </a:rPr>
              <a:t>Вывод должен быть логически связан с предыдущим изложением и  не должен противоречить по смыслу тезису и аргументам.</a:t>
            </a:r>
          </a:p>
          <a:p>
            <a:pPr>
              <a:lnSpc>
                <a:spcPct val="90000"/>
              </a:lnSpc>
              <a:defRPr/>
            </a:pPr>
            <a:r>
              <a:rPr lang="ru-RU" sz="2400" smtClean="0">
                <a:latin typeface="Arial" charset="0"/>
              </a:rPr>
              <a:t>Начать заключение можно вводными словами </a:t>
            </a:r>
            <a:r>
              <a:rPr lang="ru-RU" sz="2400" b="1" i="1" smtClean="0">
                <a:solidFill>
                  <a:srgbClr val="00CC00"/>
                </a:solidFill>
                <a:latin typeface="Arial" charset="0"/>
              </a:rPr>
              <a:t>значит, итак, следовательно, таким образом</a:t>
            </a:r>
            <a:r>
              <a:rPr lang="ru-RU" sz="2400" smtClean="0">
                <a:latin typeface="Arial" charset="0"/>
              </a:rPr>
              <a:t> или клише </a:t>
            </a:r>
            <a:r>
              <a:rPr lang="ru-RU" sz="2400" b="1" i="1" smtClean="0">
                <a:solidFill>
                  <a:srgbClr val="00CC00"/>
                </a:solidFill>
                <a:latin typeface="Arial" charset="0"/>
              </a:rPr>
              <a:t>мы пришли к выводу, подводя итог, делая выводы из вышеизложенных доказательств</a:t>
            </a:r>
            <a:r>
              <a:rPr lang="ru-RU" sz="2400" smtClean="0">
                <a:latin typeface="Arial" charset="0"/>
              </a:rPr>
              <a:t>  и т.д.</a:t>
            </a:r>
            <a:r>
              <a:rPr lang="ru-RU" sz="240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</a:p>
          <a:p>
            <a:pPr>
              <a:lnSpc>
                <a:spcPct val="90000"/>
              </a:lnSpc>
              <a:buFont typeface="Arial" charset="0"/>
              <a:buNone/>
              <a:defRPr/>
            </a:pPr>
            <a:endParaRPr lang="ru-RU" sz="240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29699" name="Рисунок 4" descr="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950" y="420688"/>
            <a:ext cx="1397000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9900"/>
                </a:solidFill>
              </a:rPr>
              <a:t>Заключение</a:t>
            </a:r>
            <a:endParaRPr lang="ru-RU" dirty="0">
              <a:solidFill>
                <a:srgbClr val="0099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b="1" dirty="0" smtClean="0"/>
              <a:t>1. Таким образом, можно уверенно сказать, что прав был Г.Степанов, утверждавший, что «словарь языка свидетельствует, о чем думают люди, а грамматика – как они думают».</a:t>
            </a:r>
          </a:p>
          <a:p>
            <a:r>
              <a:rPr lang="ru-RU" sz="2800" b="1" dirty="0" smtClean="0"/>
              <a:t>2. Итак, мы пришли к выводу, что утверждение  Г.Степанова является справедливым.</a:t>
            </a:r>
          </a:p>
          <a:p>
            <a:r>
              <a:rPr lang="ru-RU" sz="2800" b="1" dirty="0" smtClean="0"/>
              <a:t>3. Я считаю, что этими примерами мне удалось доказать правоту Г.Степанова.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941388"/>
          </a:xfrm>
        </p:spPr>
        <p:txBody>
          <a:bodyPr/>
          <a:lstStyle/>
          <a:p>
            <a:r>
              <a:rPr lang="ru-RU" b="1" smtClean="0">
                <a:solidFill>
                  <a:srgbClr val="009900"/>
                </a:solidFill>
                <a:latin typeface="Arial" charset="0"/>
              </a:rPr>
              <a:t>О почерке</a:t>
            </a:r>
            <a:r>
              <a:rPr lang="ru-RU" smtClean="0"/>
              <a:t> </a:t>
            </a:r>
          </a:p>
        </p:txBody>
      </p:sp>
      <p:sp>
        <p:nvSpPr>
          <p:cNvPr id="30722" name="Rectangle 3"/>
          <p:cNvSpPr>
            <a:spLocks noGrp="1"/>
          </p:cNvSpPr>
          <p:nvPr>
            <p:ph type="body" idx="1"/>
          </p:nvPr>
        </p:nvSpPr>
        <p:spPr>
          <a:xfrm>
            <a:off x="457200" y="1773238"/>
            <a:ext cx="8229600" cy="435292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       </a:t>
            </a:r>
            <a:r>
              <a:rPr lang="ru-RU" smtClean="0">
                <a:latin typeface="Arial" charset="0"/>
              </a:rPr>
              <a:t>Помните, что задания С1 (изложение) и С2 (сочинение) будут проверять эксперты. Поэтому старайтесь писать не только </a:t>
            </a:r>
            <a:r>
              <a:rPr lang="ru-RU" b="1" smtClean="0">
                <a:solidFill>
                  <a:srgbClr val="00CC00"/>
                </a:solidFill>
                <a:latin typeface="Arial" charset="0"/>
              </a:rPr>
              <a:t>ГРАМОТНО</a:t>
            </a:r>
            <a:r>
              <a:rPr lang="ru-RU" smtClean="0">
                <a:latin typeface="Arial" charset="0"/>
              </a:rPr>
              <a:t>, но и </a:t>
            </a:r>
            <a:r>
              <a:rPr lang="ru-RU" b="1" smtClean="0">
                <a:solidFill>
                  <a:srgbClr val="00CC00"/>
                </a:solidFill>
                <a:latin typeface="Arial" charset="0"/>
              </a:rPr>
              <a:t>АККУРАТНО, РАЗБОРЧИВО</a:t>
            </a:r>
            <a:r>
              <a:rPr lang="ru-RU" smtClean="0">
                <a:latin typeface="Arial" charset="0"/>
              </a:rPr>
              <a:t>, чтобы написанное можно было прочитать без труда.</a:t>
            </a:r>
          </a:p>
        </p:txBody>
      </p:sp>
      <p:pic>
        <p:nvPicPr>
          <p:cNvPr id="30723" name="Picture 4" descr="09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1884156">
            <a:off x="6877050" y="836613"/>
            <a:ext cx="14382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5400" dirty="0" smtClean="0"/>
              <a:t>Б.Паскаль: «</a:t>
            </a:r>
            <a:r>
              <a:rPr lang="ru-RU" sz="5400" b="1" i="1" dirty="0" smtClean="0"/>
              <a:t>Всё наше достоинство   заключено в мысли.   Будем же учиться хорошо  мыслить».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/>
          </p:cNvSpPr>
          <p:nvPr>
            <p:ph type="title"/>
          </p:nvPr>
        </p:nvSpPr>
        <p:spPr>
          <a:xfrm>
            <a:off x="468313" y="2420938"/>
            <a:ext cx="8012112" cy="1143000"/>
          </a:xfrm>
        </p:spPr>
        <p:txBody>
          <a:bodyPr/>
          <a:lstStyle/>
          <a:p>
            <a:r>
              <a:rPr lang="ru-RU" sz="5400" b="1" smtClean="0">
                <a:solidFill>
                  <a:srgbClr val="009900"/>
                </a:solidFill>
                <a:latin typeface="Arial" charset="0"/>
              </a:rPr>
              <a:t>Удачи на экзамене !</a:t>
            </a:r>
          </a:p>
        </p:txBody>
      </p:sp>
      <p:pic>
        <p:nvPicPr>
          <p:cNvPr id="36866" name="Picture 8" descr="C:\Documents and Settings\Svetlana.TESTCENTER\Мои документы\Мои рисунки\12.bmp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11863" y="3933825"/>
            <a:ext cx="2263775" cy="2162175"/>
          </a:xfrm>
        </p:spPr>
      </p:pic>
      <p:pic>
        <p:nvPicPr>
          <p:cNvPr id="36867" name="Picture 5" descr="%D0%93%D0%98%D0%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3933825"/>
            <a:ext cx="1849437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5" descr="arg-5-50-trans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275" y="4005263"/>
            <a:ext cx="1114425" cy="137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8" descr="a_AHZ15wta20GFnLCscpKbV4r9u8lOSDke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213" y="549275"/>
            <a:ext cx="2881312" cy="154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/>
          </p:cNvSpPr>
          <p:nvPr>
            <p:ph type="title"/>
          </p:nvPr>
        </p:nvSpPr>
        <p:spPr>
          <a:xfrm>
            <a:off x="457200" y="404813"/>
            <a:ext cx="8229600" cy="1012825"/>
          </a:xfrm>
        </p:spPr>
        <p:txBody>
          <a:bodyPr/>
          <a:lstStyle/>
          <a:p>
            <a:r>
              <a:rPr lang="ru-RU" sz="4000" b="1" smtClean="0">
                <a:solidFill>
                  <a:srgbClr val="009900"/>
                </a:solidFill>
                <a:latin typeface="Arial" charset="0"/>
              </a:rPr>
              <a:t>Использованные материалы</a:t>
            </a:r>
          </a:p>
        </p:txBody>
      </p:sp>
      <p:sp>
        <p:nvSpPr>
          <p:cNvPr id="35842" name="Rectangle 4"/>
          <p:cNvSpPr>
            <a:spLocks noGrp="1"/>
          </p:cNvSpPr>
          <p:nvPr>
            <p:ph type="body" idx="4294967295"/>
          </p:nvPr>
        </p:nvSpPr>
        <p:spPr>
          <a:xfrm>
            <a:off x="457200" y="2060575"/>
            <a:ext cx="8229600" cy="40655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chemeClr val="bg2"/>
              </a:buClr>
              <a:buSzPct val="70000"/>
              <a:buFont typeface="Wingdings" pitchFamily="2" charset="2"/>
              <a:buChar char="o"/>
            </a:pPr>
            <a:r>
              <a:rPr lang="ru-RU" sz="2000" dirty="0" smtClean="0">
                <a:latin typeface="Arial" charset="0"/>
              </a:rPr>
              <a:t>Русский язык. Теория. 5-9 </a:t>
            </a:r>
            <a:r>
              <a:rPr lang="ru-RU" sz="2000" dirty="0" err="1" smtClean="0">
                <a:latin typeface="Arial" charset="0"/>
              </a:rPr>
              <a:t>кл</a:t>
            </a:r>
            <a:r>
              <a:rPr lang="ru-RU" sz="2000" dirty="0" smtClean="0">
                <a:latin typeface="Arial" charset="0"/>
              </a:rPr>
              <a:t>.: учеб. для </a:t>
            </a:r>
            <a:r>
              <a:rPr lang="ru-RU" sz="2000" dirty="0" err="1" smtClean="0">
                <a:latin typeface="Arial" charset="0"/>
              </a:rPr>
              <a:t>обще-образоват</a:t>
            </a:r>
            <a:r>
              <a:rPr lang="ru-RU" sz="2000" dirty="0" smtClean="0">
                <a:latin typeface="Arial" charset="0"/>
              </a:rPr>
              <a:t>. учреждений / В. В. </a:t>
            </a:r>
            <a:r>
              <a:rPr lang="ru-RU" sz="2000" dirty="0" err="1" smtClean="0">
                <a:latin typeface="Arial" charset="0"/>
              </a:rPr>
              <a:t>Бабайцева</a:t>
            </a:r>
            <a:r>
              <a:rPr lang="ru-RU" sz="2000" dirty="0" smtClean="0">
                <a:latin typeface="Arial" charset="0"/>
              </a:rPr>
              <a:t>, Л. Д. </a:t>
            </a:r>
            <a:r>
              <a:rPr lang="ru-RU" sz="2000" dirty="0" err="1" smtClean="0">
                <a:latin typeface="Arial" charset="0"/>
              </a:rPr>
              <a:t>Чеснокова</a:t>
            </a:r>
            <a:r>
              <a:rPr lang="ru-RU" sz="2000" dirty="0" smtClean="0">
                <a:latin typeface="Arial" charset="0"/>
              </a:rPr>
              <a:t>. – М.: Дрофа, 2013. – 319с.</a:t>
            </a:r>
          </a:p>
          <a:p>
            <a:pPr eaLnBrk="1" hangingPunct="1">
              <a:lnSpc>
                <a:spcPct val="90000"/>
              </a:lnSpc>
              <a:buClr>
                <a:schemeClr val="bg2"/>
              </a:buClr>
              <a:buSzPct val="70000"/>
              <a:buFont typeface="Wingdings" pitchFamily="2" charset="2"/>
              <a:buChar char="o"/>
            </a:pPr>
            <a:endParaRPr lang="ru-RU" sz="2000" dirty="0" smtClean="0">
              <a:latin typeface="Arial" charset="0"/>
            </a:endParaRPr>
          </a:p>
          <a:p>
            <a:pPr eaLnBrk="1" hangingPunct="1">
              <a:lnSpc>
                <a:spcPct val="90000"/>
              </a:lnSpc>
              <a:buClr>
                <a:schemeClr val="bg2"/>
              </a:buClr>
              <a:buSzPct val="70000"/>
              <a:buFont typeface="Wingdings" pitchFamily="2" charset="2"/>
              <a:buChar char="o"/>
            </a:pPr>
            <a:r>
              <a:rPr lang="ru-RU" sz="2000" dirty="0" smtClean="0">
                <a:latin typeface="Arial" charset="0"/>
              </a:rPr>
              <a:t>ГИА 2015 Русский язык. Типовые экзаменационные варианты / Под ред. И. П. </a:t>
            </a:r>
            <a:r>
              <a:rPr lang="ru-RU" sz="2000" dirty="0" err="1" smtClean="0">
                <a:latin typeface="Arial" charset="0"/>
              </a:rPr>
              <a:t>Цыбулько</a:t>
            </a:r>
            <a:r>
              <a:rPr lang="ru-RU" sz="2000" dirty="0" smtClean="0">
                <a:latin typeface="Arial" charset="0"/>
              </a:rPr>
              <a:t>. – М.: Национальное образование, 2015. – 224с. </a:t>
            </a:r>
          </a:p>
          <a:p>
            <a:pPr eaLnBrk="1" hangingPunct="1">
              <a:lnSpc>
                <a:spcPct val="90000"/>
              </a:lnSpc>
              <a:buClr>
                <a:schemeClr val="bg2"/>
              </a:buClr>
              <a:buSzPct val="70000"/>
              <a:buFont typeface="Wingdings" pitchFamily="2" charset="2"/>
              <a:buNone/>
            </a:pPr>
            <a:endParaRPr lang="ru-RU" sz="2000" dirty="0" smtClean="0">
              <a:latin typeface="Arial" charset="0"/>
            </a:endParaRPr>
          </a:p>
          <a:p>
            <a:pPr eaLnBrk="1" hangingPunct="1">
              <a:lnSpc>
                <a:spcPct val="90000"/>
              </a:lnSpc>
              <a:buClr>
                <a:schemeClr val="bg2"/>
              </a:buClr>
              <a:buSzPct val="70000"/>
              <a:buFont typeface="Wingdings" pitchFamily="2" charset="2"/>
              <a:buChar char="o"/>
            </a:pPr>
            <a:r>
              <a:rPr lang="ru-RU" sz="2000" b="1" u="sng" dirty="0" smtClean="0">
                <a:latin typeface="Arial" charset="0"/>
                <a:hlinkClick r:id="rId2"/>
              </a:rPr>
              <a:t>http://www.fipi.ru</a:t>
            </a:r>
            <a:r>
              <a:rPr lang="ru-RU" sz="2000" u="sng" dirty="0" smtClean="0">
                <a:latin typeface="Arial" charset="0"/>
              </a:rPr>
              <a:t> </a:t>
            </a:r>
            <a:r>
              <a:rPr lang="ru-RU" sz="2000" dirty="0" smtClean="0">
                <a:latin typeface="Arial" charset="0"/>
              </a:rPr>
              <a:t>(Проект демоверсии КИМ ОГЭ - 9 2015 г.)</a:t>
            </a:r>
          </a:p>
          <a:p>
            <a:pPr>
              <a:lnSpc>
                <a:spcPct val="90000"/>
              </a:lnSpc>
            </a:pPr>
            <a:endParaRPr lang="ru-RU" sz="2400" dirty="0" smtClean="0">
              <a:latin typeface="Arial" charset="0"/>
            </a:endParaRPr>
          </a:p>
        </p:txBody>
      </p:sp>
      <p:pic>
        <p:nvPicPr>
          <p:cNvPr id="35843" name="Picture 6" descr="0_235f6_9c989af6_X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7050" y="4941888"/>
            <a:ext cx="13525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9900"/>
                </a:solidFill>
              </a:rPr>
              <a:t>Что такое «сочинение на лингвистическую тему»?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r>
              <a:rPr lang="ru-RU" sz="2400" dirty="0" smtClean="0"/>
              <a:t>Прилагательное «лингвистический» произошло от слова «лингвистика».</a:t>
            </a:r>
          </a:p>
          <a:p>
            <a:endParaRPr lang="ru-RU" sz="2400" dirty="0" smtClean="0"/>
          </a:p>
          <a:p>
            <a:r>
              <a:rPr lang="ru-RU" sz="2400" b="1" dirty="0" err="1" smtClean="0"/>
              <a:t>Лингви́стика</a:t>
            </a:r>
            <a:r>
              <a:rPr lang="ru-RU" sz="2400" dirty="0" smtClean="0"/>
              <a:t> (</a:t>
            </a:r>
            <a:r>
              <a:rPr lang="ru-RU" sz="2400" dirty="0" err="1" smtClean="0"/>
              <a:t>языкозна́ние</a:t>
            </a:r>
            <a:r>
              <a:rPr lang="ru-RU" sz="2400" dirty="0" smtClean="0"/>
              <a:t>, </a:t>
            </a:r>
            <a:r>
              <a:rPr lang="ru-RU" sz="2400" dirty="0" err="1" smtClean="0"/>
              <a:t>языкове́дение</a:t>
            </a:r>
            <a:r>
              <a:rPr lang="ru-RU" sz="2400" dirty="0" smtClean="0"/>
              <a:t>; от лат. </a:t>
            </a:r>
            <a:r>
              <a:rPr lang="ru-RU" sz="2400" dirty="0" err="1" smtClean="0"/>
              <a:t>lingua</a:t>
            </a:r>
            <a:r>
              <a:rPr lang="ru-RU" sz="2400" dirty="0" smtClean="0"/>
              <a:t> — язык) — наука, изучающая языки.</a:t>
            </a:r>
          </a:p>
          <a:p>
            <a:endParaRPr lang="ru-RU" sz="2400" dirty="0" smtClean="0"/>
          </a:p>
          <a:p>
            <a:r>
              <a:rPr lang="ru-RU" sz="2400" dirty="0" smtClean="0"/>
              <a:t>Вам придется рассуждать о различных </a:t>
            </a:r>
            <a:r>
              <a:rPr lang="ru-RU" sz="2400" u="sng" dirty="0" smtClean="0"/>
              <a:t>лингвистических понятиях</a:t>
            </a:r>
            <a:r>
              <a:rPr lang="ru-RU" sz="2400" dirty="0" smtClean="0"/>
              <a:t>, например, о знаках препинания, синонимах, антонимах, фразеологизмах, частицах, глаголах, суффиксах и т.д.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115616" y="1334202"/>
            <a:ext cx="698477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Языковые средства связи частей сочинения-рассуждения: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(вводные слова, союзы и союзные слова, речевые обороты)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827584" y="926752"/>
            <a:ext cx="7272808" cy="452431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Задание. Объясните правописание указанных слов.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(Во)первых, (во)вторых, (по)моему, (по)моему мнению, (и)так, (и)так далее, (на)конец, как мне кажет(?)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ся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след..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вательно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таким обр..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зом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потому(что), (по)этому, (по)этому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предл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..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жению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 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971600" y="1204484"/>
            <a:ext cx="7200800" cy="403187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Решите пунктуационные задачи: 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С его точкой зрения я однако не согласен.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Однако именно его мнение мне очень близко.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Его утверждение многими принято однако я придерживаюсь другого мнения.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009900"/>
                </a:solidFill>
                <a:latin typeface="Arial" charset="0"/>
              </a:rPr>
              <a:t>Формулировка задания</a:t>
            </a:r>
          </a:p>
        </p:txBody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>
          <a:xfrm>
            <a:off x="323850" y="1600200"/>
            <a:ext cx="8362950" cy="4525963"/>
          </a:xfrm>
        </p:spPr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400" b="1" dirty="0" smtClean="0">
                <a:latin typeface="Arial Unicode MS" pitchFamily="34" charset="-128"/>
              </a:rPr>
              <a:t>         </a:t>
            </a:r>
            <a:r>
              <a:rPr lang="ru-RU" sz="2400" b="1" dirty="0" smtClean="0">
                <a:latin typeface="Arial" charset="0"/>
              </a:rPr>
              <a:t>Напишите сочинение-рассуждение, раскрывая смысл высказывания (</a:t>
            </a:r>
            <a:r>
              <a:rPr lang="ru-RU" sz="2400" b="1" u="sng" dirty="0" smtClean="0">
                <a:solidFill>
                  <a:srgbClr val="00CC00"/>
                </a:solidFill>
                <a:latin typeface="Arial" charset="0"/>
              </a:rPr>
              <a:t>указан автор</a:t>
            </a:r>
            <a:r>
              <a:rPr lang="ru-RU" sz="2400" b="1" dirty="0" smtClean="0">
                <a:latin typeface="Arial" charset="0"/>
              </a:rPr>
              <a:t>): «(</a:t>
            </a:r>
            <a:r>
              <a:rPr lang="ru-RU" sz="2400" b="1" u="sng" dirty="0" smtClean="0">
                <a:solidFill>
                  <a:srgbClr val="00CC00"/>
                </a:solidFill>
                <a:latin typeface="Arial" charset="0"/>
              </a:rPr>
              <a:t>приведена цитата</a:t>
            </a:r>
            <a:r>
              <a:rPr lang="ru-RU" sz="2400" b="1" dirty="0" smtClean="0">
                <a:latin typeface="Arial" charset="0"/>
              </a:rPr>
              <a:t>)».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400" b="1" dirty="0" smtClean="0">
                <a:latin typeface="Arial" charset="0"/>
              </a:rPr>
              <a:t>         Аргументируя свой ответ, приведите 2 (два) примера из прочитанного текста.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400" b="1" dirty="0" smtClean="0">
                <a:latin typeface="Arial" charset="0"/>
              </a:rPr>
              <a:t>        Приводя примеры, указывайте номера нужных предложений или применяйте цитирование.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400" b="1" dirty="0" smtClean="0">
                <a:latin typeface="Arial" charset="0"/>
              </a:rPr>
              <a:t>        Вы можете писать работу в научном или публицистическом стиле, раскрывая тему на лингвистическом материале. Начать сочинение Вы можете словами (</a:t>
            </a:r>
            <a:r>
              <a:rPr lang="ru-RU" sz="2400" b="1" u="sng" dirty="0" smtClean="0">
                <a:solidFill>
                  <a:srgbClr val="00CC00"/>
                </a:solidFill>
                <a:latin typeface="Arial" charset="0"/>
              </a:rPr>
              <a:t>автора</a:t>
            </a:r>
            <a:r>
              <a:rPr lang="ru-RU" sz="2400" b="1" dirty="0" smtClean="0">
                <a:latin typeface="Arial" charset="0"/>
              </a:rPr>
              <a:t>).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400" b="1" dirty="0" smtClean="0">
                <a:latin typeface="Arial" charset="0"/>
              </a:rPr>
              <a:t>        Объём сочинения должен составлять не менее 70 слов. Сочинение пишите аккуратно, разборчивым почерком.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536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b="1" dirty="0" smtClean="0">
                <a:solidFill>
                  <a:srgbClr val="006600"/>
                </a:solidFill>
                <a:latin typeface="Arial" charset="0"/>
              </a:rPr>
              <a:t>В каждом варианте </a:t>
            </a:r>
            <a:r>
              <a:rPr lang="ru-RU" b="1" dirty="0" err="1" smtClean="0">
                <a:solidFill>
                  <a:srgbClr val="006600"/>
                </a:solidFill>
                <a:latin typeface="Arial" charset="0"/>
              </a:rPr>
              <a:t>КИМа</a:t>
            </a:r>
            <a:r>
              <a:rPr lang="ru-RU" b="1" dirty="0" smtClean="0">
                <a:solidFill>
                  <a:srgbClr val="006600"/>
                </a:solidFill>
                <a:latin typeface="Arial" charset="0"/>
              </a:rPr>
              <a:t> будет своя тема сочинения – цитата известного человека (писателя, философа, учёного-языковеда).</a:t>
            </a:r>
          </a:p>
          <a:p>
            <a:pPr>
              <a:lnSpc>
                <a:spcPct val="90000"/>
              </a:lnSpc>
            </a:pPr>
            <a:r>
              <a:rPr lang="ru-RU" b="1" dirty="0" smtClean="0">
                <a:solidFill>
                  <a:srgbClr val="006600"/>
                </a:solidFill>
                <a:latin typeface="Arial" charset="0"/>
              </a:rPr>
              <a:t>Чтобы понять её смысл, попробуйте найти </a:t>
            </a:r>
            <a:r>
              <a:rPr lang="ru-RU" b="1" u="sng" dirty="0" smtClean="0">
                <a:solidFill>
                  <a:srgbClr val="00CC00"/>
                </a:solidFill>
                <a:latin typeface="Arial" charset="0"/>
              </a:rPr>
              <a:t>ключевые слова</a:t>
            </a:r>
            <a:r>
              <a:rPr lang="ru-RU" b="1" dirty="0" smtClean="0">
                <a:solidFill>
                  <a:srgbClr val="006600"/>
                </a:solidFill>
                <a:latin typeface="Arial" charset="0"/>
              </a:rPr>
              <a:t>, несущие основную смысловую нагрузку,  – они  подскажут, о чём писать в сочинении.</a:t>
            </a:r>
          </a:p>
        </p:txBody>
      </p:sp>
      <p:pic>
        <p:nvPicPr>
          <p:cNvPr id="15363" name="Picture 2" descr="C:\Users\Anna\Desktop\фразеология\ВвВ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66000" y="333375"/>
            <a:ext cx="127952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404813"/>
            <a:ext cx="8229600" cy="1012825"/>
          </a:xfrm>
        </p:spPr>
        <p:txBody>
          <a:bodyPr/>
          <a:lstStyle/>
          <a:p>
            <a:r>
              <a:rPr lang="ru-RU" b="1" smtClean="0">
                <a:solidFill>
                  <a:srgbClr val="006600"/>
                </a:solidFill>
                <a:latin typeface="Arial" charset="0"/>
              </a:rPr>
              <a:t>  </a:t>
            </a:r>
            <a:r>
              <a:rPr lang="ru-RU" b="1" smtClean="0">
                <a:solidFill>
                  <a:srgbClr val="009900"/>
                </a:solidFill>
                <a:latin typeface="Arial" charset="0"/>
              </a:rPr>
              <a:t>Вариант 31</a:t>
            </a:r>
          </a:p>
        </p:txBody>
      </p:sp>
      <p:sp>
        <p:nvSpPr>
          <p:cNvPr id="20482" name="AutoShape 4"/>
          <p:cNvSpPr>
            <a:spLocks noChangeArrowheads="1"/>
          </p:cNvSpPr>
          <p:nvPr/>
        </p:nvSpPr>
        <p:spPr bwMode="auto">
          <a:xfrm flipV="1">
            <a:off x="2987675" y="2276475"/>
            <a:ext cx="5327650" cy="2232025"/>
          </a:xfrm>
          <a:prstGeom prst="wedgeRoundRectCallout">
            <a:avLst>
              <a:gd name="adj1" fmla="val -57630"/>
              <a:gd name="adj2" fmla="val -75537"/>
              <a:gd name="adj3" fmla="val 16667"/>
            </a:avLst>
          </a:prstGeom>
          <a:solidFill>
            <a:srgbClr val="99FF6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20483" name="Text Box 5"/>
          <p:cNvSpPr txBox="1">
            <a:spLocks noChangeArrowheads="1"/>
          </p:cNvSpPr>
          <p:nvPr/>
        </p:nvSpPr>
        <p:spPr bwMode="auto">
          <a:xfrm>
            <a:off x="3348038" y="2708275"/>
            <a:ext cx="4824412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/>
              <a:t>    </a:t>
            </a:r>
            <a:r>
              <a:rPr lang="ru-RU" sz="2400" b="1" dirty="0"/>
              <a:t>«Язык – это то, благодаря чему, с помощью чего мы выражаем себя и вещи».</a:t>
            </a:r>
            <a:br>
              <a:rPr lang="ru-RU" sz="2400" b="1" dirty="0"/>
            </a:br>
            <a:r>
              <a:rPr lang="ru-RU" sz="2400" b="1" dirty="0"/>
              <a:t>                                     </a:t>
            </a:r>
            <a:r>
              <a:rPr lang="ru-RU" b="1" i="1" dirty="0"/>
              <a:t>(Поль </a:t>
            </a:r>
            <a:r>
              <a:rPr lang="ru-RU" b="1" i="1" dirty="0" err="1"/>
              <a:t>Рикёр</a:t>
            </a:r>
            <a:r>
              <a:rPr lang="ru-RU" b="1" i="1" dirty="0"/>
              <a:t>)</a:t>
            </a:r>
            <a:r>
              <a:rPr lang="ru-RU" dirty="0"/>
              <a:t> </a:t>
            </a:r>
          </a:p>
        </p:txBody>
      </p:sp>
      <p:pic>
        <p:nvPicPr>
          <p:cNvPr id="20484" name="Picture 6" descr="рике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3644900"/>
            <a:ext cx="1624013" cy="243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83" name="Line 7"/>
          <p:cNvSpPr>
            <a:spLocks noChangeShapeType="1"/>
          </p:cNvSpPr>
          <p:nvPr/>
        </p:nvSpPr>
        <p:spPr bwMode="auto">
          <a:xfrm>
            <a:off x="3851275" y="3141663"/>
            <a:ext cx="865188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5784" name="Line 8"/>
          <p:cNvSpPr>
            <a:spLocks noChangeShapeType="1"/>
          </p:cNvSpPr>
          <p:nvPr/>
        </p:nvSpPr>
        <p:spPr bwMode="auto">
          <a:xfrm>
            <a:off x="3419475" y="3860800"/>
            <a:ext cx="3529013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0487" name="Рисунок 11" descr="0_5e578_b443355_L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550" y="404813"/>
            <a:ext cx="620713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9" descr="conf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463" y="4652963"/>
            <a:ext cx="2951162" cy="150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Picture 10" descr="кар смайл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450" y="1404938"/>
            <a:ext cx="13684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5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3" grpId="0" animBg="1"/>
      <p:bldP spid="7578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1774</TotalTime>
  <Words>1082</Words>
  <Application>Microsoft Office PowerPoint</Application>
  <PresentationFormat>Экран (4:3)</PresentationFormat>
  <Paragraphs>113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«Подготовка к ОГЭ:  написание сочинения-рассуждения на лингвистическую тему  (С 2.1)» </vt:lpstr>
      <vt:lpstr>Слайд 2</vt:lpstr>
      <vt:lpstr>Что такое «сочинение на лингвистическую тему»? </vt:lpstr>
      <vt:lpstr>Слайд 4</vt:lpstr>
      <vt:lpstr>Слайд 5</vt:lpstr>
      <vt:lpstr>Слайд 6</vt:lpstr>
      <vt:lpstr>Формулировка задания</vt:lpstr>
      <vt:lpstr>Слайд 8</vt:lpstr>
      <vt:lpstr>  Вариант 31</vt:lpstr>
      <vt:lpstr>Композиция  сочинения-рассуждения</vt:lpstr>
      <vt:lpstr>Слайд 11</vt:lpstr>
      <vt:lpstr>Вступление</vt:lpstr>
      <vt:lpstr>Вступление</vt:lpstr>
      <vt:lpstr>Вступление</vt:lpstr>
      <vt:lpstr>Переход к рассуждению</vt:lpstr>
      <vt:lpstr>Основная часть. Требования к аргументам</vt:lpstr>
      <vt:lpstr>Основная часть</vt:lpstr>
      <vt:lpstr>Включение примеров </vt:lpstr>
      <vt:lpstr>Основная часть</vt:lpstr>
      <vt:lpstr>Основная часть</vt:lpstr>
      <vt:lpstr>     Заключение (вывод)</vt:lpstr>
      <vt:lpstr>Заключение</vt:lpstr>
      <vt:lpstr>О почерке </vt:lpstr>
      <vt:lpstr>Слайд 24</vt:lpstr>
      <vt:lpstr>Удачи на экзамене !</vt:lpstr>
      <vt:lpstr>Использованные материалы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Характеристика предложения</dc:title>
  <dc:creator>Admin</dc:creator>
  <cp:lastModifiedBy>Повелитель</cp:lastModifiedBy>
  <cp:revision>110</cp:revision>
  <dcterms:created xsi:type="dcterms:W3CDTF">2011-12-24T06:36:21Z</dcterms:created>
  <dcterms:modified xsi:type="dcterms:W3CDTF">2018-11-03T18:35:17Z</dcterms:modified>
</cp:coreProperties>
</file>