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handoutMasterIdLst>
    <p:handoutMasterId r:id="rId20"/>
  </p:handoutMasterIdLst>
  <p:sldIdLst>
    <p:sldId id="285" r:id="rId2"/>
    <p:sldId id="286" r:id="rId3"/>
    <p:sldId id="258" r:id="rId4"/>
    <p:sldId id="287" r:id="rId5"/>
    <p:sldId id="259" r:id="rId6"/>
    <p:sldId id="261" r:id="rId7"/>
    <p:sldId id="277" r:id="rId8"/>
    <p:sldId id="284" r:id="rId9"/>
    <p:sldId id="283" r:id="rId10"/>
    <p:sldId id="275" r:id="rId11"/>
    <p:sldId id="274" r:id="rId12"/>
    <p:sldId id="273" r:id="rId13"/>
    <p:sldId id="288" r:id="rId14"/>
    <p:sldId id="264" r:id="rId15"/>
    <p:sldId id="272" r:id="rId16"/>
    <p:sldId id="271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20"/>
      <c:rAngAx val="1"/>
    </c:view3D>
    <c:floor>
      <c:thickness val="0"/>
      <c:spPr>
        <a:solidFill>
          <a:schemeClr val="accent6">
            <a:lumMod val="60000"/>
            <a:lumOff val="40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2022351566557036E-2"/>
                  <c:y val="0.1492672111960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174787952224338E-3"/>
                  <c:y val="0.1414110421857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51611632"/>
        <c:axId val="-1751621968"/>
        <c:axId val="0"/>
      </c:bar3DChart>
      <c:valAx>
        <c:axId val="-175162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751611632"/>
        <c:crosses val="autoZero"/>
        <c:crossBetween val="between"/>
      </c:valAx>
      <c:catAx>
        <c:axId val="-175161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7516219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20"/>
      <c:rAngAx val="1"/>
    </c:view3D>
    <c:floor>
      <c:thickness val="0"/>
      <c:spPr>
        <a:solidFill>
          <a:schemeClr val="accent6">
            <a:lumMod val="60000"/>
            <a:lumOff val="4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053172383857598E-2"/>
          <c:y val="1.9110981497683161E-2"/>
          <c:w val="0.95794682761614236"/>
          <c:h val="0.86161355756456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2.0097057711628741E-3"/>
                  <c:y val="0.26995884773662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0205761316872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4362113995009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51611088"/>
        <c:axId val="-1751621424"/>
        <c:axId val="0"/>
      </c:bar3DChart>
      <c:valAx>
        <c:axId val="-175162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751611088"/>
        <c:crosses val="autoZero"/>
        <c:crossBetween val="between"/>
      </c:valAx>
      <c:catAx>
        <c:axId val="-175161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-1751621424"/>
        <c:crosses val="autoZero"/>
        <c:auto val="1"/>
        <c:lblAlgn val="ctr"/>
        <c:lblOffset val="100"/>
        <c:noMultiLvlLbl val="0"/>
      </c:catAx>
      <c:spPr>
        <a:noFill/>
        <a:ln w="6350" cmpd="sng"/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20"/>
      <c:rAngAx val="1"/>
    </c:view3D>
    <c:floor>
      <c:thickness val="0"/>
      <c:spPr>
        <a:solidFill>
          <a:schemeClr val="accent6">
            <a:lumMod val="60000"/>
            <a:lumOff val="40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5261710845360891E-17"/>
                  <c:y val="0.21680216802168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523421690721782E-17"/>
                  <c:y val="0.1373080397470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478771454381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затруднились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51620336"/>
        <c:axId val="-1751619792"/>
        <c:axId val="0"/>
      </c:bar3DChart>
      <c:valAx>
        <c:axId val="-175161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751620336"/>
        <c:crosses val="autoZero"/>
        <c:crossBetween val="between"/>
      </c:valAx>
      <c:catAx>
        <c:axId val="-175162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-17516197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31ED4-8EDC-4C60-B7B4-8B7E6F74DB9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73DA8-CC33-41E4-8854-E51641C58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16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0E5B-2913-4B5F-94FA-A65F128AFD6F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0AF11-7720-4A55-9376-B2284DA78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3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AF11-7720-4A55-9376-B2284DA7802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4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AF11-7720-4A55-9376-B2284DA780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6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AF11-7720-4A55-9376-B2284DA780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1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04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5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204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7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249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63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56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8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5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3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10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01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3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4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42880-FA41-4119-B5F8-DB6CC407B321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766C24-8EB1-46F8-8938-FDDA8DFB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4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ap" TargetMode="External"/><Relationship Id="rId2" Type="http://schemas.openxmlformats.org/officeDocument/2006/relationships/hyperlink" Target="http://www.who.in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59125" y="217780"/>
            <a:ext cx="7479035" cy="253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школа №8»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работа: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вредны выхлопные газы? 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55480" y="5235123"/>
            <a:ext cx="2636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выполнил:                                                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 3 Б класса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Алгазин Никита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                                  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Цокаева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Х.К.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8373" y="6171625"/>
            <a:ext cx="1720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Новый Уренгой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ntpetrov.ru/imgsstat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49" y="2615090"/>
            <a:ext cx="4645385" cy="2889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9666367" y="6343446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9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32744" y="3185832"/>
            <a:ext cx="273175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Да— 14 человек</a:t>
            </a:r>
          </a:p>
          <a:p>
            <a:r>
              <a:rPr lang="ru-RU" alt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Нет- 6 человек</a:t>
            </a:r>
          </a:p>
          <a:p>
            <a:endParaRPr lang="ru-RU" altLang="ru-RU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895" y="406355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481066" y="3555164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4009" y="3153847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6937122"/>
              </p:ext>
            </p:extLst>
          </p:nvPr>
        </p:nvGraphicFramePr>
        <p:xfrm>
          <a:off x="2287331" y="1992649"/>
          <a:ext cx="7394560" cy="484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04447"/>
            <a:ext cx="9681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мнения жителей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 по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проблеме влияния выхлопных газов на окружающую среду.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4976" y="1358088"/>
            <a:ext cx="5671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ли у вас автомобиль?</a:t>
            </a:r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1545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18260" y="510747"/>
            <a:ext cx="104998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5113" lvl="0" indent="88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Чувствовали ли Вы себя плохо из- за высокого</a:t>
            </a:r>
          </a:p>
          <a:p>
            <a:pPr marL="265113" lvl="0" indent="88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уровня загазованности воздуха в 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городе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(головная боль, </a:t>
            </a:r>
            <a:endParaRPr lang="ru-RU" alt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lvl="0" indent="88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резь 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глазах, кашель и т. п.)</a:t>
            </a: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alt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alt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10 </a:t>
            </a:r>
            <a:r>
              <a:rPr lang="ru-RU" alt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Нет- 2 человека</a:t>
            </a:r>
          </a:p>
          <a:p>
            <a:r>
              <a:rPr lang="ru-RU" altLang="ru-RU" sz="2800" i="1" dirty="0" smtClean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Затруднились ответить -8чел</a:t>
            </a:r>
            <a:r>
              <a:rPr lang="ru-RU" altLang="ru-RU" sz="2800" i="1" dirty="0" smtClean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895" y="406355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481066" y="3555164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4009" y="3153847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48260663"/>
              </p:ext>
            </p:extLst>
          </p:nvPr>
        </p:nvGraphicFramePr>
        <p:xfrm>
          <a:off x="4151293" y="1782514"/>
          <a:ext cx="6319333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57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14379"/>
            <a:ext cx="9508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4064" y="408841"/>
            <a:ext cx="990609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Известно ли Вам, что выхлопные газы – основной источник загрязнения воздуха в городе?</a:t>
            </a:r>
          </a:p>
          <a:p>
            <a:endParaRPr lang="ru-RU" altLang="ru-RU" sz="36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6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8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alt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altLang="ru-RU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r>
              <a:rPr lang="ru-RU" alt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Нет- 6 </a:t>
            </a:r>
            <a:r>
              <a:rPr lang="ru-RU" alt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alt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i="1" dirty="0" smtClean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Затруднились </a:t>
            </a:r>
            <a:endParaRPr lang="en-US" altLang="ru-RU" sz="2800" i="1" dirty="0" smtClean="0">
              <a:solidFill>
                <a:srgbClr val="54A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i="1" dirty="0" smtClean="0">
                <a:solidFill>
                  <a:srgbClr val="54A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-3 чел</a:t>
            </a:r>
            <a:r>
              <a:rPr lang="ru-RU" altLang="ru-RU" sz="2800" i="1" dirty="0">
                <a:solidFill>
                  <a:srgbClr val="90C22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895" y="406355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481066" y="3555164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4009" y="3153847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35168887"/>
              </p:ext>
            </p:extLst>
          </p:nvPr>
        </p:nvGraphicFramePr>
        <p:xfrm>
          <a:off x="2910082" y="1752734"/>
          <a:ext cx="6842208" cy="376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2450" y="125158"/>
            <a:ext cx="903571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ctr"/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опроса</a:t>
            </a:r>
          </a:p>
          <a:p>
            <a:pPr indent="265113" algn="ctr"/>
            <a:endParaRPr lang="ru-RU" sz="9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5113"/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Почти все опрошенные имеют автомобиль. Жители знают, что выхлопные газы автомобильного транспорта – основной источник загрязнения воздуха и им приходилось испытывать недомогание из-за высокого уровня загазованности воздуха в городе. Жители еще говорили о том, что, когда прогревается автомобиль выходит больше всего выхлопных газов, а когда машина едет с разрешенной скоростью, выхлопных газов выходит меньше.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Женя\Desktop\Фото людей\IMG_74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85" y="3356812"/>
            <a:ext cx="3305994" cy="2237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Женя\Desktop\Фото людей\IMG_74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" y="3597442"/>
            <a:ext cx="3019927" cy="22138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С рабочего компьютера\ФОТО\Турция, 2015-16год\IMG_74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24" y="4259180"/>
            <a:ext cx="3270969" cy="2296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5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берегите приро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8"/>
            <a:ext cx="1744580" cy="17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4457" y="133314"/>
            <a:ext cx="8054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270510" algn="l"/>
              </a:tabLs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выполненной исследовательской работы, для сокращения выброса выхлопных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8636" y="1761998"/>
            <a:ext cx="8695776" cy="465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Придумать и использовать для поездок такие машины, которые будут как можно меньше выбрасывать в воздух вредных выхлопных газов.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на холостом ходу машины выбрасывают больше выхлопных газов, чем при движении, то хранение автомобиля желательно в гараже.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Переводить машины  на газовое топливо, что позволит снизить выбросы  в атмосферу вредных веществ.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вождении автомобиля, помнить о том, что превышение допустимой скорости увеличивает выброс выхлопных газов в воздух.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зоны зелёных насаждений вдоль дорог, с целью  уменьшения вредного воздействия выхлопных газов на окружающую среду.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5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881" y="113362"/>
            <a:ext cx="909318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  <a:p>
            <a:pPr indent="342900" algn="ctr"/>
            <a:endParaRPr lang="ru-RU" sz="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этого проекта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потребовалось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 времени, чтобы провести исследования, найти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немаловажной.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067066" y="1732933"/>
            <a:ext cx="5857141" cy="3432636"/>
            <a:chOff x="649705" y="3140242"/>
            <a:chExt cx="7832559" cy="3537285"/>
          </a:xfrm>
        </p:grpSpPr>
        <p:pic>
          <p:nvPicPr>
            <p:cNvPr id="5" name="Picture 2" descr="Влияние выхлопных газов на здоровье человека: 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5" t="29240" r="6799" b="8564"/>
            <a:stretch/>
          </p:blipFill>
          <p:spPr bwMode="auto">
            <a:xfrm>
              <a:off x="649705" y="3140242"/>
              <a:ext cx="7832559" cy="3537285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895473" y="3188368"/>
              <a:ext cx="2550695" cy="73392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83442" y="6400800"/>
              <a:ext cx="2574758" cy="252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680284" y="3946359"/>
              <a:ext cx="3777916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668252" y="6400801"/>
              <a:ext cx="3777916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5883443" y="3164306"/>
              <a:ext cx="12030" cy="757986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5859378" y="6400796"/>
              <a:ext cx="0" cy="273718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429013" y="2473601"/>
            <a:ext cx="5871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должен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задуматься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 какие серьёзные последствия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несёт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атмосфера, пропитанная вредными химическими веществами.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835" y="4258551"/>
            <a:ext cx="90030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данная нам однажды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нарушаться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которые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сказываются на здоровье человека.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endParaRPr lang="ru-RU" sz="1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этом!</a:t>
            </a:r>
          </a:p>
        </p:txBody>
      </p:sp>
    </p:spTree>
    <p:extLst>
      <p:ext uri="{BB962C8B-B14F-4D97-AF65-F5344CB8AC3E}">
        <p14:creationId xmlns:p14="http://schemas.microsoft.com/office/powerpoint/2010/main" val="2732733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4790" y="696800"/>
            <a:ext cx="86123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Библиография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Бранзенбург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Т. Автомобили.- М.: «Планета детства», «Издательство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Астрель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АСТ 2002 (Что, где, когда).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Всемирная организация здравоохранения  [Электронный ресурс]: URL: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http://www.who.int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(дата обращения: 01.03.2016).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Небел Б. «Наука об окружающей среде»: Издательство Москва «Мир» 1993г.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для одаренных детей Алые паруса. [Электронный ресурс]: URL:</a:t>
            </a:r>
            <a:r>
              <a:rPr lang="ru-RU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http://nsportal.ru/ap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(дата обращения: 01.03.2016).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науки и техники «Древо познания» Универсальный иллюстрированный справочник. - М.: МСИСТ Лимитед 2005.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Энциклопедия «Всё обо всём. Машины» - М.: «Планета детства», «Издательство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Астрель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АСТ 2002.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0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632" y="180473"/>
            <a:ext cx="8386009" cy="1167058"/>
          </a:xfrm>
          <a:prstGeom prst="rect">
            <a:avLst/>
          </a:prstGeom>
          <a:noFill/>
        </p:spPr>
        <p:txBody>
          <a:bodyPr wrap="none" rtlCol="0">
            <a:prstTxWarp prst="textCanUp">
              <a:avLst>
                <a:gd name="adj" fmla="val 84683"/>
              </a:avLst>
            </a:prstTxWarp>
            <a:spAutoFit/>
          </a:bodyPr>
          <a:lstStyle/>
          <a:p>
            <a:r>
              <a:rPr lang="ru-RU" sz="3600" b="1" dirty="0" smtClean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90C226">
                    <a:lumMod val="50000"/>
                  </a:srgbClr>
                </a:solidFill>
                <a:effectLst>
                  <a:glow rad="228600">
                    <a:srgbClr val="54A02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ПРИРОДУ- </a:t>
            </a:r>
          </a:p>
          <a:p>
            <a:r>
              <a:rPr lang="ru-RU" sz="3600" b="1" dirty="0" smtClean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90C226">
                    <a:lumMod val="50000"/>
                  </a:srgbClr>
                </a:solidFill>
                <a:effectLst>
                  <a:glow rad="228600">
                    <a:srgbClr val="54A02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3600" b="1" smtClean="0">
                <a:ln w="22225">
                  <a:solidFill>
                    <a:srgbClr val="54A021"/>
                  </a:solidFill>
                  <a:prstDash val="solid"/>
                </a:ln>
                <a:solidFill>
                  <a:srgbClr val="90C226">
                    <a:lumMod val="50000"/>
                  </a:srgbClr>
                </a:solidFill>
                <a:effectLst>
                  <a:glow rad="228600">
                    <a:srgbClr val="54A021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ОБЩИЙ ДОМ!</a:t>
            </a:r>
            <a:endParaRPr lang="ru-RU" sz="3600" b="1" dirty="0">
              <a:ln w="22225">
                <a:solidFill>
                  <a:srgbClr val="54A021"/>
                </a:solidFill>
                <a:prstDash val="solid"/>
              </a:ln>
              <a:solidFill>
                <a:srgbClr val="90C226">
                  <a:lumMod val="50000"/>
                </a:srgbClr>
              </a:solidFill>
              <a:effectLst>
                <a:glow rad="228600">
                  <a:srgbClr val="54A021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://2.bp.blogspot.com/-pQeVjJQwREY/UsRDwksdCgI/AAAAAAAABVY/jcQ2y045SpM/s1600/v_zhenskih_rukah_192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6" y="1540038"/>
            <a:ext cx="8508739" cy="53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5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Женя\Desktop\фото машин\IMG_7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1" y="660608"/>
            <a:ext cx="3181375" cy="1988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11" y="-53142"/>
            <a:ext cx="6296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Актуальность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выбранной темы: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Новый Уренгой подвергается загрязнению продуктами сгорания от выхлопных газов, а так же резиновой и асбестовой пылью. Загрязнение воздуха влияет на здоровье взрослых и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medikforum.ru/news/uploads/posts/1321344463_pics_magaz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91" y="4876605"/>
            <a:ext cx="3583506" cy="15979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06239" y="3512034"/>
            <a:ext cx="944276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работы: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влияние выхлопных газов автомобильного транспорта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г.Новый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Уренгой на окружающую среду.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510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7951" y="0"/>
            <a:ext cx="8983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литературу и интернет источники по вопросу влияния автотранспорта на окружающую среду.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выбросы вредных веществ в воздух от автотранспорта, движущегося по дороге.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мнение жителей города о влиянии выхлопных газов на окружающую среду и на человека в частности.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обобщить полученные результаты по данной теме.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Женя\Desktop\фото машин\IMG_7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1" y="4467554"/>
            <a:ext cx="3147376" cy="2213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 descr="http://www.health-ua.org/img/news/129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41" y="4481016"/>
            <a:ext cx="3191813" cy="22000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799" y="4383436"/>
            <a:ext cx="51735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воздуха выхлопными газами отрицательно влияет на здоровье человека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3" descr="IMG_75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4" b="25385"/>
          <a:stretch>
            <a:fillRect/>
          </a:stretch>
        </p:blipFill>
        <p:spPr bwMode="auto">
          <a:xfrm>
            <a:off x="312881" y="286505"/>
            <a:ext cx="3365984" cy="2018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oftRound"/>
            <a:contourClr>
              <a:srgbClr val="C0C0C0"/>
            </a:contourClr>
          </a:sp3d>
          <a:extLst/>
        </p:spPr>
      </p:pic>
      <p:pic>
        <p:nvPicPr>
          <p:cNvPr id="3074" name="Picture 2" descr="http://www.chevymanual.ru/uploads/news/neispravnosti_dvigatelya_sovety/sovet_chevrolet_niva_dim_iz_trub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155" y="4068877"/>
            <a:ext cx="3480626" cy="21612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softRound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986319" y="587807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загрязнения воздуха выхлопными газами в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г.Новый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Уренгой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2743050"/>
            <a:ext cx="88584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автомобиль, как предмет загрязнения  воздуха выхлопными газами.</a:t>
            </a:r>
          </a:p>
        </p:txBody>
      </p:sp>
    </p:spTree>
    <p:extLst>
      <p:ext uri="{BB962C8B-B14F-4D97-AF65-F5344CB8AC3E}">
        <p14:creationId xmlns:p14="http://schemas.microsoft.com/office/powerpoint/2010/main" val="243413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499" y="2573353"/>
            <a:ext cx="92979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выхлопные газы?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Выхлопные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(отходящие газы) — отработавшее в двигателе рабочее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тело, продукты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окисления и неполного сгорания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Выбросы выхлопных газов — основная причина превышения допустимых концентраций токсичных веществ и канцерогенов в атмосфере крупных городов, образования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смогов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являющихся частой причиной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отравления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выхлопные газ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9"/>
          <a:stretch/>
        </p:blipFill>
        <p:spPr bwMode="auto">
          <a:xfrm>
            <a:off x="6492854" y="702731"/>
            <a:ext cx="2895079" cy="2052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9" y="702731"/>
            <a:ext cx="3053697" cy="2052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89523" y="-5316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органолептический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татистический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4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J:\DCIM\100CANON\IMG_753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6702" y="3863977"/>
            <a:ext cx="3080382" cy="2417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J:\DCIM\100CANON\IMG_754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r="11011"/>
          <a:stretch/>
        </p:blipFill>
        <p:spPr bwMode="auto">
          <a:xfrm>
            <a:off x="6483666" y="1382486"/>
            <a:ext cx="2018923" cy="218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Женя\Desktop\19 февр\IMG_74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34" y="3863977"/>
            <a:ext cx="3824104" cy="2417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Женя\Desktop\20 дек\IMG_716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"/>
          <a:stretch/>
        </p:blipFill>
        <p:spPr bwMode="auto">
          <a:xfrm>
            <a:off x="3953128" y="1382486"/>
            <a:ext cx="2425234" cy="218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Женя\Desktop\19 февр\IMG_746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r="36978" b="30725"/>
          <a:stretch/>
        </p:blipFill>
        <p:spPr bwMode="auto">
          <a:xfrm>
            <a:off x="2433796" y="1382486"/>
            <a:ext cx="1430750" cy="218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С рабочего компьютера\ФОТО\Турция, 2015-16год\IMG_713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70"/>
          <a:stretch/>
        </p:blipFill>
        <p:spPr bwMode="auto">
          <a:xfrm rot="16200000">
            <a:off x="327443" y="4012039"/>
            <a:ext cx="2417080" cy="209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86271" y="-9798"/>
            <a:ext cx="96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исследовательской части работы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1119" y="783695"/>
            <a:ext cx="218386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19.01.2016г.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J:\DCIM\100CANON\IMG_7547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t="10072" r="9099"/>
          <a:stretch/>
        </p:blipFill>
        <p:spPr bwMode="auto">
          <a:xfrm>
            <a:off x="8607893" y="1382486"/>
            <a:ext cx="1803592" cy="218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Женя\Desktop\20 дек\IMG_7156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7" t="6960" r="12488"/>
          <a:stretch/>
        </p:blipFill>
        <p:spPr bwMode="auto">
          <a:xfrm>
            <a:off x="219170" y="1382486"/>
            <a:ext cx="2126044" cy="218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0538" y="796269"/>
            <a:ext cx="218386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20.12.2015г.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1700" y="797187"/>
            <a:ext cx="218386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07.02.2016г.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22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92743" y="156410"/>
            <a:ext cx="1009649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тоги </a:t>
            </a: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 талой воды всех проб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927699"/>
              </p:ext>
            </p:extLst>
          </p:nvPr>
        </p:nvGraphicFramePr>
        <p:xfrm>
          <a:off x="387331" y="1188109"/>
          <a:ext cx="9336092" cy="455629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0154"/>
                <a:gridCol w="1511929"/>
                <a:gridCol w="1928388"/>
                <a:gridCol w="1611517"/>
                <a:gridCol w="1598367"/>
                <a:gridCol w="1805737"/>
              </a:tblGrid>
              <a:tr h="8760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Интенсивность запаха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Цветность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Мутность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  <a:endParaRPr lang="en-US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осадков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7286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Проба №1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сажи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 заметный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почти прозрачная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присутствуют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51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Проба №2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топлива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заметный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светло-серая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мутная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присутствуют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51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Проба №3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топлива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сильный запах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темно-серая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мутная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присутствуют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3886" y="1212783"/>
          <a:ext cx="9336506" cy="4543124"/>
        </p:xfrm>
        <a:graphic>
          <a:graphicData uri="http://schemas.openxmlformats.org/drawingml/2006/table">
            <a:tbl>
              <a:tblPr/>
              <a:tblGrid>
                <a:gridCol w="9336506"/>
              </a:tblGrid>
              <a:tr h="45431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mpd="sng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</a:lnL>
                    <a:lnR w="57150" cmpd="sng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</a:lnR>
                    <a:lnT w="57150" cmpd="sng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</a:lnT>
                    <a:lnB w="57150" cmpd="sng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69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35390" y="-84224"/>
            <a:ext cx="10013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fontAlgn="base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количества вредных веществ, выбрасываемых из выхлопной трубы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автомобиля</a:t>
            </a: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/>
          <a:stretch/>
        </p:blipFill>
        <p:spPr>
          <a:xfrm>
            <a:off x="1646480" y="4101217"/>
            <a:ext cx="3290540" cy="2525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14961" r="24016" b="18504"/>
          <a:stretch/>
        </p:blipFill>
        <p:spPr>
          <a:xfrm>
            <a:off x="6290524" y="4101217"/>
            <a:ext cx="2086719" cy="2537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513460" y="1204462"/>
            <a:ext cx="6677526" cy="2685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fontAlgn="base">
              <a:lnSpc>
                <a:spcPts val="3400"/>
              </a:lnSpc>
              <a:spcAft>
                <a:spcPts val="0"/>
              </a:spcAft>
            </a:pP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тем как провести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 обратился в лабораторию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Новоуренгойского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техникума, с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просьбой,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взвесить на точных электронных весах чистый 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носок. После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эксперимента на этих же весах взвесили грязный. Результаты меня удивили.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ьная выноска 1"/>
          <p:cNvSpPr/>
          <p:nvPr/>
        </p:nvSpPr>
        <p:spPr>
          <a:xfrm>
            <a:off x="362138" y="4301337"/>
            <a:ext cx="1502875" cy="795764"/>
          </a:xfrm>
          <a:prstGeom prst="wedgeEllipseCallout">
            <a:avLst>
              <a:gd name="adj1" fmla="val 111529"/>
              <a:gd name="adj2" fmla="val 11685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9гр 40мг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Женя\Desktop\Работа НИКИТЫ\Фото с носком\IMG_75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8268" y="1378614"/>
            <a:ext cx="2505363" cy="2119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Овальная выноска 9"/>
          <p:cNvSpPr/>
          <p:nvPr/>
        </p:nvSpPr>
        <p:spPr>
          <a:xfrm>
            <a:off x="2214555" y="992994"/>
            <a:ext cx="1584356" cy="767296"/>
          </a:xfrm>
          <a:prstGeom prst="wedgeEllipseCallout">
            <a:avLst>
              <a:gd name="adj1" fmla="val -79406"/>
              <a:gd name="adj2" fmla="val 15480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9гр 80мг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2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49" y="0"/>
            <a:ext cx="92435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одну минуту автомобиль выбрасывает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миллиграммов грязи.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вредной для здоровья сажи выбрасывает один автомобиль, 1000 автомобилей и 15 тыс. автомобилей за час работы двигателя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49580" algn="just" fontAlgn="base">
              <a:lnSpc>
                <a:spcPct val="150000"/>
              </a:lnSpc>
              <a:spcAft>
                <a:spcPts val="0"/>
              </a:spcAft>
            </a:pPr>
            <a:endParaRPr lang="ru-RU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62" y="1773335"/>
            <a:ext cx="3963113" cy="2642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87632" y="1515736"/>
            <a:ext cx="7301263" cy="315727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60363" lvl="0" indent="-179388" algn="just" fontAlgn="base">
              <a:lnSpc>
                <a:spcPts val="2900"/>
              </a:lnSpc>
              <a:spcAft>
                <a:spcPts val="0"/>
              </a:spcAft>
              <a:buFont typeface="+mj-lt"/>
              <a:buAutoNum type="arabicPeriod"/>
              <a:tabLst>
                <a:tab pos="444500" algn="l"/>
              </a:tabLst>
            </a:pP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мг * 60 мин 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2400 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мг или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сажи один автомобиль выбрасывает за час работы двигателя на холостых оборотах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975" lvl="0" algn="just" fontAlgn="base">
              <a:spcAft>
                <a:spcPts val="0"/>
              </a:spcAft>
              <a:tabLst>
                <a:tab pos="444500" algn="l"/>
              </a:tabLst>
            </a:pPr>
            <a:endParaRPr lang="ru-RU" sz="14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algn="just" fontAlgn="base">
              <a:lnSpc>
                <a:spcPts val="29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1000 авто =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2400 </a:t>
            </a:r>
            <a:r>
              <a:rPr lang="ru-RU" b="1" dirty="0" err="1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сажи выбрасывают 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выхлопных труб 1000 автомобилей на холостых 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оборотах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час работы двигателя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363" lvl="0" indent="-179388" algn="just" fontAlgn="base">
              <a:spcAft>
                <a:spcPts val="0"/>
              </a:spcAft>
              <a:buFont typeface="+mj-lt"/>
              <a:buAutoNum type="arabicPeriod"/>
              <a:tabLst>
                <a:tab pos="444500" algn="l"/>
              </a:tabLst>
            </a:pPr>
            <a:endParaRPr lang="ru-RU" sz="14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lvl="0" indent="-179388" algn="just" fontAlgn="base">
              <a:lnSpc>
                <a:spcPts val="29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* 15 = </a:t>
            </a:r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ru-RU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сажи выбрасывают из выхлопных труб 15 тыс. 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автомобилей </a:t>
            </a: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холостых оборотах за час работы 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двигателя.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632" y="4749130"/>
            <a:ext cx="8984968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 fontAlgn="base">
              <a:lnSpc>
                <a:spcPts val="32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Твердые частицы, выбрасываемые выхлопными трубами автомобилей настолько малы, что невооруженным взглядом их трудно заметить, но как показал предыдущий эксперимент, в воздушном пространстве их присутствует огромное количество.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282516" y="6268065"/>
            <a:ext cx="707923" cy="412954"/>
          </a:xfrm>
          <a:prstGeom prst="actionButtonForwardNex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75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1953</TotalTime>
  <Words>773</Words>
  <Application>Microsoft Office PowerPoint</Application>
  <PresentationFormat>Широкоэкранный</PresentationFormat>
  <Paragraphs>153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Алгазин</dc:creator>
  <cp:lastModifiedBy>Евгений Алгазин</cp:lastModifiedBy>
  <cp:revision>107</cp:revision>
  <cp:lastPrinted>2016-02-10T08:47:52Z</cp:lastPrinted>
  <dcterms:created xsi:type="dcterms:W3CDTF">2016-02-05T13:28:29Z</dcterms:created>
  <dcterms:modified xsi:type="dcterms:W3CDTF">2016-03-28T14:24:21Z</dcterms:modified>
</cp:coreProperties>
</file>