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2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633852E-95AC-4F3F-9DFB-87AE41B43DEE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70"/>
            <p14:sldId id="272"/>
            <p14:sldId id="271"/>
          </p14:sldIdLst>
        </p14:section>
        <p14:section name="стр. №2" id="{1AEF1368-D1E4-4C21-BEDE-7295206F755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2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BCE12E-83FE-4968-BDD4-8940C9D0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91C2D2A-805C-49B0-97E0-5DDF11972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CC80DF-2EB2-41AB-BF3C-6511250DB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78C1-8A00-438E-A5B8-617AA399684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A76BBB-5064-4164-9AAA-D0C1791B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543F0C-CB10-4FEA-B02F-5C037E16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1AD-E638-472C-9032-DCAC317C3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1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267851-6A63-446F-92A8-80086938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BD0E533-4E43-41B0-BCA3-F87C33ADC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03DBB7-8437-45C3-8466-E2070F23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78C1-8A00-438E-A5B8-617AA399684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65205F-8F94-4AAB-8EC9-90F27473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A83A80-4762-488D-B0B4-B012D194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1AD-E638-472C-9032-DCAC317C3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9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AE7188B-5AF7-4ECA-A401-8C5A72227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9E0F293-96CF-42C6-8686-4D7C5CF8A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D7E315-A6A1-4374-B319-B5852E20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78C1-8A00-438E-A5B8-617AA399684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76D680-0394-4446-BCCD-6ECB52C5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78254E-4EB4-435F-AE15-692CEF35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1AD-E638-472C-9032-DCAC317C3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4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EC490E-DB5A-4D8D-989D-6D239A47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C5C457-E960-4F30-B3C8-7003B246F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7D35A0-F297-4431-89D9-75D8D5F6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78C1-8A00-438E-A5B8-617AA399684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C0B5D3-5AE3-448B-B48F-300781CF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AA7D14-1A10-47EA-B0F0-E24617E8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1AD-E638-472C-9032-DCAC317C3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1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E80756-0CE5-44A0-ACDA-AB0072D5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36CC09-1618-4D41-A89F-78EAD4A46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1054EE-76E6-48EF-80B5-5FBD23FD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78C1-8A00-438E-A5B8-617AA399684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13CD24-BAB2-4723-A45B-5ACA1E9B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8FA1E7-2A24-4340-AFEC-A994035E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1AD-E638-472C-9032-DCAC317C3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C68B7-9419-471B-A3F4-72FBA51E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755316-40D9-49C9-8129-9D9390D9A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C629AF9-7F89-4A62-BA16-F6AB97DCA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9102D41-B6B5-405B-9F3B-ACBD587F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78C1-8A00-438E-A5B8-617AA399684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9D9F15-7BA2-4EED-8CE3-DDAA5C2A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BBD718-9363-4354-98A9-367EAB6B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1AD-E638-472C-9032-DCAC317C3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4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DD510-FCAD-4801-B3AC-5C9F3D4C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F7AC39-C3D4-4E09-B989-A947455E9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D82DD1E-16A5-4A5D-846A-30C481C06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F6A4808-28EA-449E-998C-3ADB62207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496E5D4-1E89-47C2-BE53-F15EFCE49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F1EE68C-7B77-43D2-B452-4A7B4BCC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78C1-8A00-438E-A5B8-617AA399684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EC4799-EE7D-431B-83A7-ED62B21E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52026CE-115C-4655-AED1-71238690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1AD-E638-472C-9032-DCAC317C3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8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6405D4-2756-4A1C-BCE8-C4FD7A1E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04BDA00-B97B-4AEA-BA7C-E2B127BF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78C1-8A00-438E-A5B8-617AA399684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8EBD9CB-E368-4E4C-B867-20C051A5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BB1BD54-5C4A-47E9-BDD4-6275D0BE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1AD-E638-472C-9032-DCAC317C3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2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E81B597-B75B-429F-A607-D6018474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78C1-8A00-438E-A5B8-617AA399684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A6ED857-6EA1-4D66-A476-30518400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4E467E-20D7-488C-841F-CB440F88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1AD-E638-472C-9032-DCAC317C3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7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FF28D1-3101-4DDB-88D5-C5B94E1A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39D98F-5C19-476D-A70C-45F772F98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76C0ADB-B41E-403D-A29D-8B1E5447A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475C72-727F-4540-8FC6-EE8D9F78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78C1-8A00-438E-A5B8-617AA399684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53C7EB-05E6-46BD-9914-9570AE49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060E24-C890-4195-8A9A-0E72940E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1AD-E638-472C-9032-DCAC317C3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5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675A4C-7D5F-4301-A8C5-18E0CB05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93320FC-74E6-46B0-BBF1-E0F5D4599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BFE3C69-81CB-441D-9495-AF4F4FE9F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379F60-FFF5-497C-B54A-832459F7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78C1-8A00-438E-A5B8-617AA399684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F2BF69-D6E2-48F5-9ED9-C4B72229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0917B4-7B6F-4B40-A1C1-2B3C134B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1AD-E638-472C-9032-DCAC317C3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6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1718AA-660D-409C-B728-B724F5AD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A2A8B27-FB12-49AF-8A79-C54E0B936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5DBF21-CD0D-4C18-8162-144834CE5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878C1-8A00-438E-A5B8-617AA399684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6C9292-589A-4D69-B700-32AD2A3C2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C8CA3A-4047-42D3-84CC-3DE6E1A9D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3C1AD-E638-472C-9032-DCAC317C3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5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Шоколад и специи Лицензионные Стоковые Изображения">
            <a:extLst>
              <a:ext uri="{FF2B5EF4-FFF2-40B4-BE49-F238E27FC236}">
                <a16:creationId xmlns:a16="http://schemas.microsoft.com/office/drawing/2014/main" xmlns="" id="{9965006B-6687-40D6-8B7D-54CF5C0A55C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r="22434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5F9DB5-4CB8-44A7-8F1A-E8D3592B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77" y="1285240"/>
            <a:ext cx="5381772" cy="13529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/>
            <a:r>
              <a:rPr lang="en-US" sz="6000" b="1" dirty="0" err="1"/>
              <a:t>Шоколад</a:t>
            </a:r>
            <a:r>
              <a:rPr lang="en-US" sz="6000" b="1" dirty="0"/>
              <a:t>: </a:t>
            </a:r>
            <a:r>
              <a:rPr lang="en-US" sz="6000" b="1" dirty="0" err="1"/>
              <a:t>вред</a:t>
            </a:r>
            <a:r>
              <a:rPr lang="en-US" sz="6000" b="1" dirty="0"/>
              <a:t> </a:t>
            </a:r>
            <a:r>
              <a:rPr lang="en-US" sz="6000" b="1" dirty="0" err="1"/>
              <a:t>или</a:t>
            </a:r>
            <a:r>
              <a:rPr lang="en-US" sz="6000" b="1" dirty="0"/>
              <a:t> </a:t>
            </a:r>
            <a:r>
              <a:rPr lang="en-US" sz="6000" b="1" dirty="0" err="1"/>
              <a:t>польза</a:t>
            </a:r>
            <a:r>
              <a:rPr lang="en-US" sz="6000" b="1" dirty="0"/>
              <a:t> </a:t>
            </a:r>
            <a:r>
              <a:rPr lang="en-US" sz="6000" b="1" dirty="0" err="1"/>
              <a:t>для</a:t>
            </a:r>
            <a:r>
              <a:rPr lang="en-US" sz="6000" b="1" dirty="0"/>
              <a:t> </a:t>
            </a:r>
            <a:r>
              <a:rPr lang="en-US" sz="6000" b="1" dirty="0" err="1"/>
              <a:t>организма</a:t>
            </a:r>
            <a:r>
              <a:rPr lang="en-US" sz="6000" b="1" dirty="0"/>
              <a:t> </a:t>
            </a:r>
            <a:r>
              <a:rPr lang="en-US" sz="6000" b="1" dirty="0" err="1"/>
              <a:t>человека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 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5EC5EF4-5177-4A49-958C-35CE5D837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633" y="2959874"/>
            <a:ext cx="4982332" cy="387220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Выполнила</a:t>
            </a:r>
            <a:r>
              <a:rPr lang="ru-RU" sz="3200" b="1" dirty="0"/>
              <a:t>:</a:t>
            </a:r>
          </a:p>
          <a:p>
            <a:pPr marL="0" indent="0">
              <a:buNone/>
            </a:pPr>
            <a:r>
              <a:rPr lang="ru-RU" dirty="0"/>
              <a:t>Ученица </a:t>
            </a:r>
            <a:r>
              <a:rPr lang="ru-RU" dirty="0" smtClean="0"/>
              <a:t>2 В </a:t>
            </a:r>
            <a:r>
              <a:rPr lang="ru-RU" dirty="0"/>
              <a:t>класса</a:t>
            </a:r>
          </a:p>
          <a:p>
            <a:pPr marL="0" indent="0">
              <a:buNone/>
            </a:pPr>
            <a:r>
              <a:rPr lang="ru-RU" dirty="0"/>
              <a:t>МБОУ </a:t>
            </a:r>
            <a:r>
              <a:rPr lang="ru-RU" dirty="0" smtClean="0"/>
              <a:t>«СШ </a:t>
            </a:r>
            <a:r>
              <a:rPr lang="ru-RU" dirty="0"/>
              <a:t>№</a:t>
            </a:r>
            <a:r>
              <a:rPr lang="ru-RU" dirty="0" smtClean="0"/>
              <a:t>8</a:t>
            </a:r>
            <a:r>
              <a:rPr lang="ru-RU" dirty="0" smtClean="0"/>
              <a:t>» </a:t>
            </a:r>
            <a:r>
              <a:rPr lang="ru-RU" dirty="0" err="1" smtClean="0"/>
              <a:t>г.Новый</a:t>
            </a:r>
            <a:r>
              <a:rPr lang="ru-RU" smtClean="0"/>
              <a:t> Уренгой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Ващенко Маргариты</a:t>
            </a:r>
          </a:p>
          <a:p>
            <a:pPr marL="0" indent="0">
              <a:buNone/>
            </a:pPr>
            <a:r>
              <a:rPr lang="ru-RU" b="1" dirty="0"/>
              <a:t>Руководитель:</a:t>
            </a:r>
          </a:p>
          <a:p>
            <a:pPr marL="0" indent="0">
              <a:buNone/>
            </a:pPr>
            <a:r>
              <a:rPr lang="ru-RU" dirty="0"/>
              <a:t>учитель начальных классов</a:t>
            </a:r>
          </a:p>
          <a:p>
            <a:pPr marL="0" indent="0">
              <a:buNone/>
            </a:pPr>
            <a:r>
              <a:rPr lang="ru-RU" dirty="0" err="1"/>
              <a:t>Цокаева</a:t>
            </a:r>
            <a:r>
              <a:rPr lang="ru-RU" dirty="0"/>
              <a:t> Хадижат </a:t>
            </a:r>
            <a:r>
              <a:rPr lang="ru-RU" dirty="0" err="1"/>
              <a:t>Кутузовна</a:t>
            </a:r>
            <a:endParaRPr lang="ru-RU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97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953DF8-61C5-411F-85F0-03AA4B50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Интересные факты о шоколаде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501179-3F17-4732-ACA6-C4349FCC55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большое шоколадное яйцо сделали в Аргентине в 2012 году. Его вес больше 4 тонн, высота более 8,5 метра, ширина- 5 метров.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Бельгии в 2012году был создан 34-метровый поезд из шоколада, весом 1285 кг.</a:t>
            </a:r>
          </a:p>
          <a:p>
            <a:endParaRPr lang="ru-RU" sz="2000" b="1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29D6A02-41AB-4E56-A121-9804725A4C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92481" y="4337092"/>
            <a:ext cx="2099387" cy="14345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BD9C2A-7BA3-447C-B87B-6061E89643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6579" y="1912775"/>
            <a:ext cx="1962694" cy="21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27567" y="450221"/>
            <a:ext cx="4405512" cy="5948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B823F01-DBAC-4532-B665-C8C361D140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936" r="11689" b="2"/>
          <a:stretch/>
        </p:blipFill>
        <p:spPr>
          <a:xfrm>
            <a:off x="541150" y="4407951"/>
            <a:ext cx="2107497" cy="18662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A6A807-01F6-4A31-B5D4-617FD833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Эксперимент . Приготовление шоколада в домашних условиях.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A87836-0153-47F7-BCA6-907E49B84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7077" y="261256"/>
            <a:ext cx="6240223" cy="659674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приготовить</a:t>
            </a:r>
            <a:r>
              <a:rPr lang="en-US" dirty="0"/>
              <a:t> </a:t>
            </a:r>
            <a:r>
              <a:rPr lang="en-US" dirty="0" err="1"/>
              <a:t>шоколад</a:t>
            </a:r>
            <a:r>
              <a:rPr lang="en-US" dirty="0"/>
              <a:t> в </a:t>
            </a:r>
            <a:r>
              <a:rPr lang="en-US" dirty="0" err="1"/>
              <a:t>домашних</a:t>
            </a:r>
            <a:r>
              <a:rPr lang="en-US" dirty="0"/>
              <a:t> </a:t>
            </a:r>
            <a:r>
              <a:rPr lang="en-US" dirty="0" err="1"/>
              <a:t>условиях</a:t>
            </a:r>
            <a:r>
              <a:rPr lang="en-US" dirty="0"/>
              <a:t>, </a:t>
            </a:r>
            <a:r>
              <a:rPr lang="en-US" dirty="0" err="1"/>
              <a:t>насыпьте</a:t>
            </a:r>
            <a:r>
              <a:rPr lang="en-US" dirty="0"/>
              <a:t> в </a:t>
            </a:r>
            <a:r>
              <a:rPr lang="en-US" dirty="0" err="1"/>
              <a:t>небольшую</a:t>
            </a:r>
            <a:r>
              <a:rPr lang="en-US" dirty="0"/>
              <a:t> </a:t>
            </a:r>
            <a:r>
              <a:rPr lang="en-US" dirty="0" err="1"/>
              <a:t>кастрюльку</a:t>
            </a:r>
            <a:r>
              <a:rPr lang="en-US" dirty="0"/>
              <a:t> </a:t>
            </a:r>
            <a:r>
              <a:rPr lang="en-US" dirty="0" err="1"/>
              <a:t>какао</a:t>
            </a:r>
            <a:r>
              <a:rPr lang="en-US" dirty="0"/>
              <a:t>, </a:t>
            </a:r>
            <a:r>
              <a:rPr lang="en-US" dirty="0" err="1"/>
              <a:t>сахар</a:t>
            </a:r>
            <a:r>
              <a:rPr lang="en-US" dirty="0"/>
              <a:t>, </a:t>
            </a:r>
            <a:r>
              <a:rPr lang="en-US" dirty="0" err="1"/>
              <a:t>влейте</a:t>
            </a:r>
            <a:r>
              <a:rPr lang="en-US" dirty="0"/>
              <a:t> </a:t>
            </a:r>
            <a:r>
              <a:rPr lang="en-US" dirty="0" err="1"/>
              <a:t>молоко</a:t>
            </a:r>
            <a:r>
              <a:rPr lang="en-US" dirty="0"/>
              <a:t> и, </a:t>
            </a:r>
            <a:r>
              <a:rPr lang="en-US" dirty="0" err="1"/>
              <a:t>помешивая</a:t>
            </a:r>
            <a:r>
              <a:rPr lang="en-US" dirty="0"/>
              <a:t>, </a:t>
            </a:r>
            <a:r>
              <a:rPr lang="en-US" dirty="0" err="1"/>
              <a:t>доведите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 </a:t>
            </a:r>
            <a:r>
              <a:rPr lang="en-US" dirty="0" err="1"/>
              <a:t>кипения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 </a:t>
            </a:r>
            <a:r>
              <a:rPr lang="en-US" dirty="0" err="1"/>
              <a:t>слабом</a:t>
            </a:r>
            <a:r>
              <a:rPr lang="en-US" dirty="0"/>
              <a:t> </a:t>
            </a:r>
            <a:r>
              <a:rPr lang="en-US" dirty="0" err="1"/>
              <a:t>огне</a:t>
            </a:r>
            <a:r>
              <a:rPr lang="en-US" dirty="0"/>
              <a:t>.</a:t>
            </a:r>
          </a:p>
          <a:p>
            <a:r>
              <a:rPr lang="en-US" dirty="0" err="1"/>
              <a:t>Затем</a:t>
            </a:r>
            <a:r>
              <a:rPr lang="en-US" dirty="0"/>
              <a:t> </a:t>
            </a:r>
            <a:r>
              <a:rPr lang="en-US" dirty="0" err="1"/>
              <a:t>добавьте</a:t>
            </a:r>
            <a:r>
              <a:rPr lang="en-US" dirty="0"/>
              <a:t> </a:t>
            </a:r>
            <a:r>
              <a:rPr lang="en-US" dirty="0" err="1"/>
              <a:t>сливочное</a:t>
            </a:r>
            <a:r>
              <a:rPr lang="en-US" dirty="0"/>
              <a:t> </a:t>
            </a:r>
            <a:r>
              <a:rPr lang="en-US" dirty="0" err="1"/>
              <a:t>масло</a:t>
            </a:r>
            <a:r>
              <a:rPr lang="en-US" dirty="0"/>
              <a:t>.</a:t>
            </a:r>
          </a:p>
          <a:p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смесь</a:t>
            </a:r>
            <a:r>
              <a:rPr lang="en-US" dirty="0"/>
              <a:t> </a:t>
            </a:r>
            <a:r>
              <a:rPr lang="en-US" dirty="0" err="1"/>
              <a:t>закипит</a:t>
            </a:r>
            <a:r>
              <a:rPr lang="en-US" dirty="0"/>
              <a:t> </a:t>
            </a:r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раз</a:t>
            </a:r>
            <a:r>
              <a:rPr lang="en-US" dirty="0"/>
              <a:t>, </a:t>
            </a:r>
            <a:r>
              <a:rPr lang="en-US" dirty="0" err="1"/>
              <a:t>непрерывно</a:t>
            </a:r>
            <a:r>
              <a:rPr lang="en-US" dirty="0"/>
              <a:t> </a:t>
            </a:r>
            <a:r>
              <a:rPr lang="en-US" dirty="0" err="1"/>
              <a:t>помешивая</a:t>
            </a:r>
            <a:r>
              <a:rPr lang="en-US" dirty="0"/>
              <a:t>, </a:t>
            </a:r>
            <a:r>
              <a:rPr lang="en-US" dirty="0" err="1"/>
              <a:t>всыпьте</a:t>
            </a:r>
            <a:r>
              <a:rPr lang="en-US" dirty="0"/>
              <a:t> </a:t>
            </a:r>
            <a:r>
              <a:rPr lang="en-US" dirty="0" err="1"/>
              <a:t>муку</a:t>
            </a:r>
            <a:r>
              <a:rPr lang="en-US" dirty="0"/>
              <a:t>.</a:t>
            </a:r>
          </a:p>
          <a:p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только</a:t>
            </a:r>
            <a:r>
              <a:rPr lang="en-US" dirty="0"/>
              <a:t> </a:t>
            </a:r>
            <a:r>
              <a:rPr lang="en-US" dirty="0" err="1"/>
              <a:t>мука</a:t>
            </a:r>
            <a:r>
              <a:rPr lang="en-US" dirty="0"/>
              <a:t> </a:t>
            </a:r>
            <a:r>
              <a:rPr lang="en-US" dirty="0" err="1"/>
              <a:t>раствориться</a:t>
            </a:r>
            <a:r>
              <a:rPr lang="en-US" dirty="0"/>
              <a:t>,</a:t>
            </a:r>
            <a:r>
              <a:rPr lang="en-US" u="sng" dirty="0"/>
              <a:t> </a:t>
            </a:r>
            <a:r>
              <a:rPr lang="en-US" dirty="0" err="1"/>
              <a:t>снимите</a:t>
            </a:r>
            <a:r>
              <a:rPr lang="en-US" dirty="0"/>
              <a:t> </a:t>
            </a:r>
            <a:r>
              <a:rPr lang="en-US" dirty="0" err="1"/>
              <a:t>смесь</a:t>
            </a:r>
            <a:r>
              <a:rPr lang="en-US" dirty="0"/>
              <a:t> с </a:t>
            </a:r>
            <a:r>
              <a:rPr lang="en-US" dirty="0" err="1"/>
              <a:t>огня</a:t>
            </a:r>
            <a:r>
              <a:rPr lang="en-US" dirty="0"/>
              <a:t>, </a:t>
            </a:r>
            <a:r>
              <a:rPr lang="en-US" dirty="0" err="1"/>
              <a:t>охладите</a:t>
            </a:r>
            <a:r>
              <a:rPr lang="en-US" dirty="0"/>
              <a:t>.</a:t>
            </a:r>
          </a:p>
          <a:p>
            <a:r>
              <a:rPr lang="en-US" dirty="0" err="1"/>
              <a:t>Затем</a:t>
            </a:r>
            <a:r>
              <a:rPr lang="en-US" dirty="0"/>
              <a:t> </a:t>
            </a:r>
            <a:r>
              <a:rPr lang="en-US" dirty="0" err="1"/>
              <a:t>разлейте</a:t>
            </a:r>
            <a:r>
              <a:rPr lang="en-US" dirty="0"/>
              <a:t> </a:t>
            </a:r>
            <a:r>
              <a:rPr lang="en-US" dirty="0" err="1"/>
              <a:t>жидкий</a:t>
            </a:r>
            <a:r>
              <a:rPr lang="en-US" dirty="0"/>
              <a:t> </a:t>
            </a:r>
            <a:r>
              <a:rPr lang="en-US" dirty="0" err="1"/>
              <a:t>шоколад</a:t>
            </a:r>
            <a:r>
              <a:rPr lang="en-US" dirty="0"/>
              <a:t> в </a:t>
            </a:r>
            <a:r>
              <a:rPr lang="en-US" dirty="0" err="1"/>
              <a:t>формочки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льда</a:t>
            </a:r>
            <a:r>
              <a:rPr lang="en-US" dirty="0"/>
              <a:t> и </a:t>
            </a:r>
            <a:r>
              <a:rPr lang="en-US" dirty="0" err="1"/>
              <a:t>уберите</a:t>
            </a:r>
            <a:r>
              <a:rPr lang="en-US" dirty="0"/>
              <a:t> в </a:t>
            </a:r>
            <a:r>
              <a:rPr lang="en-US" dirty="0" err="1"/>
              <a:t>холодильник</a:t>
            </a:r>
            <a:r>
              <a:rPr lang="en-US" dirty="0"/>
              <a:t> ,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 </a:t>
            </a:r>
            <a:r>
              <a:rPr lang="en-US" dirty="0" err="1"/>
              <a:t>застыл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409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713093B9-B31B-4160-87E0-883C8E762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2" r="3" b="3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9E0ED3-41EA-4D36-BA46-3180B00E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Вывод: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7315200" y="551543"/>
            <a:ext cx="4038600" cy="5625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Шоколад, как впрочем , и любой другой продукт, может быть вредным, если:</a:t>
            </a:r>
          </a:p>
          <a:p>
            <a:r>
              <a:rPr lang="ru-RU" dirty="0"/>
              <a:t>Во –первых, поедать его в больших количествах</a:t>
            </a:r>
          </a:p>
          <a:p>
            <a:r>
              <a:rPr lang="ru-RU" dirty="0"/>
              <a:t>Во-вторых, употреблять не настоящий темный шоколад, а его подделки.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2578" y="3244334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14.12.2017.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5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Israpil\Downloads\IMG_30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3720" y="228601"/>
            <a:ext cx="6202681" cy="7056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E9052-8601-4D54-A0CD-3381AC5B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2AC0D51-CB40-4297-9A50-F975404F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290" y="223935"/>
            <a:ext cx="12241763" cy="619552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56E3A83-341C-4220-906A-60864E39D5A1}"/>
              </a:ext>
            </a:extLst>
          </p:cNvPr>
          <p:cNvSpPr/>
          <p:nvPr/>
        </p:nvSpPr>
        <p:spPr>
          <a:xfrm>
            <a:off x="10071" y="3321698"/>
            <a:ext cx="12171858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0680"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Крепкого вам здоровья и отличного настроения!</a:t>
            </a:r>
            <a:endParaRPr lang="ru-RU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103DE2-3C2F-4AB1-BA15-5BD9F671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74875"/>
          </a:xfrm>
        </p:spPr>
        <p:txBody>
          <a:bodyPr>
            <a:noAutofit/>
          </a:bodyPr>
          <a:lstStyle/>
          <a:p>
            <a:r>
              <a:rPr lang="ru-RU" b="1" dirty="0"/>
              <a:t>Гипотеза: предполагаю, что если шоколад употреблять в умеренном количестве, то он положительно воздействует на организм.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8A02224-E862-49CB-95A9-3DDCAB5712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1372" y="2901722"/>
            <a:ext cx="4907901" cy="3956278"/>
          </a:xfrm>
          <a:prstGeom prst="rect">
            <a:avLst/>
          </a:prstGeom>
        </p:spPr>
      </p:pic>
      <p:pic>
        <p:nvPicPr>
          <p:cNvPr id="4104" name="Picture 8" descr="Картинки по запросу фото шоколада">
            <a:extLst>
              <a:ext uri="{FF2B5EF4-FFF2-40B4-BE49-F238E27FC236}">
                <a16:creationId xmlns:a16="http://schemas.microsoft.com/office/drawing/2014/main" xmlns="" id="{E7E4C85E-F37C-466E-AA07-C31C5C1D8D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01722"/>
            <a:ext cx="5598368" cy="395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98588-AB76-40D1-BCF3-3B3747C0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127"/>
            <a:ext cx="10515600" cy="981561"/>
          </a:xfrm>
        </p:spPr>
        <p:txBody>
          <a:bodyPr>
            <a:noAutofit/>
          </a:bodyPr>
          <a:lstStyle/>
          <a:p>
            <a:r>
              <a:rPr lang="ru-RU" sz="4000" b="1" dirty="0"/>
              <a:t>Цель исследования:</a:t>
            </a:r>
            <a:r>
              <a:rPr lang="ru-RU" sz="4000" dirty="0"/>
              <a:t> выяснить, полезен ли шоколад для нашего организма и какое влияние оказывает употребление шоколада на наше здоровье</a:t>
            </a:r>
            <a:r>
              <a:rPr lang="ru-RU" sz="3200" dirty="0"/>
              <a:t>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7A7C2F0-AC7A-4BD7-BA3C-4A6F46995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00" y="2728685"/>
            <a:ext cx="7886800" cy="34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2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EA7801-F742-421F-99BC-744AEAE3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88944"/>
            <a:ext cx="6560456" cy="1600200"/>
          </a:xfrm>
        </p:spPr>
        <p:txBody>
          <a:bodyPr>
            <a:normAutofit/>
          </a:bodyPr>
          <a:lstStyle/>
          <a:p>
            <a:r>
              <a:rPr lang="ru-RU" sz="4400" b="1" dirty="0"/>
              <a:t>Задачи исследования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0D0870C-DEA0-455B-B89C-3ED16BFDF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0" y="989044"/>
            <a:ext cx="4789714" cy="4460033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F29055-04CC-4A27-9FBB-2565BDB9C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9044"/>
            <a:ext cx="6025469" cy="4879944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buAutoNum type="arabicPeriod"/>
            </a:pPr>
            <a:r>
              <a:rPr lang="ru-RU" sz="3300" dirty="0"/>
              <a:t>Изучить и проанализировать литературу по данной теме.</a:t>
            </a:r>
          </a:p>
          <a:p>
            <a:pPr lvl="0" fontAlgn="base"/>
            <a:r>
              <a:rPr lang="ru-RU" sz="3300" dirty="0"/>
              <a:t>2.    Изучить состав и виды шоколада.</a:t>
            </a:r>
          </a:p>
          <a:p>
            <a:pPr marL="342900" lvl="0" indent="-342900" fontAlgn="base">
              <a:buAutoNum type="arabicPeriod" startAt="3"/>
            </a:pPr>
            <a:r>
              <a:rPr lang="ru-RU" sz="3300" dirty="0"/>
              <a:t>Изучить влияние шоколада на организм человека.</a:t>
            </a:r>
          </a:p>
          <a:p>
            <a:pPr marL="342900" lvl="0" indent="-342900" fontAlgn="base">
              <a:buAutoNum type="arabicPeriod" startAt="3"/>
            </a:pPr>
            <a:r>
              <a:rPr lang="ru-RU" sz="3300" dirty="0"/>
              <a:t>Попробовать изготовить шоколад в домашних условиях.</a:t>
            </a:r>
          </a:p>
          <a:p>
            <a:pPr fontAlgn="base"/>
            <a:r>
              <a:rPr lang="ru-RU" sz="32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0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F4A083-5CC3-4CBF-9331-20F7FCE6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Таблица «Классификация шоколада» по ГОСТУ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17BA899-4C1A-4E75-9A65-7071FB733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457" y="1690688"/>
            <a:ext cx="10889343" cy="53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A487BD-E7EA-469A-A9DB-54E0B289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232FF3-5555-43FF-B337-CCF2FA88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16114"/>
            <a:ext cx="10515600" cy="69741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       </a:t>
            </a:r>
            <a:r>
              <a:rPr lang="ru-RU" sz="3400" b="1" dirty="0"/>
              <a:t>Пористый</a:t>
            </a:r>
            <a:r>
              <a:rPr lang="ru-RU" sz="3400" dirty="0"/>
              <a:t> шоколад получают в основном из шоколадной массы, которую разливают в формы на 3/4 объёма, помещают в вакуум-котлы и выдерживают в жидком состоянии (при температуре 40 С ) в течение 4 ч. При снятии вакуума благодаря расширению пузырьков воздуха образуется мелкопористая структура плитки(</a:t>
            </a:r>
            <a:r>
              <a:rPr lang="ru-RU" sz="3400" dirty="0" err="1"/>
              <a:t>Wispa,Воздушный</a:t>
            </a:r>
            <a:r>
              <a:rPr lang="ru-RU" sz="3400" dirty="0"/>
              <a:t>). </a:t>
            </a:r>
            <a:br>
              <a:rPr lang="ru-RU" sz="3400" dirty="0"/>
            </a:b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dirty="0"/>
              <a:t>       Шоколад без добавлений</a:t>
            </a:r>
            <a:r>
              <a:rPr lang="ru-RU" sz="3400" dirty="0"/>
              <a:t> изготовляют из какао тёртое, сахарной пудры и масла какао. Такой шоколад обладает специфическими свойствами, присущими какао-бобам. Изменяя соотношение между сахарной пудрой и какао тёртым, можно изменять вкусовые особенности получаемого шоколада - от горького до сладкого. Чем больше в шоколаде какао тёртого, тем более горького вкуса. (Золотой ярлык, Люкс, Российский, </a:t>
            </a:r>
            <a:r>
              <a:rPr lang="ru-RU" sz="3400" dirty="0" err="1"/>
              <a:t>Дюймoвочка</a:t>
            </a:r>
            <a:r>
              <a:rPr lang="ru-RU" sz="3400" dirty="0"/>
              <a:t>). </a:t>
            </a:r>
            <a:br>
              <a:rPr lang="ru-RU" sz="3400" dirty="0"/>
            </a:b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dirty="0"/>
              <a:t>       Шоколад с начинкой</a:t>
            </a:r>
            <a:r>
              <a:rPr lang="ru-RU" sz="3400" dirty="0"/>
              <a:t> приготовляют из шоколадной массы без добавлений и с добавлением молока. Выпускают его в виде плиток, батончиков и других фигур с различными начинками: ореховыми, помадными, шоколадными, фруктово-желейными, кремовыми, молочными, сливочными. </a:t>
            </a:r>
            <a:br>
              <a:rPr lang="ru-RU" sz="3400" dirty="0"/>
            </a:b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dirty="0"/>
              <a:t>       Шоколад диабетический</a:t>
            </a:r>
            <a:r>
              <a:rPr lang="ru-RU" sz="3400" dirty="0"/>
              <a:t> предназначен для больных сахарным диабетом. В состав шоколада вместо сахара вводится сорбит, ксилит, </a:t>
            </a:r>
            <a:r>
              <a:rPr lang="ru-RU" sz="3400" dirty="0" err="1"/>
              <a:t>маннит</a:t>
            </a:r>
            <a:r>
              <a:rPr lang="ru-RU" sz="3400" dirty="0"/>
              <a:t>.</a:t>
            </a:r>
            <a:br>
              <a:rPr lang="ru-RU" sz="3400" dirty="0"/>
            </a:b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/>
              <a:t>       </a:t>
            </a:r>
            <a:r>
              <a:rPr lang="ru-RU" sz="3400" b="1" dirty="0"/>
              <a:t>Горький шоколад </a:t>
            </a:r>
            <a:r>
              <a:rPr lang="ru-RU" sz="3400" dirty="0"/>
              <a:t>относится к диетическим сортам шоколада. Из-за низкого содержания сахара, он обладает горьким вкусом с едва ощутимым солоноватым привкусом. В состав такого шоколада входят максимально обезжиренные молочные продукты. В качестве начинки в него могут быть добавлены орехи. Сладкие же добавки в такой шоколад не вводят.</a:t>
            </a:r>
            <a:br>
              <a:rPr lang="ru-RU" sz="3400" dirty="0"/>
            </a:b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dirty="0"/>
              <a:t>       Шоколад белый</a:t>
            </a:r>
            <a:r>
              <a:rPr lang="ru-RU" sz="3400" dirty="0"/>
              <a:t> готовят по особой рецептуре из масла какао, сахара, сухого молока, ванилина без добавления какао-массы, поэтому он имеет кремовый цвет(белый). </a:t>
            </a:r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1661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>
            <a:extLst>
              <a:ext uri="{FF2B5EF4-FFF2-40B4-BE49-F238E27FC236}">
                <a16:creationId xmlns:a16="http://schemas.microsoft.com/office/drawing/2014/main" xmlns="" id="{BE86AA8D-06BA-40F7-B961-A8A107A41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6" b="-2"/>
          <a:stretch/>
        </p:blipFill>
        <p:spPr>
          <a:xfrm>
            <a:off x="6444342" y="1904282"/>
            <a:ext cx="4909457" cy="427268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0CE2CD-0DAD-4C04-858C-C1498A44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Польза от шоколада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Autofit/>
          </a:bodyPr>
          <a:lstStyle/>
          <a:p>
            <a:pPr lvl="0" fontAlgn="base"/>
            <a:r>
              <a:rPr lang="ru-RU" sz="2400" dirty="0"/>
              <a:t>Улучшает настроение;</a:t>
            </a:r>
          </a:p>
          <a:p>
            <a:pPr lvl="0" fontAlgn="base"/>
            <a:r>
              <a:rPr lang="ru-RU" sz="2400" dirty="0"/>
              <a:t>Какао в шоколаде препятствует разрушению зубной эмали;</a:t>
            </a:r>
          </a:p>
          <a:p>
            <a:pPr lvl="0" fontAlgn="base"/>
            <a:r>
              <a:rPr lang="ru-RU" sz="2400" dirty="0"/>
              <a:t>Содержит витамины группы А и В, железо, фосфор ,калий и т.д.</a:t>
            </a:r>
          </a:p>
          <a:p>
            <a:pPr lvl="0" fontAlgn="base"/>
            <a:r>
              <a:rPr lang="ru-RU" sz="2400" dirty="0"/>
              <a:t>Вызывает прилив сил;</a:t>
            </a:r>
          </a:p>
          <a:p>
            <a:pPr lvl="0" fontAlgn="base"/>
            <a:r>
              <a:rPr lang="ru-RU" sz="2400" dirty="0"/>
              <a:t>Заряжает бодростью;</a:t>
            </a:r>
          </a:p>
          <a:p>
            <a:pPr lvl="0" fontAlgn="base"/>
            <a:r>
              <a:rPr lang="ru-RU" sz="2400" dirty="0"/>
              <a:t>Полезен для сердца;</a:t>
            </a:r>
          </a:p>
          <a:p>
            <a:pPr lvl="0" fontAlgn="base"/>
            <a:r>
              <a:rPr lang="ru-RU" sz="2400" dirty="0"/>
              <a:t>Шоколад – источник энергии;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3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5C3A05-1724-43A3-B16A-0D55ED33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Шоколад вреден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3DF92B-52BE-4E14-B5E6-A03CDFFCDC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fontAlgn="base"/>
            <a:r>
              <a:rPr lang="ru-RU" dirty="0"/>
              <a:t>Если поедать его в больших количествах (это высококалорийный продукт и является источником лишнего веса);</a:t>
            </a:r>
          </a:p>
          <a:p>
            <a:pPr lvl="0" fontAlgn="base"/>
            <a:r>
              <a:rPr lang="ru-RU" dirty="0"/>
              <a:t>Употреблять ненастоящий шоколад, а его подделки.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7BB26AE-2486-42CE-B844-7CEDA200C4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8164" y="1690688"/>
            <a:ext cx="5728996" cy="34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0CC954-1177-4FD9-99F9-9CD4029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3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Памятка, по которой можно отличить настоящий ли шоколад.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3D9760-416E-44A4-9AF0-4A47EEFE4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7600"/>
            <a:ext cx="5181600" cy="5059363"/>
          </a:xfrm>
        </p:spPr>
        <p:txBody>
          <a:bodyPr>
            <a:noAutofit/>
          </a:bodyPr>
          <a:lstStyle/>
          <a:p>
            <a:pPr lvl="0" fontAlgn="base"/>
            <a:r>
              <a:rPr lang="ru-RU" b="1" dirty="0"/>
              <a:t>На упаковке должен стоять ГОСТ.</a:t>
            </a:r>
          </a:p>
          <a:p>
            <a:pPr lvl="0" fontAlgn="base"/>
            <a:r>
              <a:rPr lang="ru-RU" b="1" dirty="0"/>
              <a:t>Надо искать три компонента: какао тёртое, какао порошок, какао масло, если есть другие, шоколад ненастоящий.</a:t>
            </a:r>
          </a:p>
          <a:p>
            <a:pPr lvl="0" fontAlgn="base"/>
            <a:r>
              <a:rPr lang="ru-RU" b="1" dirty="0"/>
              <a:t>Шоколад должен быть однороден по цвету и иметь гладкую блестящую поверхность.</a:t>
            </a:r>
          </a:p>
          <a:p>
            <a:pPr lvl="0" fontAlgn="base"/>
            <a:r>
              <a:rPr lang="ru-RU" b="1" dirty="0"/>
              <a:t>Ломается с характерным </a:t>
            </a:r>
            <a:r>
              <a:rPr lang="ru-RU" b="1" dirty="0" smtClean="0"/>
              <a:t>треском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72E670D-CF2B-42D2-ABDE-1DCCAD63E9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41837"/>
            <a:ext cx="5181600" cy="35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309</Words>
  <Application>Microsoft Office PowerPoint</Application>
  <PresentationFormat>Широкоэкранный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Шоколад: вред или польза для организма человека   </vt:lpstr>
      <vt:lpstr>Гипотеза: предполагаю, что если шоколад употреблять в умеренном количестве, то он положительно воздействует на организм. </vt:lpstr>
      <vt:lpstr>Цель исследования: выяснить, полезен ли шоколад для нашего организма и какое влияние оказывает употребление шоколада на наше здоровье. </vt:lpstr>
      <vt:lpstr>Задачи исследования:  </vt:lpstr>
      <vt:lpstr>Таблица «Классификация шоколада» по ГОСТУ</vt:lpstr>
      <vt:lpstr>Презентация PowerPoint</vt:lpstr>
      <vt:lpstr>Польза от шоколада</vt:lpstr>
      <vt:lpstr>Шоколад вреден</vt:lpstr>
      <vt:lpstr>Памятка, по которой можно отличить настоящий ли шоколад. </vt:lpstr>
      <vt:lpstr>Интересные факты о шоколаде</vt:lpstr>
      <vt:lpstr>Эксперимент . Приготовление шоколада в домашних условиях.</vt:lpstr>
      <vt:lpstr>Вывод: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Vika-zemlynika</dc:creator>
  <cp:lastModifiedBy>Israpil Abzailov</cp:lastModifiedBy>
  <cp:revision>28</cp:revision>
  <dcterms:created xsi:type="dcterms:W3CDTF">2017-12-06T14:59:45Z</dcterms:created>
  <dcterms:modified xsi:type="dcterms:W3CDTF">2018-11-04T16:01:46Z</dcterms:modified>
</cp:coreProperties>
</file>