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2"/>
  </p:notesMasterIdLst>
  <p:sldIdLst>
    <p:sldId id="260" r:id="rId2"/>
    <p:sldId id="263" r:id="rId3"/>
    <p:sldId id="265" r:id="rId4"/>
    <p:sldId id="266" r:id="rId5"/>
    <p:sldId id="267" r:id="rId6"/>
    <p:sldId id="270" r:id="rId7"/>
    <p:sldId id="269" r:id="rId8"/>
    <p:sldId id="268" r:id="rId9"/>
    <p:sldId id="273" r:id="rId10"/>
    <p:sldId id="272" r:id="rId11"/>
    <p:sldId id="271" r:id="rId12"/>
    <p:sldId id="275" r:id="rId13"/>
    <p:sldId id="274" r:id="rId14"/>
    <p:sldId id="276" r:id="rId15"/>
    <p:sldId id="277" r:id="rId16"/>
    <p:sldId id="278" r:id="rId17"/>
    <p:sldId id="279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3366"/>
    <a:srgbClr val="336699"/>
    <a:srgbClr val="274F77"/>
    <a:srgbClr val="4D4D4D"/>
    <a:srgbClr val="C0C0C0"/>
    <a:srgbClr val="DDDDDD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322" autoAdjust="0"/>
  </p:normalViewPr>
  <p:slideViewPr>
    <p:cSldViewPr>
      <p:cViewPr>
        <p:scale>
          <a:sx n="80" d="100"/>
          <a:sy n="80" d="100"/>
        </p:scale>
        <p:origin x="-1086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F749B87-6997-46EF-923B-42DB3D130B4C}" type="datetimeFigureOut">
              <a:rPr lang="ru-RU"/>
              <a:pPr>
                <a:defRPr/>
              </a:pPr>
              <a:t>07.11.2018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3D5D09-E8A3-431E-857F-98395C095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36F346-3F59-4AF0-BED4-4824353B7D04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4BF2CB-6CFD-4D5F-BABD-1342EE0D7778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C8EDAF-5EDE-4877-B78E-3DF4E5196B51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250825" y="620713"/>
            <a:ext cx="8893175" cy="5832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87FC6-FC67-4660-8609-AEE0BA133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B338E-C513-43E0-8C40-B1F96F025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B067C-D449-4B02-B40B-F6217E2C0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7AFD7-3E82-43BE-9C8A-67AB49282C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59590-2A2A-4598-972F-076FA66D3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4BB1A-14E5-41A0-8AB6-D1AC8CDB44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324F3-0195-4770-8D92-C405A0AB4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088F0-A9A8-4D0F-93DA-C25FD457A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FF41F-712A-48CD-809C-4787BA2BF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DF881-1832-426A-AA09-6D7EEDC043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ABA46-FC54-4A2E-A65D-B7C5B7B52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C2502716-97F4-40C2-B483-1AD0C5B026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644525" y="2636838"/>
            <a:ext cx="81375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	Воспитательная система: сущность, структура, характеристика </a:t>
            </a:r>
            <a:r>
              <a:rPr lang="ru-RU" sz="36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основных </a:t>
            </a:r>
            <a:r>
              <a:rPr lang="ru-RU" sz="36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компонентов. </a:t>
            </a:r>
          </a:p>
        </p:txBody>
      </p:sp>
      <p:grpSp>
        <p:nvGrpSpPr>
          <p:cNvPr id="3075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3076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7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8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9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080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3084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3085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86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7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081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2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3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22588" y="28575"/>
            <a:ext cx="61928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Основные компоненты  воспитательной системы</a:t>
            </a:r>
          </a:p>
        </p:txBody>
      </p:sp>
      <p:grpSp>
        <p:nvGrpSpPr>
          <p:cNvPr id="12291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12293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4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5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6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7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12301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12302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303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04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2298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9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0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Прямоугольник 67"/>
          <p:cNvSpPr>
            <a:spLocks noChangeArrowheads="1"/>
          </p:cNvSpPr>
          <p:nvPr/>
        </p:nvSpPr>
        <p:spPr bwMode="auto">
          <a:xfrm>
            <a:off x="314325" y="2087563"/>
            <a:ext cx="88011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534988">
              <a:defRPr/>
            </a:pP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Воспитательная </a:t>
            </a: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деятельность является системообразующей в том случае, если она отвечает ряду требований: </a:t>
            </a:r>
          </a:p>
          <a:p>
            <a:pPr marL="285750" indent="522288" algn="just">
              <a:buFont typeface="Wingdings" pitchFamily="2" charset="2"/>
              <a:buChar char="Ø"/>
              <a:defRPr/>
            </a:pP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выражает </a:t>
            </a: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общую коллективную потребность и является личностно привлекательной в глазах если не всех, то большинства школьников; </a:t>
            </a:r>
          </a:p>
          <a:p>
            <a:pPr marL="285750" indent="522288" algn="just">
              <a:buFont typeface="Wingdings" pitchFamily="2" charset="2"/>
              <a:buChar char="Ø"/>
              <a:defRPr/>
            </a:pP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формально, а естественно и реально соответствует главной цели и задачам воспитательной системы;</a:t>
            </a:r>
          </a:p>
          <a:p>
            <a:pPr marL="285750" indent="522288" algn="just">
              <a:buFont typeface="Wingdings" pitchFamily="2" charset="2"/>
              <a:buChar char="Ø"/>
              <a:defRPr/>
            </a:pP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связана </a:t>
            </a: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с другими видами деятельности и имеет точно определенное место в целостном содержании воспитательного процесса;</a:t>
            </a:r>
          </a:p>
          <a:p>
            <a:pPr marL="285750" indent="522288" algn="just">
              <a:buFont typeface="Wingdings" pitchFamily="2" charset="2"/>
              <a:buChar char="Ø"/>
              <a:defRPr/>
            </a:pP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педагогический </a:t>
            </a: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коллектив владеет технологией оптимальной реализации воспитательной деятельности; </a:t>
            </a:r>
          </a:p>
          <a:p>
            <a:pPr marL="285750" indent="522288" algn="just">
              <a:buFont typeface="Wingdings" pitchFamily="2" charset="2"/>
              <a:buChar char="Ø"/>
              <a:defRPr/>
            </a:pP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данном коллективе есть материальная и кадровая база для успешной ее реализации.</a:t>
            </a:r>
          </a:p>
          <a:p>
            <a:pPr algn="just">
              <a:defRPr/>
            </a:pPr>
            <a:endParaRPr lang="ru-RU" sz="2400" b="1" dirty="0">
              <a:solidFill>
                <a:srgbClr val="005EA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22588" y="28575"/>
            <a:ext cx="61928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Воспитание и его место в целостном педагогическом процессе</a:t>
            </a:r>
          </a:p>
        </p:txBody>
      </p:sp>
      <p:grpSp>
        <p:nvGrpSpPr>
          <p:cNvPr id="13315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13317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8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9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0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321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13325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13326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327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28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22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3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Прямоугольник 67"/>
          <p:cNvSpPr>
            <a:spLocks noChangeArrowheads="1"/>
          </p:cNvSpPr>
          <p:nvPr/>
        </p:nvSpPr>
        <p:spPr bwMode="auto">
          <a:xfrm>
            <a:off x="263525" y="1760538"/>
            <a:ext cx="8801100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профессиональном значении наиболее часто воспитание определяется как целенаправленный, специально организованный процесс взаимодействия педагогов и воспитуемых с целью создания условий для развития личности воспитуемых.</a:t>
            </a:r>
          </a:p>
          <a:p>
            <a:pPr indent="450850"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Воспитание – разносторонний процесс, включающий в себя различные виды деятельности. При всем разнообразии трактовок термина и своеобразии организации воспитательных взаимодействий неизменной остается сущность воспитания. Сущность воспитания заключается в том, что все внешнее (объективное) становится достоянием внутреннего (субъективного), переводится в область сознания человека, с тем, чтобы найти свое выражение в дальнейшем поведении и деятельности.</a:t>
            </a:r>
          </a:p>
          <a:p>
            <a:pPr>
              <a:defRPr/>
            </a:pPr>
            <a:endParaRPr lang="ru-RU" sz="2400" b="1" dirty="0">
              <a:solidFill>
                <a:srgbClr val="005EA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22588" y="28575"/>
            <a:ext cx="61928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Воспитание и его место в целостном педагогическом процессе</a:t>
            </a:r>
          </a:p>
        </p:txBody>
      </p:sp>
      <p:grpSp>
        <p:nvGrpSpPr>
          <p:cNvPr id="14339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14341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2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3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4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4345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14349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14350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51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52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4346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7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8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40" name="Прямоугольник 67"/>
          <p:cNvSpPr>
            <a:spLocks noChangeArrowheads="1"/>
          </p:cNvSpPr>
          <p:nvPr/>
        </p:nvSpPr>
        <p:spPr bwMode="auto">
          <a:xfrm>
            <a:off x="314325" y="2085975"/>
            <a:ext cx="88011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4988" algn="just"/>
            <a:r>
              <a:rPr lang="ru-RU" sz="2400" b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Цель воспитания – конечный результат воспитания человека. Должно быть мысленное представление о том, каким в конечном счете должен стать человек.</a:t>
            </a:r>
          </a:p>
          <a:p>
            <a:pPr indent="534988" algn="just"/>
            <a:r>
              <a:rPr lang="ru-RU" sz="2400" b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Данная цель идеальна, перспектива длительна. Цель определяется экономическими возможностями, социально-политическими условиями общества. На сегодняшний день наша система образования не может гарантировать каждому ребенку полноценное разностороннее развитие. Но отказываться от нее не стоит, к ней нужно стремиться и использовать все имеющиеся ресурсы.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1560513" y="80963"/>
            <a:ext cx="75834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b="1" dirty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Воспитание и его место в целостном педагогическом процессе</a:t>
            </a:r>
          </a:p>
        </p:txBody>
      </p:sp>
      <p:grpSp>
        <p:nvGrpSpPr>
          <p:cNvPr id="15363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15365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66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67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68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369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15373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15374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375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76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370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1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2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64" name="Прямоугольник 67"/>
          <p:cNvSpPr>
            <a:spLocks noChangeArrowheads="1"/>
          </p:cNvSpPr>
          <p:nvPr/>
        </p:nvSpPr>
        <p:spPr bwMode="auto">
          <a:xfrm>
            <a:off x="314325" y="2087563"/>
            <a:ext cx="88011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534988" algn="just">
              <a:defRPr/>
            </a:pP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Качество образования напрямую связано с использованием инновационных направлений:</a:t>
            </a:r>
          </a:p>
          <a:p>
            <a:pPr indent="534988" algn="just">
              <a:defRPr/>
            </a:pP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Воспитание как система представляет собой единство следующих компонентов:</a:t>
            </a:r>
          </a:p>
          <a:p>
            <a:pPr indent="534988" algn="just">
              <a:defRPr/>
            </a:pP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- целевой;</a:t>
            </a:r>
          </a:p>
          <a:p>
            <a:pPr indent="534988" algn="just">
              <a:defRPr/>
            </a:pP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- мотивационный;</a:t>
            </a:r>
          </a:p>
          <a:p>
            <a:pPr indent="534988" algn="just">
              <a:defRPr/>
            </a:pP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- содержательный;</a:t>
            </a:r>
          </a:p>
          <a:p>
            <a:pPr indent="534988" algn="just">
              <a:defRPr/>
            </a:pP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- операционно-</a:t>
            </a:r>
            <a:r>
              <a:rPr lang="ru-RU" sz="24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534988" algn="just">
              <a:defRPr/>
            </a:pP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- результативный.</a:t>
            </a:r>
          </a:p>
          <a:p>
            <a:pPr algn="just">
              <a:defRPr/>
            </a:pPr>
            <a:endParaRPr lang="ru-RU" sz="2400" b="1" dirty="0">
              <a:solidFill>
                <a:srgbClr val="005EA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69900" algn="just">
              <a:buFont typeface="Wingdings" pitchFamily="2" charset="2"/>
              <a:buNone/>
            </a:pP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Воспитательная система – внутренне интегрированное единство воздействия всех воспитательных средств, действий, факторов, организационных форм, принятых в учреждении для реализации педагогических целей 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50" y="0"/>
            <a:ext cx="1506538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8" name="Прямоугольник 3"/>
          <p:cNvSpPr>
            <a:spLocks noChangeArrowheads="1"/>
          </p:cNvSpPr>
          <p:nvPr/>
        </p:nvSpPr>
        <p:spPr bwMode="auto">
          <a:xfrm>
            <a:off x="4162425" y="173038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Воспитание и его место в целостном педагогическом процессе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2195513" y="476250"/>
            <a:ext cx="8001000" cy="1216025"/>
          </a:xfrm>
        </p:spPr>
        <p:txBody>
          <a:bodyPr/>
          <a:lstStyle/>
          <a:p>
            <a:r>
              <a:rPr lang="ru-RU" sz="2400" smtClean="0">
                <a:solidFill>
                  <a:srgbClr val="0033CC"/>
                </a:solidFill>
              </a:rPr>
              <a:t>Воспитание и его место в целостном педагогическом процессе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69900" algn="just">
              <a:buFont typeface="Wingdings" pitchFamily="2" charset="2"/>
              <a:buNone/>
            </a:pPr>
            <a:r>
              <a:rPr lang="ru-RU" sz="36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Интеграционное единство системы достигается через осуществление двух взаимосвязанных деятельностей – деятельности педагога-воспитателя и деятельности воспитанника.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07950"/>
            <a:ext cx="15113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704975" y="203200"/>
            <a:ext cx="8001000" cy="1216025"/>
          </a:xfrm>
        </p:spPr>
        <p:txBody>
          <a:bodyPr/>
          <a:lstStyle/>
          <a:p>
            <a:r>
              <a:rPr lang="ru-RU" sz="2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Воспитание и его место в целостном педагогическом процессе</a:t>
            </a:r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712788" algn="just">
              <a:buFont typeface="Wingdings" pitchFamily="2" charset="2"/>
              <a:buNone/>
            </a:pPr>
            <a:r>
              <a:rPr lang="ru-RU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широком значении воспитание понимается как влияние на растущего человека окружающей среды - природной, социальной или, чуть конкретнее, передача от старшего поколения младшему опыта, накопленного человечеством, т.е. знаний, умений, навыков, нравственных ценностей, культуры.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675" y="177800"/>
            <a:ext cx="15113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712788" algn="just">
              <a:buFont typeface="Wingdings" pitchFamily="2" charset="2"/>
              <a:buNone/>
            </a:pPr>
            <a:r>
              <a:rPr lang="ru-RU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Механизм реализации концепции развития воспитательной системы образовательного учреждения определяет место и роль всех субъектов воспитательной системы в рамках образовательной программы, внеучебной деятельности, а также определяет ресурсы, необходимые для функционирования учебного заведения нового уровня. 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15113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712788" algn="just">
              <a:buFont typeface="Wingdings" pitchFamily="2" charset="2"/>
              <a:buNone/>
            </a:pPr>
            <a:r>
              <a:rPr lang="ru-RU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Смыслом управления развитием воспитательной системы является развитие личности человека, включенного в систему, что требует управления взаимодействием и взаимовлиянием системы и личности, а также определяет выбор средств и способов управления.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60350"/>
            <a:ext cx="15113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7030A0"/>
                </a:solidFill>
              </a:rPr>
              <a:t>Список использованных источников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7030A0"/>
                </a:solidFill>
              </a:rPr>
              <a:t>	</a:t>
            </a:r>
          </a:p>
          <a:p>
            <a:pPr marL="0" indent="712788" algn="just"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7030A0"/>
                </a:solidFill>
              </a:rPr>
              <a:t>1	Воспитательный процесс: изучение эффективности. Методические рекомендации. - М.: ТЦ Сфера, 2003. - 128 с.</a:t>
            </a:r>
          </a:p>
          <a:p>
            <a:pPr marL="0" indent="712788" algn="just"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7030A0"/>
                </a:solidFill>
              </a:rPr>
              <a:t>2	Воспитательная система школы: проблемы управления. Очерки прагматической </a:t>
            </a:r>
            <a:r>
              <a:rPr lang="ru-RU" sz="1400" b="1" dirty="0" err="1" smtClean="0">
                <a:solidFill>
                  <a:srgbClr val="7030A0"/>
                </a:solidFill>
              </a:rPr>
              <a:t>теориии</a:t>
            </a:r>
            <a:r>
              <a:rPr lang="ru-RU" sz="1400" b="1" dirty="0" smtClean="0">
                <a:solidFill>
                  <a:srgbClr val="7030A0"/>
                </a:solidFill>
              </a:rPr>
              <a:t> / Под </a:t>
            </a:r>
            <a:r>
              <a:rPr lang="ru-RU" sz="1400" b="1" dirty="0" err="1" smtClean="0">
                <a:solidFill>
                  <a:srgbClr val="7030A0"/>
                </a:solidFill>
              </a:rPr>
              <a:t>ред.В.А</a:t>
            </a:r>
            <a:r>
              <a:rPr lang="ru-RU" sz="1400" b="1" dirty="0" smtClean="0">
                <a:solidFill>
                  <a:srgbClr val="7030A0"/>
                </a:solidFill>
              </a:rPr>
              <a:t>. </a:t>
            </a:r>
            <a:r>
              <a:rPr lang="ru-RU" sz="1400" b="1" dirty="0" err="1" smtClean="0">
                <a:solidFill>
                  <a:srgbClr val="7030A0"/>
                </a:solidFill>
              </a:rPr>
              <a:t>Караковского</a:t>
            </a:r>
            <a:r>
              <a:rPr lang="ru-RU" sz="1400" b="1" dirty="0" smtClean="0">
                <a:solidFill>
                  <a:srgbClr val="7030A0"/>
                </a:solidFill>
              </a:rPr>
              <a:t>.- М: Сентябрь 1997 - 112 с.</a:t>
            </a:r>
          </a:p>
          <a:p>
            <a:pPr marL="0" indent="712788" algn="just"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7030A0"/>
                </a:solidFill>
              </a:rPr>
              <a:t>3	Григорьев Д.В. Воспитательная система школы: от А до Я: Пособие для учителя.- М.: Просвещение, 2006. - 207 с.</a:t>
            </a:r>
          </a:p>
          <a:p>
            <a:pPr marL="0" indent="712788" algn="just"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7030A0"/>
                </a:solidFill>
              </a:rPr>
              <a:t>4	Методика воспитательной работы: Учеб. пособие для студ. </a:t>
            </a:r>
            <a:r>
              <a:rPr lang="ru-RU" sz="1400" b="1" dirty="0" err="1" smtClean="0">
                <a:solidFill>
                  <a:srgbClr val="7030A0"/>
                </a:solidFill>
              </a:rPr>
              <a:t>высш</a:t>
            </a:r>
            <a:r>
              <a:rPr lang="ru-RU" sz="1400" b="1" dirty="0" smtClean="0">
                <a:solidFill>
                  <a:srgbClr val="7030A0"/>
                </a:solidFill>
              </a:rPr>
              <a:t>. </a:t>
            </a:r>
            <a:r>
              <a:rPr lang="ru-RU" sz="1400" b="1" dirty="0" err="1" smtClean="0">
                <a:solidFill>
                  <a:srgbClr val="7030A0"/>
                </a:solidFill>
              </a:rPr>
              <a:t>пед</a:t>
            </a:r>
            <a:r>
              <a:rPr lang="ru-RU" sz="1400" b="1" dirty="0" smtClean="0">
                <a:solidFill>
                  <a:srgbClr val="7030A0"/>
                </a:solidFill>
              </a:rPr>
              <a:t>. учеб. Заведений.– М.: Издательский центр «Академия», 2004. – 144 с.</a:t>
            </a:r>
          </a:p>
          <a:p>
            <a:pPr marL="0" indent="712788" algn="just"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7030A0"/>
                </a:solidFill>
              </a:rPr>
              <a:t>5	Наумов А. Р. Воспитательная система. - Кострома: КГУ им. Н. А. Некрасова, 2011. – 270 с.</a:t>
            </a:r>
          </a:p>
          <a:p>
            <a:pPr marL="0" indent="712788" algn="just"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7030A0"/>
                </a:solidFill>
              </a:rPr>
              <a:t>6	Рожков М.И. Организация воспитательного процесса в школе: Учеб. пособие для студ. </a:t>
            </a:r>
            <a:r>
              <a:rPr lang="ru-RU" sz="1400" b="1" dirty="0" err="1" smtClean="0">
                <a:solidFill>
                  <a:srgbClr val="7030A0"/>
                </a:solidFill>
              </a:rPr>
              <a:t>высш</a:t>
            </a:r>
            <a:r>
              <a:rPr lang="ru-RU" sz="1400" b="1" dirty="0" smtClean="0">
                <a:solidFill>
                  <a:srgbClr val="7030A0"/>
                </a:solidFill>
              </a:rPr>
              <a:t>. учеб. заведений. - М.: </a:t>
            </a:r>
            <a:r>
              <a:rPr lang="ru-RU" sz="1400" b="1" dirty="0" err="1" smtClean="0">
                <a:solidFill>
                  <a:srgbClr val="7030A0"/>
                </a:solidFill>
              </a:rPr>
              <a:t>Гуманит</a:t>
            </a:r>
            <a:r>
              <a:rPr lang="ru-RU" sz="1400" b="1" dirty="0" smtClean="0">
                <a:solidFill>
                  <a:srgbClr val="7030A0"/>
                </a:solidFill>
              </a:rPr>
              <a:t>. изд. центр ВЛАДОС, 2001. - 256с.</a:t>
            </a:r>
          </a:p>
          <a:p>
            <a:pPr marL="0" indent="712788" algn="just"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7030A0"/>
                </a:solidFill>
              </a:rPr>
              <a:t>7	</a:t>
            </a:r>
            <a:r>
              <a:rPr lang="ru-RU" sz="1400" b="1" dirty="0" err="1" smtClean="0">
                <a:solidFill>
                  <a:srgbClr val="7030A0"/>
                </a:solidFill>
              </a:rPr>
              <a:t>Селевко</a:t>
            </a:r>
            <a:r>
              <a:rPr lang="ru-RU" sz="1400" b="1" dirty="0" smtClean="0">
                <a:solidFill>
                  <a:srgbClr val="7030A0"/>
                </a:solidFill>
              </a:rPr>
              <a:t> Г.К. Воспитательные технологии. М.: НИИ школьных технологий, 2005.-320 с.</a:t>
            </a:r>
          </a:p>
          <a:p>
            <a:pPr>
              <a:defRPr/>
            </a:pPr>
            <a:endParaRPr lang="ru-RU" sz="1400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5113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22588" y="28575"/>
            <a:ext cx="61928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Сущность воспитательного процесса, его цель</a:t>
            </a:r>
          </a:p>
        </p:txBody>
      </p:sp>
      <p:grpSp>
        <p:nvGrpSpPr>
          <p:cNvPr id="4099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4101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05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4109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4110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111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2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106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07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0" name="Прямоугольник 67"/>
          <p:cNvSpPr>
            <a:spLocks noChangeArrowheads="1"/>
          </p:cNvSpPr>
          <p:nvPr/>
        </p:nvSpPr>
        <p:spPr bwMode="auto">
          <a:xfrm>
            <a:off x="309563" y="1387475"/>
            <a:ext cx="88011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355600" algn="just">
              <a:defRPr/>
            </a:pPr>
            <a:r>
              <a:rPr lang="ru-RU" sz="2000" dirty="0">
                <a:solidFill>
                  <a:srgbClr val="005EA4"/>
                </a:solidFill>
              </a:rPr>
              <a:t>Воспитание как целенаправленный процесс </a:t>
            </a:r>
            <a:r>
              <a:rPr lang="ru-RU" sz="2000" dirty="0" err="1">
                <a:solidFill>
                  <a:srgbClr val="005EA4"/>
                </a:solidFill>
              </a:rPr>
              <a:t>культуроемкого</a:t>
            </a:r>
            <a:r>
              <a:rPr lang="ru-RU" sz="2000" dirty="0">
                <a:solidFill>
                  <a:srgbClr val="005EA4"/>
                </a:solidFill>
              </a:rPr>
              <a:t> развития личности представляет собой систему взаимосвязанных и взаимозависимых элементов, определяющее влияние на выбор которых оказывает личность воспитанника. </a:t>
            </a:r>
          </a:p>
          <a:p>
            <a:pPr indent="355600" algn="just">
              <a:defRPr/>
            </a:pPr>
            <a:r>
              <a:rPr lang="ru-RU" sz="2000" dirty="0">
                <a:solidFill>
                  <a:srgbClr val="005EA4"/>
                </a:solidFill>
              </a:rPr>
              <a:t>Процесс воспитания может быть эффективным и малоэффективным. Его характер определяется не только культурой общества и микросреды, но и субъектами воспитания, включенными в этот процесс, их целями, мотивами, установками, уровнем культуры в целом.</a:t>
            </a:r>
          </a:p>
          <a:p>
            <a:pPr indent="355600" algn="just">
              <a:defRPr/>
            </a:pPr>
            <a:r>
              <a:rPr lang="ru-RU" sz="2000" dirty="0">
                <a:solidFill>
                  <a:srgbClr val="005EA4"/>
                </a:solidFill>
              </a:rPr>
              <a:t>Воспитание осуществляется через воспитательный процесс -целенаправленный процесс взаимодействия: индивид—индивид, индивид-группа, индивид-коллектив.</a:t>
            </a:r>
          </a:p>
          <a:p>
            <a:pPr indent="355600" algn="just">
              <a:defRPr/>
            </a:pPr>
            <a:r>
              <a:rPr lang="ru-RU" sz="2000" dirty="0">
                <a:solidFill>
                  <a:srgbClr val="005EA4"/>
                </a:solidFill>
              </a:rPr>
              <a:t> Воспитательный процесс — это целенаправленный процесс взаимодействия педагогов и учеников, сущностью которого является создание условий для самореализации субъектов этого процесса.</a:t>
            </a:r>
          </a:p>
          <a:p>
            <a:pPr indent="355600" algn="just">
              <a:defRPr/>
            </a:pPr>
            <a:endParaRPr lang="ru-RU" sz="2000" dirty="0">
              <a:solidFill>
                <a:srgbClr val="005EA4"/>
              </a:solidFill>
            </a:endParaRPr>
          </a:p>
          <a:p>
            <a:pPr algn="just">
              <a:defRPr/>
            </a:pPr>
            <a:endParaRPr lang="ru-RU" sz="2000" dirty="0">
              <a:solidFill>
                <a:srgbClr val="005EA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b="1" smtClean="0">
              <a:solidFill>
                <a:srgbClr val="7030A0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endParaRPr lang="ru-RU" b="1" smtClean="0">
              <a:solidFill>
                <a:srgbClr val="7030A0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ru-RU" sz="4800" b="1" smtClean="0">
                <a:solidFill>
                  <a:srgbClr val="7030A0"/>
                </a:solidFill>
              </a:rPr>
              <a:t>Спасибо за внимание!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15113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62275" y="4763"/>
            <a:ext cx="6192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Сущность воспитательного процесса</a:t>
            </a:r>
            <a:r>
              <a:rPr lang="ru-RU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, его цель</a:t>
            </a:r>
          </a:p>
        </p:txBody>
      </p:sp>
      <p:grpSp>
        <p:nvGrpSpPr>
          <p:cNvPr id="5123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5125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29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5133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5134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135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36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130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1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2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4" name="Прямоугольник 67"/>
          <p:cNvSpPr>
            <a:spLocks noChangeArrowheads="1"/>
          </p:cNvSpPr>
          <p:nvPr/>
        </p:nvSpPr>
        <p:spPr bwMode="auto">
          <a:xfrm>
            <a:off x="314325" y="1933575"/>
            <a:ext cx="8801100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2000">
                <a:solidFill>
                  <a:srgbClr val="005EA4"/>
                </a:solidFill>
              </a:rPr>
              <a:t>Цель воспитательного процесса - ориентация школьников на самовоспитание, саморазвитие, самореализацию.</a:t>
            </a:r>
          </a:p>
          <a:p>
            <a:pPr indent="450850" algn="just"/>
            <a:r>
              <a:rPr lang="ru-RU" sz="2000">
                <a:solidFill>
                  <a:srgbClr val="005EA4"/>
                </a:solidFill>
              </a:rPr>
              <a:t>Организация воспитательного процесса как созидание и поддержание условий для саморазвития осуществляется в тесном взаимодействии с воспитанником, с учетом его доброй воли.</a:t>
            </a:r>
          </a:p>
          <a:p>
            <a:pPr indent="450850" algn="just"/>
            <a:r>
              <a:rPr lang="ru-RU" sz="2000">
                <a:solidFill>
                  <a:srgbClr val="005EA4"/>
                </a:solidFill>
              </a:rPr>
              <a:t> Организация воспитательного процесса на основе идей гуманистической педагогики — сложная задача, ибо от педагогов требуется не только знание этих идей, но и принятие их как собственных убеждений, на которых базируется мастерство организации взаимодействия с воспитанниками.</a:t>
            </a:r>
          </a:p>
          <a:p>
            <a:pPr indent="450850" algn="just"/>
            <a:r>
              <a:rPr lang="ru-RU" sz="2000">
                <a:solidFill>
                  <a:srgbClr val="005EA4"/>
                </a:solidFill>
              </a:rPr>
              <a:t> Результативность воспитательного процесса зависит от мастерства педагога, от его способности грамотно анализировать педагогическую ситуацию и решать возникающие педагогические задачи с учетом главной цели воспитания, а также от методик и технологий воспитательного процесса.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22588" y="28575"/>
            <a:ext cx="61928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Сущность воспитательного процесса, его цель</a:t>
            </a:r>
          </a:p>
        </p:txBody>
      </p:sp>
      <p:grpSp>
        <p:nvGrpSpPr>
          <p:cNvPr id="6147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6149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0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1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2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53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6157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6158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59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0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154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5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Прямоугольник 67"/>
          <p:cNvSpPr>
            <a:spLocks noChangeArrowheads="1"/>
          </p:cNvSpPr>
          <p:nvPr/>
        </p:nvSpPr>
        <p:spPr bwMode="auto">
          <a:xfrm>
            <a:off x="314325" y="2025650"/>
            <a:ext cx="88011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ru-RU" sz="16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воспитательного процесса возможна при 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целого комплекса следующих принципов:</a:t>
            </a:r>
          </a:p>
          <a:p>
            <a:pPr marL="285750" indent="249238"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безоговорочное 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принятие ребенка, устойчиво 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положительное 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отношение к нему;</a:t>
            </a:r>
          </a:p>
          <a:p>
            <a:pPr marL="285750" indent="249238"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проявление 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уважения к личности и поддержание чувства собственного достоинства в каждом;</a:t>
            </a:r>
          </a:p>
          <a:p>
            <a:pPr marL="285750" indent="249238"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осознание 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и признание права личности быть не похожей на других;</a:t>
            </a:r>
          </a:p>
          <a:p>
            <a:pPr marL="285750" indent="249238"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предоставление 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права на свободный выбор;</a:t>
            </a:r>
          </a:p>
          <a:p>
            <a:pPr marL="285750" indent="249238"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не личности ребенка, а его деятельности, поступков;</a:t>
            </a:r>
          </a:p>
          <a:p>
            <a:pPr marL="285750" indent="249238"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владение способностью «чувствовать» (</a:t>
            </a:r>
            <a:r>
              <a:rPr lang="ru-RU" sz="16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эмпатия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) каждого конкретного ребенка, умение смотреть на проблему его глазами, с его позиций;</a:t>
            </a:r>
          </a:p>
          <a:p>
            <a:pPr marL="285750" indent="249238"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учет индивидуально-психологических и личностных особенностей ребенка (тип нервной системы, темперамент, особенности восприятия, памяти и мышления, способности, интересы, потребности, мотивы, направленность, статус в коллективе, самооценка, </a:t>
            </a:r>
            <a:r>
              <a:rPr lang="ru-RU" sz="16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6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положительной Я-концепции, активность и т.д.).</a:t>
            </a:r>
          </a:p>
          <a:p>
            <a:pPr algn="just">
              <a:defRPr/>
            </a:pPr>
            <a:endParaRPr lang="ru-RU" sz="2400" b="1" dirty="0">
              <a:solidFill>
                <a:srgbClr val="005EA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22588" y="28575"/>
            <a:ext cx="61928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Воспитательная система, ее структура</a:t>
            </a:r>
          </a:p>
        </p:txBody>
      </p:sp>
      <p:grpSp>
        <p:nvGrpSpPr>
          <p:cNvPr id="7171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7173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4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5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6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77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7181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7182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3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4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78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79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Прямоугольник 67"/>
          <p:cNvSpPr>
            <a:spLocks noChangeArrowheads="1"/>
          </p:cNvSpPr>
          <p:nvPr/>
        </p:nvSpPr>
        <p:spPr bwMode="auto">
          <a:xfrm>
            <a:off x="342900" y="1273175"/>
            <a:ext cx="88011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воспитательной системы — интегрировать все воспитательные воздействия в целостный педагогический процесс, обеспечивающий в конкретных социально-педагогических условиях реализацию целей и задач 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воспитания. </a:t>
            </a:r>
          </a:p>
          <a:p>
            <a:pPr indent="450850" algn="just"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В связи с этим главными функциями воспитательной системы являются: </a:t>
            </a:r>
          </a:p>
          <a:p>
            <a:pPr marL="342900" indent="28575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	интегрирующая (приводит к соединению несогласованных воспитательных воздействий); </a:t>
            </a:r>
          </a:p>
          <a:p>
            <a:pPr marL="342900" indent="28575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	регулирующая (упорядочивает воспитательный процесс, управление им);</a:t>
            </a:r>
          </a:p>
          <a:p>
            <a:pPr marL="342900" indent="28575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	развивающая (обеспечивает динамику воспитательной системы, которая выражается в оптимизации ее функционирования, в поступательном развитии, в совершенствовании).</a:t>
            </a:r>
          </a:p>
          <a:p>
            <a:pPr indent="450850" algn="just">
              <a:defRPr/>
            </a:pPr>
            <a:endParaRPr lang="ru-RU" sz="2000" b="1" dirty="0">
              <a:solidFill>
                <a:srgbClr val="005EA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22588" y="28575"/>
            <a:ext cx="6192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Воспитательная система, ее структура</a:t>
            </a:r>
          </a:p>
        </p:txBody>
      </p:sp>
      <p:grpSp>
        <p:nvGrpSpPr>
          <p:cNvPr id="8195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8197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8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9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0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01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8205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8206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207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08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202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3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4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Прямоугольник 67"/>
          <p:cNvSpPr>
            <a:spLocks noChangeArrowheads="1"/>
          </p:cNvSpPr>
          <p:nvPr/>
        </p:nvSpPr>
        <p:spPr bwMode="auto">
          <a:xfrm>
            <a:off x="314325" y="1071563"/>
            <a:ext cx="88011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0850" algn="just"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 структуре воспитательной системы выделяется четыре основных взаимосвязанных компонента: </a:t>
            </a:r>
          </a:p>
          <a:p>
            <a:pPr marL="342900" indent="28575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28575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28575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организация; </a:t>
            </a:r>
          </a:p>
          <a:p>
            <a:pPr marL="342900" indent="28575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общение. </a:t>
            </a:r>
          </a:p>
          <a:p>
            <a:pPr marL="342900" indent="192088" algn="just"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К основным функциям управления воспитательной системой относятся:</a:t>
            </a:r>
          </a:p>
          <a:p>
            <a:pPr marL="355600" indent="357188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воспитательного процесса и деятельности его участников; </a:t>
            </a:r>
          </a:p>
          <a:p>
            <a:pPr marL="355600" indent="357188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целостности учебно-воспитательного процесса (единства его целей, содержания, форм и методов); </a:t>
            </a:r>
          </a:p>
          <a:p>
            <a:pPr marL="355600" indent="357188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совместной развивающей, творческой деятельности участников учебно-воспитательного процесса; </a:t>
            </a:r>
          </a:p>
          <a:p>
            <a:pPr marL="355600" indent="357188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сотрудничества школы, семьи и общественности; </a:t>
            </a:r>
          </a:p>
          <a:p>
            <a:pPr marL="355600" indent="357188" algn="just">
              <a:buFont typeface="Wingdings" pitchFamily="2" charset="2"/>
              <a:buChar char="Ø"/>
              <a:defRPr/>
            </a:pPr>
            <a:r>
              <a:rPr lang="ru-RU" sz="2000" b="1" dirty="0" err="1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отношений между взрослыми и детьми. </a:t>
            </a:r>
          </a:p>
          <a:p>
            <a:pPr marL="342900" algn="just">
              <a:defRPr/>
            </a:pPr>
            <a:endParaRPr lang="ru-RU" sz="2000" b="1" dirty="0">
              <a:solidFill>
                <a:srgbClr val="005EA4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3200" b="1" dirty="0">
              <a:solidFill>
                <a:srgbClr val="005EA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22588" y="28575"/>
            <a:ext cx="6192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Воспитательная система, ее структура</a:t>
            </a:r>
          </a:p>
        </p:txBody>
      </p:sp>
      <p:grpSp>
        <p:nvGrpSpPr>
          <p:cNvPr id="9219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9221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2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3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4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25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9229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9230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231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32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226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7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8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Прямоугольник 67"/>
          <p:cNvSpPr>
            <a:spLocks noChangeArrowheads="1"/>
          </p:cNvSpPr>
          <p:nvPr/>
        </p:nvSpPr>
        <p:spPr bwMode="auto">
          <a:xfrm>
            <a:off x="314325" y="2055813"/>
            <a:ext cx="88011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628650" algn="just"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воспитательной системы включает два аспекта: </a:t>
            </a:r>
          </a:p>
          <a:p>
            <a:pPr marL="342900" indent="28575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	совокупность научных знаний, представлений, ценностных ориентиров и др. компонентов, входящих в содержание воспитания;</a:t>
            </a:r>
          </a:p>
          <a:p>
            <a:pPr marL="342900" indent="28575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различная </a:t>
            </a: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деятельность по усвоению содержание воспитания, приобретению опыта, развитию личности. </a:t>
            </a:r>
          </a:p>
          <a:p>
            <a:pPr indent="628650" algn="just">
              <a:defRPr/>
            </a:pPr>
            <a:r>
              <a:rPr lang="ru-RU" sz="20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Организация воспитательной системы – это упорядочение всех частей системы и деятельности всех её участников для придания ей целеустремлённости, для оптимизации её функционирования и развития. Именно благодаря организации формируются все структуры воспитательной системы: структура управления, структура педагогических действий, структура отношений в коллективе и т.д. </a:t>
            </a:r>
          </a:p>
          <a:p>
            <a:pPr algn="just">
              <a:defRPr/>
            </a:pPr>
            <a:endParaRPr lang="ru-RU" sz="2400" b="1" dirty="0">
              <a:solidFill>
                <a:srgbClr val="005EA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22588" y="28575"/>
            <a:ext cx="6192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Воспитательная система, ее структура</a:t>
            </a:r>
          </a:p>
        </p:txBody>
      </p:sp>
      <p:grpSp>
        <p:nvGrpSpPr>
          <p:cNvPr id="10243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10245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6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8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249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10253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10254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255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56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250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1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Прямоугольник 67"/>
          <p:cNvSpPr>
            <a:spLocks noChangeArrowheads="1"/>
          </p:cNvSpPr>
          <p:nvPr/>
        </p:nvSpPr>
        <p:spPr bwMode="auto">
          <a:xfrm>
            <a:off x="314325" y="1833563"/>
            <a:ext cx="8801100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534988" algn="just">
              <a:defRPr/>
            </a:pP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ри </a:t>
            </a: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определённых обстоятельствах система может порождать новые структуры и структурные элементы (например, на основе личных интересов и симпатий, без каких-либо руководящих указаний может сформироваться активная и работоспособная творческая группа, которая возьмёт на себя важную для всей системы функцию</a:t>
            </a: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b="1" dirty="0">
              <a:solidFill>
                <a:srgbClr val="005EA4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4988" algn="just">
              <a:defRPr/>
            </a:pPr>
            <a:r>
              <a:rPr lang="ru-RU" sz="24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Способность к самоорганизации воспитательная система приобретает благодаря принятию  включёнными в неё людьми некоторых общих ценностей, а также совместной деятельности по реализации этих ценностей.</a:t>
            </a:r>
          </a:p>
          <a:p>
            <a:pPr algn="just">
              <a:defRPr/>
            </a:pPr>
            <a:endParaRPr lang="ru-RU" sz="2000" b="1" dirty="0">
              <a:solidFill>
                <a:srgbClr val="005EA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2922588" y="28575"/>
            <a:ext cx="61928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20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Основные компоненты  воспитательной системы</a:t>
            </a:r>
          </a:p>
        </p:txBody>
      </p:sp>
      <p:grpSp>
        <p:nvGrpSpPr>
          <p:cNvPr id="11267" name="Group 21"/>
          <p:cNvGrpSpPr>
            <a:grpSpLocks/>
          </p:cNvGrpSpPr>
          <p:nvPr/>
        </p:nvGrpSpPr>
        <p:grpSpPr bwMode="auto">
          <a:xfrm>
            <a:off x="0" y="-534988"/>
            <a:ext cx="9144000" cy="7392988"/>
            <a:chOff x="0" y="-337"/>
            <a:chExt cx="5760" cy="4657"/>
          </a:xfrm>
        </p:grpSpPr>
        <p:sp>
          <p:nvSpPr>
            <p:cNvPr id="11269" name="Line 22"/>
            <p:cNvSpPr>
              <a:spLocks noChangeShapeType="1"/>
            </p:cNvSpPr>
            <p:nvPr/>
          </p:nvSpPr>
          <p:spPr bwMode="auto">
            <a:xfrm flipV="1">
              <a:off x="0" y="4027"/>
              <a:ext cx="5465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0" name="Line 23"/>
            <p:cNvSpPr>
              <a:spLocks noChangeShapeType="1"/>
            </p:cNvSpPr>
            <p:nvPr/>
          </p:nvSpPr>
          <p:spPr bwMode="auto">
            <a:xfrm flipV="1">
              <a:off x="0" y="4059"/>
              <a:ext cx="5602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1" name="Line 24"/>
            <p:cNvSpPr>
              <a:spLocks noChangeShapeType="1"/>
            </p:cNvSpPr>
            <p:nvPr/>
          </p:nvSpPr>
          <p:spPr bwMode="auto">
            <a:xfrm rot="5400000">
              <a:off x="-1578" y="2560"/>
              <a:ext cx="3521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2" name="Line 25"/>
            <p:cNvSpPr>
              <a:spLocks noChangeShapeType="1"/>
            </p:cNvSpPr>
            <p:nvPr/>
          </p:nvSpPr>
          <p:spPr bwMode="auto">
            <a:xfrm rot="5400000" flipV="1">
              <a:off x="-1634" y="2537"/>
              <a:ext cx="3566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273" name="Group 26"/>
            <p:cNvGrpSpPr>
              <a:grpSpLocks/>
            </p:cNvGrpSpPr>
            <p:nvPr/>
          </p:nvGrpSpPr>
          <p:grpSpPr bwMode="auto">
            <a:xfrm>
              <a:off x="17" y="-337"/>
              <a:ext cx="1097" cy="1402"/>
              <a:chOff x="0" y="-377"/>
              <a:chExt cx="1208" cy="1544"/>
            </a:xfrm>
          </p:grpSpPr>
          <p:sp>
            <p:nvSpPr>
              <p:cNvPr id="11277" name="Arc 27"/>
              <p:cNvSpPr>
                <a:spLocks/>
              </p:cNvSpPr>
              <p:nvPr/>
            </p:nvSpPr>
            <p:spPr bwMode="auto">
              <a:xfrm rot="2525349">
                <a:off x="85" y="-232"/>
                <a:ext cx="1047" cy="1280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</a:path>
                  <a:path w="43200" h="43200" stroke="0" extrusionOk="0">
                    <a:moveTo>
                      <a:pt x="31119" y="2211"/>
                    </a:moveTo>
                    <a:cubicBezTo>
                      <a:pt x="38514" y="5841"/>
                      <a:pt x="43200" y="13362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2524" y="-1"/>
                      <a:pt x="23448" y="59"/>
                      <a:pt x="24365" y="177"/>
                    </a:cubicBezTo>
                    <a:lnTo>
                      <a:pt x="21600" y="21600"/>
                    </a:lnTo>
                    <a:lnTo>
                      <a:pt x="31119" y="2211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11278" name="Picture 28" descr="j0395941%5b1%5d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6000" contrast="-18000"/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44" cy="8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279" name="Arc 29"/>
              <p:cNvSpPr>
                <a:spLocks/>
              </p:cNvSpPr>
              <p:nvPr/>
            </p:nvSpPr>
            <p:spPr bwMode="auto">
              <a:xfrm rot="2525349">
                <a:off x="148" y="-377"/>
                <a:ext cx="1060" cy="1544"/>
              </a:xfrm>
              <a:custGeom>
                <a:avLst/>
                <a:gdLst>
                  <a:gd name="T0" fmla="*/ 0 w 21600"/>
                  <a:gd name="T1" fmla="*/ 0 h 35286"/>
                  <a:gd name="T2" fmla="*/ 0 w 21600"/>
                  <a:gd name="T3" fmla="*/ 0 h 35286"/>
                  <a:gd name="T4" fmla="*/ 0 w 21600"/>
                  <a:gd name="T5" fmla="*/ 0 h 3528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286"/>
                  <a:gd name="T11" fmla="*/ 21600 w 21600"/>
                  <a:gd name="T12" fmla="*/ 35286 h 352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286" fill="none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</a:path>
                  <a:path w="21600" h="35286" stroke="0" extrusionOk="0">
                    <a:moveTo>
                      <a:pt x="16053" y="0"/>
                    </a:moveTo>
                    <a:cubicBezTo>
                      <a:pt x="19624" y="3966"/>
                      <a:pt x="21600" y="9114"/>
                      <a:pt x="21600" y="14451"/>
                    </a:cubicBezTo>
                    <a:cubicBezTo>
                      <a:pt x="21600" y="24186"/>
                      <a:pt x="15087" y="32719"/>
                      <a:pt x="5696" y="35286"/>
                    </a:cubicBezTo>
                    <a:lnTo>
                      <a:pt x="0" y="14451"/>
                    </a:lnTo>
                    <a:lnTo>
                      <a:pt x="16053" y="0"/>
                    </a:lnTo>
                    <a:close/>
                  </a:path>
                </a:pathLst>
              </a:cu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80" name="Arc 30"/>
              <p:cNvSpPr>
                <a:spLocks/>
              </p:cNvSpPr>
              <p:nvPr/>
            </p:nvSpPr>
            <p:spPr bwMode="auto">
              <a:xfrm rot="2525349">
                <a:off x="279" y="-283"/>
                <a:ext cx="879" cy="1446"/>
              </a:xfrm>
              <a:custGeom>
                <a:avLst/>
                <a:gdLst>
                  <a:gd name="T0" fmla="*/ 0 w 21600"/>
                  <a:gd name="T1" fmla="*/ 0 h 37724"/>
                  <a:gd name="T2" fmla="*/ 0 w 21600"/>
                  <a:gd name="T3" fmla="*/ 0 h 37724"/>
                  <a:gd name="T4" fmla="*/ 0 w 21600"/>
                  <a:gd name="T5" fmla="*/ 0 h 3772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7724"/>
                  <a:gd name="T11" fmla="*/ 21600 w 21600"/>
                  <a:gd name="T12" fmla="*/ 37724 h 377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7724" fill="none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</a:path>
                  <a:path w="21600" h="37724" stroke="0" extrusionOk="0">
                    <a:moveTo>
                      <a:pt x="14172" y="0"/>
                    </a:moveTo>
                    <a:cubicBezTo>
                      <a:pt x="18890" y="4102"/>
                      <a:pt x="21600" y="10047"/>
                      <a:pt x="21600" y="16300"/>
                    </a:cubicBezTo>
                    <a:cubicBezTo>
                      <a:pt x="21600" y="27166"/>
                      <a:pt x="13527" y="36341"/>
                      <a:pt x="2749" y="37724"/>
                    </a:cubicBezTo>
                    <a:lnTo>
                      <a:pt x="0" y="16300"/>
                    </a:lnTo>
                    <a:lnTo>
                      <a:pt x="14172" y="0"/>
                    </a:lnTo>
                    <a:close/>
                  </a:path>
                </a:pathLst>
              </a:custGeom>
              <a:noFill/>
              <a:ln w="19050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274" name="Oval 33"/>
            <p:cNvSpPr>
              <a:spLocks noChangeArrowheads="1"/>
            </p:cNvSpPr>
            <p:nvPr/>
          </p:nvSpPr>
          <p:spPr bwMode="auto">
            <a:xfrm>
              <a:off x="4920" y="4081"/>
              <a:ext cx="316" cy="219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12700" dir="5400000" algn="ctr" rotWithShape="0">
                <a:schemeClr val="hlink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5" name="Line 35"/>
            <p:cNvSpPr>
              <a:spLocks noChangeShapeType="1"/>
            </p:cNvSpPr>
            <p:nvPr/>
          </p:nvSpPr>
          <p:spPr bwMode="auto">
            <a:xfrm flipV="1">
              <a:off x="1066" y="424"/>
              <a:ext cx="4694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Line 36"/>
            <p:cNvSpPr>
              <a:spLocks noChangeShapeType="1"/>
            </p:cNvSpPr>
            <p:nvPr/>
          </p:nvSpPr>
          <p:spPr bwMode="auto">
            <a:xfrm>
              <a:off x="1066" y="391"/>
              <a:ext cx="469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Прямоугольник 67"/>
          <p:cNvSpPr>
            <a:spLocks noChangeArrowheads="1"/>
          </p:cNvSpPr>
          <p:nvPr/>
        </p:nvSpPr>
        <p:spPr bwMode="auto">
          <a:xfrm>
            <a:off x="314325" y="2055813"/>
            <a:ext cx="8801100" cy="384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534988">
              <a:defRPr/>
            </a:pPr>
            <a:r>
              <a:rPr lang="ru-RU" sz="28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Воспитательная </a:t>
            </a:r>
            <a:r>
              <a:rPr lang="ru-RU" sz="28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система школы включает совокупность компонентов, в числе которых выделяют: </a:t>
            </a:r>
          </a:p>
          <a:p>
            <a:pPr marL="457200" indent="350838" algn="just">
              <a:buFont typeface="Wingdings" pitchFamily="2" charset="2"/>
              <a:buChar char="Ø"/>
              <a:defRPr/>
            </a:pPr>
            <a:r>
              <a:rPr lang="ru-RU" sz="28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подсистему </a:t>
            </a:r>
            <a:r>
              <a:rPr lang="ru-RU" sz="28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целей и идей; </a:t>
            </a:r>
          </a:p>
          <a:p>
            <a:pPr marL="457200" indent="350838" algn="just">
              <a:buFont typeface="Wingdings" pitchFamily="2" charset="2"/>
              <a:buChar char="Ø"/>
              <a:defRPr/>
            </a:pPr>
            <a:r>
              <a:rPr lang="ru-RU" sz="28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общность </a:t>
            </a:r>
            <a:r>
              <a:rPr lang="ru-RU" sz="28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людей, их реализующих; </a:t>
            </a:r>
          </a:p>
          <a:p>
            <a:pPr marL="457200" indent="350838" algn="just">
              <a:buFont typeface="Wingdings" pitchFamily="2" charset="2"/>
              <a:buChar char="Ø"/>
              <a:defRPr/>
            </a:pPr>
            <a:r>
              <a:rPr lang="ru-RU" sz="28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подсистему </a:t>
            </a:r>
            <a:r>
              <a:rPr lang="ru-RU" sz="28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деятельности и общения;</a:t>
            </a:r>
          </a:p>
          <a:p>
            <a:pPr marL="457200" indent="350838" algn="just">
              <a:buFont typeface="Wingdings" pitchFamily="2" charset="2"/>
              <a:buChar char="Ø"/>
              <a:defRPr/>
            </a:pPr>
            <a:r>
              <a:rPr lang="ru-RU" sz="28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социальную </a:t>
            </a:r>
            <a:r>
              <a:rPr lang="ru-RU" sz="2800" b="1" dirty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и природную среду, освоенную школьным коллективом.</a:t>
            </a:r>
          </a:p>
          <a:p>
            <a:pPr algn="just">
              <a:defRPr/>
            </a:pPr>
            <a:endParaRPr lang="ru-RU" sz="2000" dirty="0">
              <a:solidFill>
                <a:srgbClr val="005EA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3888</TotalTime>
  <Words>1102</Words>
  <Application>Microsoft Office PowerPoint</Application>
  <PresentationFormat>Экран (4:3)</PresentationFormat>
  <Paragraphs>96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Calibri</vt:lpstr>
      <vt:lpstr>Arial</vt:lpstr>
      <vt:lpstr>Verdana</vt:lpstr>
      <vt:lpstr>Wingdings</vt:lpstr>
      <vt:lpstr>Times New Roman</vt:lpstr>
      <vt:lpstr>Профиль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Воспитание и его место в целостном педагогическом процессе </vt:lpstr>
      <vt:lpstr>Воспитание и его место в целостном педагогическом процессе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DESIGN</dc:creator>
  <cp:lastModifiedBy>Windows User</cp:lastModifiedBy>
  <cp:revision>61</cp:revision>
  <dcterms:created xsi:type="dcterms:W3CDTF">2010-08-17T12:07:59Z</dcterms:created>
  <dcterms:modified xsi:type="dcterms:W3CDTF">2018-11-07T15:39:23Z</dcterms:modified>
</cp:coreProperties>
</file>