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25" r:id="rId5"/>
    <p:sldId id="326" r:id="rId6"/>
    <p:sldId id="327" r:id="rId7"/>
    <p:sldId id="328" r:id="rId8"/>
    <p:sldId id="329" r:id="rId9"/>
    <p:sldId id="330" r:id="rId10"/>
    <p:sldId id="319" r:id="rId11"/>
    <p:sldId id="320" r:id="rId12"/>
    <p:sldId id="321" r:id="rId13"/>
    <p:sldId id="322" r:id="rId14"/>
    <p:sldId id="323" r:id="rId15"/>
    <p:sldId id="274" r:id="rId16"/>
    <p:sldId id="272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613"/>
    <a:srgbClr val="E2761C"/>
    <a:srgbClr val="D6913E"/>
    <a:srgbClr val="2E2EE2"/>
    <a:srgbClr val="F0DFAE"/>
    <a:srgbClr val="EAB200"/>
    <a:srgbClr val="6C1662"/>
    <a:srgbClr val="D42CC0"/>
    <a:srgbClr val="FF65FF"/>
    <a:srgbClr val="FF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9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4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8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8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0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2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0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5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0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EAB2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01EA-9632-4DE0-8978-B5A996CE3F3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691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476" r="1343" b="1592"/>
          <a:stretch/>
        </p:blipFill>
        <p:spPr bwMode="auto">
          <a:xfrm>
            <a:off x="0" y="0"/>
            <a:ext cx="9144001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6913E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val="24164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lourmaster.ru/wp-content/uploads/kak-orientirovatsya-v-lesu-bez-kompasa-580x199.jpg" TargetMode="External"/><Relationship Id="rId13" Type="http://schemas.openxmlformats.org/officeDocument/2006/relationships/hyperlink" Target="http://meridian12.ru/wp-content/uploads/2013/02/p81_87fa3804-bf4a-466c-9211-575fb80f88a8-300x268.jpg" TargetMode="External"/><Relationship Id="rId3" Type="http://schemas.openxmlformats.org/officeDocument/2006/relationships/hyperlink" Target="http://www.booksiti.net.ru/books/49275650.jpg" TargetMode="External"/><Relationship Id="rId7" Type="http://schemas.openxmlformats.org/officeDocument/2006/relationships/hyperlink" Target="http://www.3planet.ru/history/3090-5.jpg" TargetMode="External"/><Relationship Id="rId12" Type="http://schemas.openxmlformats.org/officeDocument/2006/relationships/hyperlink" Target="http://geum.ru/next/images/120634-nomer-49a2eb39.jpg" TargetMode="External"/><Relationship Id="rId2" Type="http://schemas.openxmlformats.org/officeDocument/2006/relationships/hyperlink" Target="https://radikal.ru/lfp/k.foto.radikal.ru/0701/ad2d67637c35.jpg/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omirr.ru/wp-content/uploads/2012/08/les-002.jpg4_.jpg5_.jpg" TargetMode="External"/><Relationship Id="rId11" Type="http://schemas.openxmlformats.org/officeDocument/2006/relationships/hyperlink" Target="http://data6.i.gallery.ru/albums/gallery/2581-591c2-13686213-m750x740.jpg" TargetMode="External"/><Relationship Id="rId5" Type="http://schemas.openxmlformats.org/officeDocument/2006/relationships/hyperlink" Target="http://i.yaklass.by/res/78dbc4c5-fc10-4548-96f3-824436b5015b/&#1084;&#1091;&#1088;&#1072;&#1074;&#1077;&#1081;&#1085;&#1080;&#1082;%202-w600.png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://900igr.net/up/datai/236956/0007-029-.png" TargetMode="External"/><Relationship Id="rId4" Type="http://schemas.openxmlformats.org/officeDocument/2006/relationships/hyperlink" Target="http://uslide.ru/images/3/9328/960/img9.jpg" TargetMode="External"/><Relationship Id="rId9" Type="http://schemas.openxmlformats.org/officeDocument/2006/relationships/hyperlink" Target="http://s5.travelask.ru/system/images/files/000/327/900/wysiwyg/0011-009-V-polden-samaja-korotkaja-ten-ukazhet-sever.jpg?1500765407" TargetMode="Externa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кумент 1">
            <a:hlinkClick r:id="rId2" action="ppaction://hlinksldjump" highlightClick="1"/>
          </p:cNvPr>
          <p:cNvSpPr/>
          <p:nvPr/>
        </p:nvSpPr>
        <p:spPr>
          <a:xfrm>
            <a:off x="300827" y="222716"/>
            <a:ext cx="432048" cy="50405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D6913E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16935" r="15390" b="15912"/>
          <a:stretch/>
        </p:blipFill>
        <p:spPr bwMode="auto">
          <a:xfrm>
            <a:off x="2339752" y="4288180"/>
            <a:ext cx="5199321" cy="121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22498"/>
          <a:stretch/>
        </p:blipFill>
        <p:spPr bwMode="auto">
          <a:xfrm>
            <a:off x="1427862" y="206456"/>
            <a:ext cx="7023100" cy="9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817262" y="2688335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1831">
            <a:off x="7125938" y="2883412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meridian12.ru/wp-content/uploads/2013/02/p81_87fa3804-bf4a-466c-9211-575fb80f88a8-300x2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524" y="1949239"/>
            <a:ext cx="2712636" cy="24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5589" r="4763" b="26290"/>
          <a:stretch/>
        </p:blipFill>
        <p:spPr bwMode="auto">
          <a:xfrm>
            <a:off x="221942" y="1163223"/>
            <a:ext cx="8744506" cy="9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75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638021"/>
            <a:ext cx="8964612" cy="179916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Пользоваться местными приметами нужно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умело, поскольку точность ориентирования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с их помощью зависит от времени года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характера местности.</a:t>
            </a:r>
          </a:p>
        </p:txBody>
      </p:sp>
      <p:pic>
        <p:nvPicPr>
          <p:cNvPr id="11268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6" y="481236"/>
            <a:ext cx="8207375" cy="2807229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757083"/>
            <a:ext cx="8928992" cy="1957917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Шло время, и люди изобрели особый прибор для точного определения сторон горизонта. Знаешь ли ты, как он называется? 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337220"/>
            <a:ext cx="4953267" cy="316835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72400" y="25209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2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103" y="193204"/>
            <a:ext cx="8229600" cy="116813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КОМПАС - прибор для определения 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сторон горизонта.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7690" y="4369668"/>
            <a:ext cx="1648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Корпус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536" y="1346237"/>
            <a:ext cx="3871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Магнитная стрелка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796136" y="1345332"/>
            <a:ext cx="2694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Предохранитель</a:t>
            </a:r>
          </a:p>
        </p:txBody>
      </p:sp>
      <p:pic>
        <p:nvPicPr>
          <p:cNvPr id="1028" name="Picture 4" descr="http://900igr.net/up/datai/236956/0007-029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1928875"/>
            <a:ext cx="3420925" cy="32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580112" y="1806997"/>
            <a:ext cx="1224136" cy="618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64003" y="1782378"/>
            <a:ext cx="1671893" cy="715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964003" y="4329650"/>
            <a:ext cx="1102111" cy="311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с вырезом 25">
            <a:hlinkClick r:id="" action="ppaction://hlinkshowjump?jump=nextslide"/>
          </p:cNvPr>
          <p:cNvSpPr/>
          <p:nvPr/>
        </p:nvSpPr>
        <p:spPr>
          <a:xfrm>
            <a:off x="8216191" y="5191110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5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8" grpId="0"/>
      <p:bldP spid="13320" grpId="0"/>
      <p:bldP spid="1332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341" y="49188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пользования компасом.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3" y="3577580"/>
            <a:ext cx="8928993" cy="266429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sz="2800" b="1" dirty="0">
                <a:latin typeface="Comic Sans MS" pitchFamily="66" charset="0"/>
              </a:rPr>
              <a:t>1. Положите компас на ладонь или на ровную горизонтальную поверхность. 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2. Оттяните предохранитель и подождите,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пока стрелка успокоится.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882954" y="913284"/>
            <a:ext cx="5394376" cy="2952327"/>
            <a:chOff x="1882954" y="913284"/>
            <a:chExt cx="5394376" cy="2952327"/>
          </a:xfrm>
        </p:grpSpPr>
        <p:pic>
          <p:nvPicPr>
            <p:cNvPr id="1026" name="Picture 2" descr="http://data6.i.gallery.ru/albums/gallery/2581-591c2-13686213-m750x740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03978" y="-307740"/>
              <a:ext cx="2952327" cy="53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3203506" y="1586537"/>
              <a:ext cx="1990780" cy="1914360"/>
              <a:chOff x="3203506" y="1586537"/>
              <a:chExt cx="1990780" cy="1914360"/>
            </a:xfrm>
          </p:grpSpPr>
          <p:pic>
            <p:nvPicPr>
              <p:cNvPr id="12" name="Picture 4" descr="http://900igr.net/up/datai/236956/0007-029-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506" y="1629834"/>
                <a:ext cx="1945126" cy="1871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4719181" y="1586537"/>
                <a:ext cx="475105" cy="501522"/>
                <a:chOff x="4719181" y="1586537"/>
                <a:chExt cx="475105" cy="501522"/>
              </a:xfrm>
            </p:grpSpPr>
            <p:sp>
              <p:nvSpPr>
                <p:cNvPr id="14356" name="Rectangle 20"/>
                <p:cNvSpPr>
                  <a:spLocks noChangeArrowheads="1"/>
                </p:cNvSpPr>
                <p:nvPr/>
              </p:nvSpPr>
              <p:spPr bwMode="auto">
                <a:xfrm rot="2759293">
                  <a:off x="4619357" y="1864033"/>
                  <a:ext cx="323850" cy="124201"/>
                </a:xfrm>
                <a:prstGeom prst="rect">
                  <a:avLst/>
                </a:prstGeom>
                <a:solidFill>
                  <a:srgbClr val="90916F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4" name="Rectangle 20"/>
                <p:cNvSpPr>
                  <a:spLocks noChangeArrowheads="1"/>
                </p:cNvSpPr>
                <p:nvPr/>
              </p:nvSpPr>
              <p:spPr bwMode="auto">
                <a:xfrm rot="8211234">
                  <a:off x="4759254" y="1740950"/>
                  <a:ext cx="323850" cy="124201"/>
                </a:xfrm>
                <a:prstGeom prst="rect">
                  <a:avLst/>
                </a:prstGeom>
                <a:solidFill>
                  <a:srgbClr val="90916F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14357" name="Picture 21" descr="Копия hfh000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7274">
                  <a:off x="4835498" y="1586537"/>
                  <a:ext cx="358788" cy="302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8" name="Стрелка вправо с вырезом 17">
            <a:hlinkClick r:id="" action="ppaction://hlinkshowjump?jump=nextslide"/>
          </p:cNvPr>
          <p:cNvSpPr/>
          <p:nvPr/>
        </p:nvSpPr>
        <p:spPr>
          <a:xfrm>
            <a:off x="8216191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2257" y="193204"/>
            <a:ext cx="4412005" cy="4997906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sz="3000" b="1" dirty="0">
                <a:latin typeface="Comic Sans MS" pitchFamily="66" charset="0"/>
              </a:rPr>
              <a:t>Поверните компас так, чтобы </a:t>
            </a:r>
            <a:r>
              <a:rPr lang="ru-RU" sz="3000" b="1" dirty="0">
                <a:solidFill>
                  <a:srgbClr val="2E2EE2"/>
                </a:solidFill>
                <a:latin typeface="Comic Sans MS" pitchFamily="66" charset="0"/>
              </a:rPr>
              <a:t>синий конец стрелки </a:t>
            </a:r>
            <a:r>
              <a:rPr lang="ru-RU" sz="3000" b="1" dirty="0">
                <a:latin typeface="Comic Sans MS" pitchFamily="66" charset="0"/>
              </a:rPr>
              <a:t>совпал с буквой </a:t>
            </a:r>
            <a:r>
              <a:rPr lang="ru-RU" sz="30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  <a:r>
              <a:rPr lang="ru-RU" sz="3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000" b="1" dirty="0">
                <a:latin typeface="Comic Sans MS" pitchFamily="66" charset="0"/>
              </a:rPr>
              <a:t>(север), а </a:t>
            </a:r>
            <a:r>
              <a:rPr lang="ru-RU" sz="3000" b="1" dirty="0">
                <a:solidFill>
                  <a:srgbClr val="FF0000"/>
                </a:solidFill>
                <a:latin typeface="Comic Sans MS" pitchFamily="66" charset="0"/>
              </a:rPr>
              <a:t>красный</a:t>
            </a:r>
            <a:r>
              <a:rPr lang="ru-RU" sz="3000" b="1" dirty="0">
                <a:latin typeface="Comic Sans MS" pitchFamily="66" charset="0"/>
              </a:rPr>
              <a:t> – с буквой </a:t>
            </a:r>
            <a:r>
              <a:rPr lang="ru-RU" sz="3000" b="1" dirty="0">
                <a:solidFill>
                  <a:srgbClr val="FF0000"/>
                </a:solidFill>
                <a:latin typeface="Comic Sans MS" pitchFamily="66" charset="0"/>
              </a:rPr>
              <a:t>Ю </a:t>
            </a:r>
            <a:r>
              <a:rPr lang="ru-RU" sz="3000" b="1" dirty="0">
                <a:latin typeface="Comic Sans MS" pitchFamily="66" charset="0"/>
              </a:rPr>
              <a:t>(юг); тогда все буквы укажут направление сторон горизонта. 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Закончив работу,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поставьте стрелку 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на предохранитель.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5" name="Picture 5" descr="р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60" y="337220"/>
            <a:ext cx="3009264" cy="3013729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16191" y="5191110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21158169" flipH="1">
            <a:off x="357186" y="3482777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66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1158169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403207" y="4945732"/>
            <a:ext cx="576064" cy="657021"/>
          </a:xfrm>
          <a:prstGeom prst="mathMultiply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b="27651"/>
          <a:stretch/>
        </p:blipFill>
        <p:spPr bwMode="auto">
          <a:xfrm>
            <a:off x="668536" y="798990"/>
            <a:ext cx="7808913" cy="112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0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174" y="1004578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itchFamily="66" charset="0"/>
                <a:hlinkClick r:id="rId2"/>
              </a:rPr>
              <a:t>Рамка</a:t>
            </a:r>
            <a:r>
              <a:rPr lang="ru-RU" sz="1600" dirty="0">
                <a:latin typeface="Comic Sans MS" pitchFamily="66" charset="0"/>
              </a:rPr>
              <a:t>    </a:t>
            </a:r>
            <a:r>
              <a:rPr lang="ru-RU" sz="1600" dirty="0">
                <a:latin typeface="Comic Sans MS" pitchFamily="66" charset="0"/>
                <a:hlinkClick r:id="rId3"/>
              </a:rPr>
              <a:t>Учебник</a:t>
            </a:r>
            <a:r>
              <a:rPr lang="ru-RU" sz="1600" dirty="0">
                <a:latin typeface="Comic Sans MS" pitchFamily="66" charset="0"/>
              </a:rPr>
              <a:t>   </a:t>
            </a:r>
            <a:r>
              <a:rPr lang="ru-RU" sz="1600" dirty="0">
                <a:latin typeface="Comic Sans MS" pitchFamily="66" charset="0"/>
                <a:hlinkClick r:id="rId4"/>
              </a:rPr>
              <a:t>Стороны горизонта</a:t>
            </a:r>
            <a:endParaRPr lang="ru-RU" sz="1600" dirty="0">
              <a:latin typeface="Comic Sans MS" pitchFamily="66" charset="0"/>
            </a:endParaRPr>
          </a:p>
          <a:p>
            <a:pPr algn="ctr"/>
            <a:r>
              <a:rPr lang="ru-RU" sz="1600" dirty="0">
                <a:latin typeface="Comic Sans MS" pitchFamily="66" charset="0"/>
                <a:hlinkClick r:id="rId5"/>
              </a:rPr>
              <a:t>Муравейник</a:t>
            </a:r>
            <a:r>
              <a:rPr lang="ru-RU" sz="1600" dirty="0">
                <a:latin typeface="Comic Sans MS" pitchFamily="66" charset="0"/>
              </a:rPr>
              <a:t>  </a:t>
            </a:r>
            <a:r>
              <a:rPr lang="ru-RU" sz="1600" dirty="0">
                <a:latin typeface="Comic Sans MS" pitchFamily="66" charset="0"/>
                <a:hlinkClick r:id="rId6"/>
              </a:rPr>
              <a:t>Пень</a:t>
            </a:r>
            <a:r>
              <a:rPr lang="ru-RU" sz="1600" dirty="0">
                <a:latin typeface="Comic Sans MS" pitchFamily="66" charset="0"/>
              </a:rPr>
              <a:t>   </a:t>
            </a:r>
            <a:r>
              <a:rPr lang="ru-RU" sz="1600" dirty="0">
                <a:latin typeface="Comic Sans MS" pitchFamily="66" charset="0"/>
                <a:hlinkClick r:id="rId7"/>
              </a:rPr>
              <a:t>Хвойное дерево</a:t>
            </a:r>
            <a:endParaRPr lang="ru-RU" sz="1600" dirty="0">
              <a:latin typeface="Comic Sans MS" pitchFamily="66" charset="0"/>
            </a:endParaRPr>
          </a:p>
          <a:p>
            <a:pPr algn="ctr"/>
            <a:r>
              <a:rPr lang="ru-RU" sz="1600" dirty="0">
                <a:latin typeface="Comic Sans MS" pitchFamily="66" charset="0"/>
                <a:hlinkClick r:id="rId8"/>
              </a:rPr>
              <a:t>Ориентирование </a:t>
            </a:r>
            <a:r>
              <a:rPr lang="ru-RU" sz="1600" dirty="0">
                <a:latin typeface="Comic Sans MS" pitchFamily="66" charset="0"/>
              </a:rPr>
              <a:t>  </a:t>
            </a:r>
            <a:r>
              <a:rPr lang="ru-RU" sz="1600" dirty="0">
                <a:latin typeface="Comic Sans MS" pitchFamily="66" charset="0"/>
                <a:hlinkClick r:id="rId9"/>
              </a:rPr>
              <a:t>Стороны</a:t>
            </a:r>
            <a:r>
              <a:rPr lang="ru-RU" sz="1600" dirty="0">
                <a:latin typeface="Comic Sans MS" pitchFamily="66" charset="0"/>
              </a:rPr>
              <a:t>  </a:t>
            </a:r>
            <a:r>
              <a:rPr lang="ru-RU" sz="1600" dirty="0">
                <a:latin typeface="Comic Sans MS" pitchFamily="66" charset="0"/>
                <a:hlinkClick r:id="rId10"/>
              </a:rPr>
              <a:t>Компас</a:t>
            </a:r>
            <a:endParaRPr lang="ru-RU" sz="1600" dirty="0">
              <a:latin typeface="Comic Sans MS" pitchFamily="66" charset="0"/>
            </a:endParaRPr>
          </a:p>
          <a:p>
            <a:pPr algn="ctr"/>
            <a:r>
              <a:rPr lang="ru-RU" sz="1600" dirty="0">
                <a:latin typeface="Comic Sans MS" pitchFamily="66" charset="0"/>
                <a:hlinkClick r:id="rId11"/>
              </a:rPr>
              <a:t>Рука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>
                <a:latin typeface="Comic Sans MS" pitchFamily="66" charset="0"/>
                <a:hlinkClick r:id="rId12"/>
              </a:rPr>
              <a:t>Компас</a:t>
            </a:r>
            <a:r>
              <a:rPr lang="ru-RU" sz="1600" dirty="0">
                <a:latin typeface="Comic Sans MS" pitchFamily="66" charset="0"/>
              </a:rPr>
              <a:t>  </a:t>
            </a:r>
            <a:r>
              <a:rPr lang="ru-RU" sz="1600" dirty="0">
                <a:latin typeface="Comic Sans MS" pitchFamily="66" charset="0"/>
                <a:hlinkClick r:id="rId13"/>
              </a:rPr>
              <a:t>Мальчик</a:t>
            </a:r>
            <a:endParaRPr lang="ru-RU" sz="1600" dirty="0">
              <a:latin typeface="Comic Sans MS" pitchFamily="66" charset="0"/>
            </a:endParaRPr>
          </a:p>
          <a:p>
            <a:pPr algn="ctr"/>
            <a:r>
              <a:rPr lang="ru-RU" sz="1600" dirty="0">
                <a:latin typeface="Comic Sans MS" pitchFamily="66" charset="0"/>
              </a:rPr>
              <a:t>Картинки на слайдах 3,4,5,6 сканированы с учебника Окружающий мир </a:t>
            </a:r>
            <a:r>
              <a:rPr lang="ru-RU" sz="1600" dirty="0" err="1">
                <a:latin typeface="Comic Sans MS" pitchFamily="66" charset="0"/>
              </a:rPr>
              <a:t>А.А.Плешакова</a:t>
            </a:r>
            <a:endParaRPr lang="ru-RU" sz="1600" dirty="0">
              <a:latin typeface="Comic Sans MS" pitchFamily="66" charset="0"/>
            </a:endParaRPr>
          </a:p>
          <a:p>
            <a:pPr algn="ctr"/>
            <a:r>
              <a:rPr lang="ru-RU" sz="1600" dirty="0">
                <a:latin typeface="Comic Sans MS" pitchFamily="66" charset="0"/>
              </a:rPr>
              <a:t> 2 класс, 2 часть, с.77</a:t>
            </a:r>
          </a:p>
          <a:p>
            <a:pPr algn="ctr"/>
            <a:r>
              <a:rPr lang="ru-RU" sz="1600" dirty="0">
                <a:latin typeface="Comic Sans MS" pitchFamily="66" charset="0"/>
              </a:rPr>
              <a:t>Поурочные разработки по курсу «Окружающий мир» </a:t>
            </a:r>
            <a:r>
              <a:rPr lang="ru-RU" sz="1600" dirty="0" err="1">
                <a:latin typeface="Comic Sans MS" pitchFamily="66" charset="0"/>
              </a:rPr>
              <a:t>Т.Н.Максимова</a:t>
            </a:r>
            <a:r>
              <a:rPr lang="ru-RU" sz="1600" dirty="0">
                <a:latin typeface="Comic Sans MS" pitchFamily="66" charset="0"/>
              </a:rPr>
              <a:t> для 2 класса</a:t>
            </a:r>
          </a:p>
          <a:p>
            <a:pPr algn="ctr"/>
            <a:r>
              <a:rPr lang="ru-RU" sz="1600" dirty="0" err="1">
                <a:latin typeface="Comic Sans MS" pitchFamily="66" charset="0"/>
              </a:rPr>
              <a:t>Отрисовки</a:t>
            </a:r>
            <a:r>
              <a:rPr lang="ru-RU" sz="1600" dirty="0">
                <a:latin typeface="Comic Sans MS" pitchFamily="66" charset="0"/>
              </a:rPr>
              <a:t> муравья и черепахи авторские</a:t>
            </a: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403207" y="72324"/>
            <a:ext cx="576064" cy="657021"/>
          </a:xfrm>
          <a:prstGeom prst="mathMultiply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14" action="ppaction://hlinksldjump" highlightClick="1"/>
          </p:cNvPr>
          <p:cNvSpPr/>
          <p:nvPr/>
        </p:nvSpPr>
        <p:spPr>
          <a:xfrm>
            <a:off x="8403207" y="5017740"/>
            <a:ext cx="489273" cy="504056"/>
          </a:xfrm>
          <a:prstGeom prst="actionButtonHome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5"/>
          <a:stretch/>
        </p:blipFill>
        <p:spPr bwMode="auto">
          <a:xfrm>
            <a:off x="2043174" y="72325"/>
            <a:ext cx="5273675" cy="9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29605"/>
            <a:ext cx="8229600" cy="1527969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С давних времён люди научились определять стороны горизонта по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местным природным признакам.</a:t>
            </a:r>
          </a:p>
        </p:txBody>
      </p:sp>
      <p:pic>
        <p:nvPicPr>
          <p:cNvPr id="3076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96875"/>
            <a:ext cx="4752627" cy="3540743"/>
          </a:xfrm>
          <a:prstGeom prst="rect">
            <a:avLst/>
          </a:prstGeom>
          <a:noFill/>
          <a:ln w="38100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1993404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22300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45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904" y="1163592"/>
            <a:ext cx="4104456" cy="397461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У отдельно стоящих деревьев ветви с южной стороны обычно длиннее и гуще, чем с северной.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1355967" y="858947"/>
            <a:ext cx="19198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1" y="535782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19476" y="517261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967" y="1502053"/>
            <a:ext cx="2448272" cy="3647981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63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  <p:bldP spid="4103" grpId="0"/>
      <p:bldP spid="410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449917"/>
            <a:ext cx="4608512" cy="241569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У берёзы кора с южной стороны белее и чище, чем с северной.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1438873"/>
            <a:ext cx="2448272" cy="3474385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1355967" y="858947"/>
            <a:ext cx="19198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751" y="535782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19476" y="517261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99309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12" grpId="0" animBg="1"/>
      <p:bldP spid="10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057300"/>
            <a:ext cx="3744416" cy="4080909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Мхов и лишайников больше на северной стороне камней и деревьев, потому что там прохладнее и влажнее.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330325" y="817563"/>
            <a:ext cx="20177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1" y="535782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19476" y="517261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7645" y="1438873"/>
            <a:ext cx="2412267" cy="3474385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32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  <p:bldP spid="4103" grpId="0"/>
      <p:bldP spid="410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449917"/>
            <a:ext cx="4392488" cy="368829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Снег весной быстрее тает на склонах, обращённых к югу.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637" y="1466271"/>
            <a:ext cx="2412267" cy="3419588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1355967" y="858947"/>
            <a:ext cx="19198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751" y="535782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19476" y="517261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369848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12" grpId="0" animBg="1"/>
      <p:bldP spid="10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505572"/>
            <a:ext cx="8973071" cy="21602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Муравьи всегда строят муравейники с южной стороны, потому что она теплее. Южная сторона муравейника более пологая, чем северная.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348038" y="517261"/>
            <a:ext cx="20177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09593" y="216959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629273" y="216959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0015" y="840865"/>
            <a:ext cx="3937385" cy="2664296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172400" y="25209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5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  <p:bldP spid="4103" grpId="0"/>
      <p:bldP spid="410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225652"/>
            <a:ext cx="8793559" cy="136815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На пеньке видны годичные кольца, которые утолщены с южной стороны.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491880" y="517261"/>
            <a:ext cx="20177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53435" y="216959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73115" y="216959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863290"/>
            <a:ext cx="4487230" cy="3388178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72400" y="25209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8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  <p:bldP spid="4103" grpId="0"/>
      <p:bldP spid="410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09628"/>
            <a:ext cx="8793559" cy="158417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На стволах хвойных деревьев на освещённой , южной стороне иногда бывают натёки и сгустки смолы.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491880" y="517261"/>
            <a:ext cx="20177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53435" y="216959"/>
            <a:ext cx="707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Ю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73115" y="216959"/>
            <a:ext cx="47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E2EE2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5407" y="805077"/>
            <a:ext cx="2884745" cy="3308921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72400" y="25209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0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  <p:bldP spid="4103" grpId="0"/>
      <p:bldP spid="4105" grpId="0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110</Words>
  <Application>Microsoft Office PowerPoint</Application>
  <PresentationFormat>Экран (16:10)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пользования компасом.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Дикорастущие и культурные растения.Никифорова Н.В.</dc:title>
  <dc:creator>Никифорова Наталья</dc:creator>
  <cp:lastModifiedBy>Наталья Никифорова</cp:lastModifiedBy>
  <cp:revision>103</cp:revision>
  <dcterms:created xsi:type="dcterms:W3CDTF">2018-02-05T13:42:04Z</dcterms:created>
  <dcterms:modified xsi:type="dcterms:W3CDTF">2018-10-23T15:22:35Z</dcterms:modified>
</cp:coreProperties>
</file>