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332" r:id="rId2"/>
    <p:sldId id="368" r:id="rId3"/>
    <p:sldId id="333" r:id="rId4"/>
    <p:sldId id="334" r:id="rId5"/>
    <p:sldId id="258" r:id="rId6"/>
    <p:sldId id="275" r:id="rId7"/>
    <p:sldId id="259" r:id="rId8"/>
    <p:sldId id="272" r:id="rId9"/>
    <p:sldId id="335" r:id="rId10"/>
    <p:sldId id="336" r:id="rId11"/>
    <p:sldId id="338" r:id="rId12"/>
    <p:sldId id="339" r:id="rId13"/>
    <p:sldId id="369" r:id="rId14"/>
    <p:sldId id="370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62" r:id="rId23"/>
    <p:sldId id="354" r:id="rId24"/>
    <p:sldId id="355" r:id="rId25"/>
    <p:sldId id="357" r:id="rId26"/>
    <p:sldId id="359" r:id="rId27"/>
    <p:sldId id="290" r:id="rId28"/>
    <p:sldId id="291" r:id="rId29"/>
    <p:sldId id="292" r:id="rId30"/>
    <p:sldId id="295" r:id="rId31"/>
    <p:sldId id="299" r:id="rId32"/>
    <p:sldId id="300" r:id="rId33"/>
    <p:sldId id="301" r:id="rId34"/>
    <p:sldId id="363" r:id="rId35"/>
    <p:sldId id="304" r:id="rId36"/>
    <p:sldId id="305" r:id="rId37"/>
    <p:sldId id="303" r:id="rId38"/>
    <p:sldId id="307" r:id="rId39"/>
    <p:sldId id="308" r:id="rId40"/>
    <p:sldId id="306" r:id="rId41"/>
    <p:sldId id="310" r:id="rId42"/>
    <p:sldId id="311" r:id="rId43"/>
    <p:sldId id="309" r:id="rId44"/>
    <p:sldId id="313" r:id="rId45"/>
    <p:sldId id="314" r:id="rId46"/>
    <p:sldId id="312" r:id="rId47"/>
    <p:sldId id="315" r:id="rId48"/>
    <p:sldId id="317" r:id="rId49"/>
    <p:sldId id="319" r:id="rId50"/>
    <p:sldId id="318" r:id="rId51"/>
    <p:sldId id="364" r:id="rId52"/>
    <p:sldId id="365" r:id="rId53"/>
    <p:sldId id="320" r:id="rId54"/>
    <p:sldId id="321" r:id="rId55"/>
    <p:sldId id="322" r:id="rId56"/>
    <p:sldId id="325" r:id="rId57"/>
    <p:sldId id="326" r:id="rId58"/>
    <p:sldId id="327" r:id="rId59"/>
    <p:sldId id="328" r:id="rId60"/>
    <p:sldId id="329" r:id="rId61"/>
    <p:sldId id="330" r:id="rId62"/>
    <p:sldId id="367" r:id="rId63"/>
    <p:sldId id="279" r:id="rId64"/>
    <p:sldId id="366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51EDC-423A-4884-A655-540A57FA79B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A1B5-626C-4626-A5D3-DDC57AE04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6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3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6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30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99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2EE5-88D6-4CBD-95F5-F4BC8FFF0A01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6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7D6662-6976-4754-939A-4CC183B4A9E9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ED344-0318-4EF0-AFC8-6C36CECAB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891" y="929389"/>
            <a:ext cx="11277600" cy="32378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Круглый стол - энциклопедия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«Программа </a:t>
            </a:r>
            <a:r>
              <a:rPr lang="ru-RU" sz="3200" dirty="0" err="1" smtClean="0"/>
              <a:t>Социокультурные</a:t>
            </a:r>
            <a:r>
              <a:rPr lang="ru-RU" sz="3200" dirty="0" smtClean="0"/>
              <a:t> истоки – одно из важнейших направлений в деятельности ДОО в рамках реализации ФГОС ДО»</a:t>
            </a:r>
            <a:endParaRPr lang="ru-RU" sz="3200" dirty="0"/>
          </a:p>
        </p:txBody>
      </p:sp>
      <p:pic>
        <p:nvPicPr>
          <p:cNvPr id="4" name="Picture 5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95227" y="332314"/>
            <a:ext cx="26881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79423" y="194872"/>
            <a:ext cx="10972800" cy="103282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ДС №12 «Росинка»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76990" y="5503888"/>
            <a:ext cx="10972800" cy="103282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2018-2019 учебный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60366" y="4244714"/>
            <a:ext cx="3692577" cy="103282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Воспитатель: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О.С.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Минибаева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897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84813"/>
            <a:ext cx="10972800" cy="60245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900" b="1" i="1" dirty="0" smtClean="0">
                <a:effectLst/>
              </a:rPr>
              <a:t>В</a:t>
            </a:r>
            <a:r>
              <a:rPr lang="ru-RU" sz="2900" b="1" i="1" dirty="0">
                <a:effectLst/>
              </a:rPr>
              <a:t> плане социализации:</a:t>
            </a:r>
            <a:endParaRPr lang="ru-RU" sz="2900" dirty="0">
              <a:effectLst/>
            </a:endParaRPr>
          </a:p>
          <a:p>
            <a:r>
              <a:rPr lang="ru-RU" sz="2900" dirty="0" smtClean="0">
                <a:effectLst/>
              </a:rPr>
              <a:t>развивает </a:t>
            </a:r>
            <a:r>
              <a:rPr lang="ru-RU" sz="2900" dirty="0">
                <a:effectLst/>
              </a:rPr>
              <a:t>умение ориентироваться в современной социокультурной среде, в отечественном духовном и культурном наследии, формирует навыки сотрудничества в </a:t>
            </a:r>
            <a:r>
              <a:rPr lang="ru-RU" sz="2900" dirty="0" smtClean="0">
                <a:effectLst/>
              </a:rPr>
              <a:t>социуме.</a:t>
            </a:r>
          </a:p>
          <a:p>
            <a:pPr>
              <a:buNone/>
            </a:pPr>
            <a:r>
              <a:rPr lang="ru-RU" sz="2900" b="1" i="1" dirty="0" smtClean="0">
                <a:effectLst/>
              </a:rPr>
              <a:t>В</a:t>
            </a:r>
            <a:r>
              <a:rPr lang="ru-RU" sz="2900" b="1" i="1" dirty="0">
                <a:effectLst/>
              </a:rPr>
              <a:t> плане профессиональной деятельности педагога</a:t>
            </a:r>
            <a:r>
              <a:rPr lang="ru-RU" sz="2900" b="1" i="1" dirty="0" smtClean="0">
                <a:effectLst/>
              </a:rPr>
              <a:t>:</a:t>
            </a:r>
            <a:endParaRPr lang="ru-RU" sz="2000" dirty="0"/>
          </a:p>
          <a:p>
            <a:r>
              <a:rPr lang="ru-RU" sz="2900" dirty="0" smtClean="0"/>
              <a:t>Обеспечивает воспитателя </a:t>
            </a:r>
            <a:r>
              <a:rPr lang="ru-RU" sz="2900" dirty="0"/>
              <a:t>социокультурным инструментарием, эффективно развивающим внутренние ресурсы ребенка. </a:t>
            </a:r>
          </a:p>
          <a:p>
            <a:pPr>
              <a:buNone/>
            </a:pPr>
            <a:r>
              <a:rPr lang="ru-RU" b="1" i="1" dirty="0" smtClean="0"/>
              <a:t>В плане изменения подхода к построению воспитательно-образовательного процесса:</a:t>
            </a:r>
            <a:endParaRPr lang="ru-RU" dirty="0" smtClean="0"/>
          </a:p>
          <a:p>
            <a:r>
              <a:rPr lang="ru-RU" dirty="0" smtClean="0"/>
              <a:t>объединяет воспитание, обучение и развитие личности в единый образовательный процесс;</a:t>
            </a:r>
          </a:p>
          <a:p>
            <a:r>
              <a:rPr lang="ru-RU" dirty="0" smtClean="0"/>
              <a:t>обеспечивает преемственность дошкольного образования и начальной школы;</a:t>
            </a:r>
          </a:p>
          <a:p>
            <a:r>
              <a:rPr lang="ru-RU" dirty="0" smtClean="0"/>
              <a:t> интегрирует занятия гуманитарного и  научного направлений в целостный образовательный процесс;</a:t>
            </a:r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2898801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9803"/>
            <a:ext cx="10972800" cy="600955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Программа позволяет сформировать у детей целостное представление о ближайшей социокультурной среде, в которой они живут и развиваются; </a:t>
            </a:r>
            <a:endParaRPr lang="ru-RU" dirty="0" smtClean="0"/>
          </a:p>
          <a:p>
            <a:r>
              <a:rPr lang="ru-RU" dirty="0" smtClean="0"/>
              <a:t>подвести </a:t>
            </a:r>
            <a:r>
              <a:rPr lang="ru-RU" dirty="0"/>
              <a:t>их к пониманию существования внутреннего мира человека и взаимосвязи прошлого, настоящего и будущего; </a:t>
            </a:r>
            <a:endParaRPr lang="ru-RU" dirty="0" smtClean="0"/>
          </a:p>
          <a:p>
            <a:r>
              <a:rPr lang="ru-RU" dirty="0" smtClean="0"/>
              <a:t>стимулирует </a:t>
            </a:r>
            <a:r>
              <a:rPr lang="ru-RU" dirty="0"/>
              <a:t>мотивацию к самосовершенствованию формирующейся личности ребенка. </a:t>
            </a:r>
            <a:endParaRPr lang="ru-RU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позволяет комплексно, системно, интегративно, опираясь на отечественные традиции, в тесном сотрудничестве с семьей решать задачи духовно - нравственного развития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47912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19725"/>
            <a:ext cx="10972800" cy="5889635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dirty="0" smtClean="0"/>
              <a:t>Программа наполняет </a:t>
            </a:r>
            <a:r>
              <a:rPr lang="ru-RU" dirty="0"/>
              <a:t>новым социокультурным и духовно -нравственным </a:t>
            </a:r>
            <a:r>
              <a:rPr lang="ru-RU" dirty="0" smtClean="0"/>
              <a:t>содержанием </a:t>
            </a:r>
            <a:r>
              <a:rPr lang="ru-RU" u="sng" dirty="0" smtClean="0"/>
              <a:t>образовательные </a:t>
            </a:r>
            <a:r>
              <a:rPr lang="ru-RU" u="sng" dirty="0"/>
              <a:t>области: </a:t>
            </a:r>
            <a:r>
              <a:rPr lang="ru-RU" dirty="0"/>
              <a:t>«</a:t>
            </a:r>
            <a:r>
              <a:rPr lang="ru-RU" dirty="0" smtClean="0"/>
              <a:t>Социально-коммуникативная</a:t>
            </a:r>
            <a:r>
              <a:rPr lang="ru-RU" dirty="0"/>
              <a:t>» «Познавательное развитие», «Речевое развитие», «</a:t>
            </a:r>
            <a:r>
              <a:rPr lang="ru-RU" dirty="0" smtClean="0"/>
              <a:t>Художественно-эстетическое</a:t>
            </a:r>
            <a:r>
              <a:rPr lang="ru-RU" dirty="0"/>
              <a:t>», «Физическое развитие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Содержание и предполагаемые способы взаимодействия выстроены с </a:t>
            </a:r>
            <a:r>
              <a:rPr lang="ru-RU" u="sng" dirty="0" smtClean="0"/>
              <a:t>учетом возрастных особенностей детей </a:t>
            </a:r>
            <a:r>
              <a:rPr lang="ru-RU" dirty="0" smtClean="0"/>
              <a:t>дошкольного возраста и усложняются в соответствии с изменением основных психических процессов, свойств и функций личности.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375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19725"/>
            <a:ext cx="10972800" cy="58896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" dirty="0" smtClean="0"/>
              <a:t>Программа </a:t>
            </a:r>
            <a:r>
              <a:rPr lang="ru-RU" sz="3200" dirty="0"/>
              <a:t>рассчитана на 4 года развития детей с 3 до 7 лет.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Педагогическая </a:t>
            </a:r>
            <a:r>
              <a:rPr lang="ru-RU" sz="3200" dirty="0"/>
              <a:t>деятельность с детьми и их родителями </a:t>
            </a:r>
            <a:r>
              <a:rPr lang="ru-RU" sz="3200" dirty="0" smtClean="0"/>
              <a:t>в</a:t>
            </a:r>
          </a:p>
          <a:p>
            <a:pPr>
              <a:buNone/>
            </a:pPr>
            <a:r>
              <a:rPr lang="ru-RU" sz="3200" dirty="0" smtClean="0"/>
              <a:t>Программе </a:t>
            </a:r>
            <a:r>
              <a:rPr lang="ru-RU" sz="3200" dirty="0"/>
              <a:t>выстроена на основе системы активных </a:t>
            </a:r>
            <a:r>
              <a:rPr lang="ru-RU" sz="3200" dirty="0" smtClean="0"/>
              <a:t>форм</a:t>
            </a:r>
          </a:p>
          <a:p>
            <a:pPr>
              <a:buNone/>
            </a:pPr>
            <a:r>
              <a:rPr lang="ru-RU" sz="3200" dirty="0" smtClean="0"/>
              <a:t>образовательной деятельности  (АФОД) </a:t>
            </a:r>
          </a:p>
          <a:p>
            <a:r>
              <a:rPr lang="ru-RU" sz="3200" dirty="0" smtClean="0"/>
              <a:t>Ресурсный круг;</a:t>
            </a:r>
          </a:p>
          <a:p>
            <a:r>
              <a:rPr lang="ru-RU" sz="3200" dirty="0" smtClean="0"/>
              <a:t>Работа в </a:t>
            </a:r>
            <a:r>
              <a:rPr lang="ru-RU" sz="3200" smtClean="0"/>
              <a:t>паре;</a:t>
            </a:r>
          </a:p>
          <a:p>
            <a:r>
              <a:rPr lang="ru-RU" sz="3200" smtClean="0"/>
              <a:t>Работа </a:t>
            </a:r>
            <a:r>
              <a:rPr lang="ru-RU" sz="3200" dirty="0" smtClean="0"/>
              <a:t>в </a:t>
            </a:r>
            <a:r>
              <a:rPr lang="ru-RU" sz="3200" dirty="0" err="1" smtClean="0"/>
              <a:t>микрогруппе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0837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4833"/>
            <a:ext cx="10972800" cy="60545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		Существенной </a:t>
            </a:r>
            <a:r>
              <a:rPr lang="ru-RU" sz="3600" u="sng" dirty="0"/>
              <a:t>особенностью</a:t>
            </a:r>
            <a:r>
              <a:rPr lang="ru-RU" sz="3600" dirty="0"/>
              <a:t> данной Программы является непосредственное участие родителей в подготовке и проведении совместной образовательной деятельности. Активное взаимодействие с ребенком в условиях ДОУ, возможность наблюдать опыт, имеющийся у других родителей, позволяют взрослым приобретать новые способы общения с детьми и корректировать собственное поведение.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07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Содержательная основа программы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/>
              <a:t>		система </a:t>
            </a:r>
            <a:r>
              <a:rPr lang="ru-RU" i="1" dirty="0"/>
              <a:t>понятий и категорий, которые позволяют сформировать у детей целостное представление о ближайшей социокультурной среде, в которой они живут и развиваются, подвести их к пониманию существования внутреннего мира человека и взаимосвязи прошлого, настоящего и будущего.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565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Содержательной основой программы является система понятий и категорий, представленных в курсе </a:t>
            </a:r>
            <a:r>
              <a:rPr lang="ru-RU" sz="2000" i="1" dirty="0"/>
              <a:t>«Истоки»</a:t>
            </a:r>
            <a:r>
              <a:rPr lang="ru-RU" sz="2000" dirty="0"/>
              <a:t> для начальной школы (авторы: профессор И.А. Кузьмин и профессор А.В. Камкин).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effectLst/>
              </a:rPr>
              <a:t>3-4 года. </a:t>
            </a:r>
            <a:r>
              <a:rPr lang="ru-RU" b="1" i="1" dirty="0">
                <a:effectLst/>
              </a:rPr>
              <a:t>Слово, Образ, Книга</a:t>
            </a:r>
            <a:r>
              <a:rPr lang="ru-RU" dirty="0">
                <a:effectLst/>
              </a:rPr>
              <a:t> </a:t>
            </a:r>
            <a:endParaRPr lang="ru-RU" dirty="0"/>
          </a:p>
          <a:p>
            <a:pPr>
              <a:buNone/>
            </a:pPr>
            <a:endParaRPr lang="ru-RU" b="1" dirty="0" smtClean="0">
              <a:effectLst/>
            </a:endParaRPr>
          </a:p>
          <a:p>
            <a:pPr>
              <a:buNone/>
            </a:pPr>
            <a:r>
              <a:rPr lang="ru-RU" b="1" dirty="0" smtClean="0">
                <a:effectLst/>
              </a:rPr>
              <a:t>4-5 </a:t>
            </a:r>
            <a:r>
              <a:rPr lang="ru-RU" b="1" dirty="0">
                <a:effectLst/>
              </a:rPr>
              <a:t>лет. </a:t>
            </a:r>
            <a:r>
              <a:rPr lang="ru-RU" b="1" i="1" dirty="0">
                <a:effectLst/>
              </a:rPr>
              <a:t>Родной очаг, Родные просторы, Труд земной, Труд души </a:t>
            </a:r>
            <a:endParaRPr lang="ru-RU" b="1" i="1" dirty="0"/>
          </a:p>
          <a:p>
            <a:pPr>
              <a:buNone/>
            </a:pPr>
            <a:endParaRPr lang="ru-RU" b="1" i="1" dirty="0" smtClean="0">
              <a:effectLst/>
            </a:endParaRPr>
          </a:p>
          <a:p>
            <a:pPr>
              <a:buNone/>
            </a:pPr>
            <a:r>
              <a:rPr lang="ru-RU" b="1" dirty="0" smtClean="0">
                <a:effectLst/>
              </a:rPr>
              <a:t>5-6 </a:t>
            </a:r>
            <a:r>
              <a:rPr lang="ru-RU" b="1" dirty="0">
                <a:effectLst/>
              </a:rPr>
              <a:t>лет. </a:t>
            </a:r>
            <a:r>
              <a:rPr lang="ru-RU" b="1" i="1" dirty="0">
                <a:effectLst/>
              </a:rPr>
              <a:t>Вера, Надежда, Любовь, Мудрость</a:t>
            </a:r>
            <a:r>
              <a:rPr lang="ru-RU" dirty="0">
                <a:effectLst/>
              </a:rPr>
              <a:t> </a:t>
            </a:r>
            <a:endParaRPr lang="ru-RU" dirty="0"/>
          </a:p>
          <a:p>
            <a:pPr>
              <a:buNone/>
            </a:pPr>
            <a:endParaRPr lang="ru-RU" b="1" dirty="0" smtClean="0">
              <a:effectLst/>
            </a:endParaRPr>
          </a:p>
          <a:p>
            <a:pPr>
              <a:buNone/>
            </a:pPr>
            <a:r>
              <a:rPr lang="ru-RU" b="1" dirty="0" smtClean="0">
                <a:effectLst/>
              </a:rPr>
              <a:t>6-7 </a:t>
            </a:r>
            <a:r>
              <a:rPr lang="ru-RU" b="1" dirty="0">
                <a:effectLst/>
              </a:rPr>
              <a:t>лет. </a:t>
            </a:r>
            <a:r>
              <a:rPr lang="ru-RU" b="1" i="1" dirty="0">
                <a:effectLst/>
              </a:rPr>
              <a:t>Традиции Слова, Образа, дела и праздника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1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1761240"/>
              </p:ext>
            </p:extLst>
          </p:nvPr>
        </p:nvGraphicFramePr>
        <p:xfrm>
          <a:off x="143340" y="-99394"/>
          <a:ext cx="11809312" cy="6957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195"/>
                <a:gridCol w="6449117"/>
              </a:tblGrid>
              <a:tr h="15367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Группа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Задачи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987005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 группа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(3-4 года)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Первоначальное прочувствованное восприятие младшими дошкольниками социокультурных категорий «Слово», «Образ», «Книга».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способности видеть образ, слышать слово, чувствовать окружающий мир и проявлять к нему доброе отношение.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доверия ко взрослым и сверстникам, формирование ощущения собственной значимости.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коммуникативных умений (умение слушать друг друга, проявлять свое отношение к услышанному) 	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33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58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2670822"/>
              </p:ext>
            </p:extLst>
          </p:nvPr>
        </p:nvGraphicFramePr>
        <p:xfrm>
          <a:off x="143339" y="1124744"/>
          <a:ext cx="12377173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944"/>
                <a:gridCol w="6759229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Группа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Задачи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608512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группа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(4 - 5 лет)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Первоначальное прочувствованное восприятие детьми ближайшей социокультурной среды и деятельности человека в ней.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способности следовать нравственным нормам и правилам на основе формирующейся у детей потребностей в социальном соответствии. Развитие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способности чувствовать эмоциональное состояние окружающих и быть благодарными, заботливыми, внимательными к родителям и другим близким людям.	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7469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9386429"/>
              </p:ext>
            </p:extLst>
          </p:nvPr>
        </p:nvGraphicFramePr>
        <p:xfrm>
          <a:off x="143339" y="1124744"/>
          <a:ext cx="12377173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944"/>
                <a:gridCol w="6759229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Группа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Задачи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608512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группа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(5-6 лет)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Первоначальное прочувствованное восприятие детьми ценностей внутреннего мира человека (Вера, Надежда, Любовь, Мудрость). Дальнейшее развитие опыта активного взаимодействия с взрослыми и сверстниками.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способности сочувствовать, сопереживать и понимать эмоциональное состояние других людей.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первичной рефлексии и идентификации.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формирования адекватной самооценки. 	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0958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54439"/>
            <a:ext cx="10972800" cy="545492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«Радостно и свободно глядит душа ребёнка на мир, не думая извлекать из него пользу, прежде всего и больше всего любуясь им, радуясь тому прекрасному, что в нём находится»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								В. В. Зеньковский</a:t>
            </a:r>
            <a:endParaRPr lang="ru-RU" sz="4000" dirty="0"/>
          </a:p>
        </p:txBody>
      </p:sp>
      <p:pic>
        <p:nvPicPr>
          <p:cNvPr id="4" name="Picture 5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95227" y="332314"/>
            <a:ext cx="26881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823203"/>
              </p:ext>
            </p:extLst>
          </p:nvPr>
        </p:nvGraphicFramePr>
        <p:xfrm>
          <a:off x="143339" y="1124744"/>
          <a:ext cx="12377173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944"/>
                <a:gridCol w="6759229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Группа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Задачи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608512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Подготовительная к школе группа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(6-7 лет)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Первоначальное знакомство с истоками русских традиций как важнейшего механизма передачи от поколения к поколению базовых социокультурных ценностей российской цивилизации.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Дальнейшее развитие умений и навыков делового, познавательного и личностного общения со сверстниками в ходе активных занятий (умение понять сверстника, встать на его точку зрения, поделиться своими знаниями, участвовать в общем деле).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успешной адаптации ребенка в школе. 	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454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13" y="374753"/>
            <a:ext cx="111676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Совместная образовательная деятельность проходит через все виды детской деятельности</a:t>
            </a:r>
            <a:r>
              <a:rPr lang="ru-RU" sz="3200" b="1" i="1" dirty="0" smtClean="0"/>
              <a:t>:</a:t>
            </a:r>
          </a:p>
          <a:p>
            <a:r>
              <a:rPr lang="ru-RU" sz="3200" b="1" i="1" dirty="0" smtClean="0"/>
              <a:t> </a:t>
            </a:r>
            <a:endParaRPr lang="ru-RU" sz="3200" dirty="0"/>
          </a:p>
          <a:p>
            <a:r>
              <a:rPr lang="ru-RU" sz="3200" dirty="0"/>
              <a:t>• Игровая </a:t>
            </a:r>
          </a:p>
          <a:p>
            <a:r>
              <a:rPr lang="ru-RU" sz="3200" dirty="0"/>
              <a:t>• Коммуникативная </a:t>
            </a:r>
          </a:p>
          <a:p>
            <a:r>
              <a:rPr lang="ru-RU" sz="3200" dirty="0"/>
              <a:t>• Восприятие художественной литературы </a:t>
            </a:r>
          </a:p>
          <a:p>
            <a:r>
              <a:rPr lang="ru-RU" sz="3200" dirty="0"/>
              <a:t>• Самообслуживание и элементы бытового труда </a:t>
            </a:r>
          </a:p>
          <a:p>
            <a:r>
              <a:rPr lang="ru-RU" sz="3200" dirty="0"/>
              <a:t>• Конструирование из различных материалов </a:t>
            </a:r>
          </a:p>
          <a:p>
            <a:r>
              <a:rPr lang="ru-RU" sz="3200" dirty="0"/>
              <a:t>• Изобразительная </a:t>
            </a:r>
          </a:p>
          <a:p>
            <a:r>
              <a:rPr lang="ru-RU" sz="3200" dirty="0"/>
              <a:t>• Музыкальная </a:t>
            </a:r>
          </a:p>
          <a:p>
            <a:r>
              <a:rPr lang="ru-RU" sz="3200" dirty="0"/>
              <a:t>• Двигательная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643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программы составляют ценности 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9095"/>
            <a:ext cx="10972800" cy="52315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			Это </a:t>
            </a:r>
            <a:r>
              <a:rPr lang="ru-RU" dirty="0" smtClean="0"/>
              <a:t>своеобразные модели жизни, ставшие для человека внутренними регуляторами его поведения. Основой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и духовно – нравственных ценностей являются традиции народа, внутренний мир человека, реальный окружающий мир. Ценности составляют ядро духовности.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20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Ценностные ориентации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69233"/>
            <a:ext cx="10972800" cy="5140127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>
              <a:buNone/>
            </a:pPr>
            <a:r>
              <a:rPr lang="ru-RU" b="1" i="1" dirty="0" smtClean="0"/>
              <a:t>			Это </a:t>
            </a:r>
            <a:r>
              <a:rPr lang="ru-RU" dirty="0" smtClean="0"/>
              <a:t>направленность </a:t>
            </a:r>
            <a:r>
              <a:rPr lang="ru-RU" dirty="0"/>
              <a:t>субъекта на определённые ценности в виде системы устойчивых фиксированных установок и предпочтений, определяющих его деятельность. Установки и предпочтения человека выступают как центр внутреннего, духовного мира, в котором отражается весь накопленный жизненный опыт. Духовно – нравственные </a:t>
            </a:r>
            <a:r>
              <a:rPr lang="ru-RU" dirty="0" smtClean="0"/>
              <a:t>ценностные </a:t>
            </a:r>
            <a:r>
              <a:rPr lang="ru-RU" dirty="0"/>
              <a:t>ориентации всегда предлагают человеку выбор. Свобода выбора является основанием нравственных ценностных ориентаций.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278862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Группы ценностей, составляющих предметное содержание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«Истоков» в дошкольном образовании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b="1" i="1" dirty="0"/>
              <a:t>Ценности родной культуры: </a:t>
            </a:r>
            <a:endParaRPr lang="ru-RU" dirty="0"/>
          </a:p>
          <a:p>
            <a:r>
              <a:rPr lang="ru-RU" dirty="0"/>
              <a:t>мудрые пословицы и умные загадки, хороводные игры, песенки и </a:t>
            </a:r>
            <a:r>
              <a:rPr lang="ru-RU" dirty="0" err="1"/>
              <a:t>потешки</a:t>
            </a:r>
            <a:r>
              <a:rPr lang="ru-RU" dirty="0"/>
              <a:t>, </a:t>
            </a:r>
            <a:r>
              <a:rPr lang="ru-RU" dirty="0" smtClean="0"/>
              <a:t>торжественные </a:t>
            </a:r>
            <a:r>
              <a:rPr lang="ru-RU" dirty="0"/>
              <a:t>былины, поучительные сказы и сказки, лучшие образцы </a:t>
            </a:r>
            <a:r>
              <a:rPr lang="ru-RU" dirty="0" smtClean="0"/>
              <a:t>литературных </a:t>
            </a:r>
            <a:r>
              <a:rPr lang="ru-RU" dirty="0"/>
              <a:t>текстов классиков русской литературы, картины наших выдающихся </a:t>
            </a:r>
            <a:r>
              <a:rPr lang="ru-RU" dirty="0" smtClean="0"/>
              <a:t>художников</a:t>
            </a:r>
            <a:r>
              <a:rPr lang="ru-RU" dirty="0"/>
              <a:t>, музыкальные произведения </a:t>
            </a:r>
            <a:r>
              <a:rPr lang="ru-RU" dirty="0" smtClean="0"/>
              <a:t>русских композиторов, родная </a:t>
            </a:r>
            <a:r>
              <a:rPr lang="ru-RU" dirty="0"/>
              <a:t>песня </a:t>
            </a:r>
            <a:r>
              <a:rPr lang="ru-RU" dirty="0" smtClean="0"/>
              <a:t>и </a:t>
            </a:r>
            <a:r>
              <a:rPr lang="ru-RU" dirty="0"/>
              <a:t>народная игрушка.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695584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71" y="162375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Ценности деятельности </a:t>
            </a:r>
            <a:r>
              <a:rPr lang="ru-RU" b="1" i="1" dirty="0" smtClean="0"/>
              <a:t>человека</a:t>
            </a:r>
            <a:r>
              <a:rPr lang="ru-RU" b="1" i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610" y="2769433"/>
            <a:ext cx="10972800" cy="1083039"/>
          </a:xfrm>
        </p:spPr>
        <p:txBody>
          <a:bodyPr/>
          <a:lstStyle/>
          <a:p>
            <a:r>
              <a:rPr lang="ru-RU" dirty="0"/>
              <a:t>праведный труд на земле, </a:t>
            </a:r>
            <a:r>
              <a:rPr lang="ru-RU" dirty="0" smtClean="0"/>
              <a:t>верное </a:t>
            </a:r>
            <a:r>
              <a:rPr lang="ru-RU" dirty="0"/>
              <a:t>служение людям и </a:t>
            </a:r>
            <a:r>
              <a:rPr lang="ru-RU" dirty="0" smtClean="0"/>
              <a:t>отечеству</a:t>
            </a:r>
            <a:r>
              <a:rPr lang="ru-RU" dirty="0"/>
              <a:t>, добрых рук мастерство, </a:t>
            </a:r>
            <a:r>
              <a:rPr lang="ru-RU" dirty="0" smtClean="0"/>
              <a:t>таланты </a:t>
            </a:r>
            <a:r>
              <a:rPr lang="ru-RU" dirty="0"/>
              <a:t>человека.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187" y="3350120"/>
            <a:ext cx="109728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Нравственные ценности: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2019" y="4137285"/>
            <a:ext cx="10972800" cy="191974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способность к различению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добра и зла, послушание,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почитание родителей, забота о ближнем, терпение, доброта, сострадание,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сорадование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радости.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610" y="224851"/>
            <a:ext cx="10972800" cy="959372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Ценности внутреннего мира человека: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4689" y="940634"/>
            <a:ext cx="10972800" cy="9181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Вера, Надежда, Любовь, Мудрость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18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9" y="18469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Социокультурные ценности: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590" y="1270417"/>
            <a:ext cx="10972800" cy="1607695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семья, род, Родина, защита </a:t>
            </a:r>
            <a:r>
              <a:rPr lang="ru-RU" dirty="0" smtClean="0"/>
              <a:t>родной </a:t>
            </a:r>
            <a:r>
              <a:rPr lang="ru-RU" dirty="0"/>
              <a:t>земли, забота о тех, кто в ней </a:t>
            </a:r>
            <a:r>
              <a:rPr lang="ru-RU" dirty="0" smtClean="0"/>
              <a:t>нуждается</a:t>
            </a:r>
            <a:r>
              <a:rPr lang="ru-RU" dirty="0"/>
              <a:t>, единение и радость в </a:t>
            </a:r>
            <a:r>
              <a:rPr lang="ru-RU" dirty="0" smtClean="0"/>
              <a:t>празднике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4630" y="3032829"/>
            <a:ext cx="109728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Ценности внешнего мира, составляющие природно – культурное пространство России: </a:t>
            </a:r>
            <a:endParaRPr kumimoji="0" lang="ru-RU" sz="27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4077324"/>
            <a:ext cx="10972800" cy="22320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священные смыслы природы: родные просторы (поля и нивы), сказочный лес, «братья наши меньшие», горы и реки, моря – океаны, деревни и города.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6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2732207"/>
            <a:ext cx="11105714" cy="3518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Важная </a:t>
            </a:r>
            <a:r>
              <a:rPr lang="ru-RU" sz="4000" b="1" i="1" u="sng" dirty="0" smtClean="0"/>
              <a:t>особенность </a:t>
            </a:r>
            <a:r>
              <a:rPr lang="ru-RU" sz="4000" b="1" i="1" dirty="0" smtClean="0"/>
              <a:t>программы – она построена на положительном опыте</a:t>
            </a:r>
          </a:p>
          <a:p>
            <a:pPr>
              <a:buNone/>
            </a:pPr>
            <a:r>
              <a:rPr lang="ru-RU" dirty="0" smtClean="0"/>
              <a:t>		В программе освоения системы социокультурных ценностей полностью отсутствует описание негативных способов поведения (того, как не следует поступать).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1861" y="0"/>
            <a:ext cx="8002749" cy="319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Л.С.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Выготский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писал:  «Всякое описание проступков, рождая в уме ученика ряд представлений, создает импульс и тенденцию в их реализации…Нет более верного средства толкнуть ребенка на какой-нибудь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антиморальный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поступок, нежели подробно описать последний».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01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89744"/>
            <a:ext cx="10972800" cy="59196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		</a:t>
            </a:r>
          </a:p>
          <a:p>
            <a:pPr algn="just">
              <a:buNone/>
            </a:pPr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effectLst/>
              </a:rPr>
              <a:t>Книги </a:t>
            </a:r>
            <a:r>
              <a:rPr lang="ru-RU" b="1" dirty="0">
                <a:effectLst/>
              </a:rPr>
              <a:t>для развития детей </a:t>
            </a:r>
            <a:r>
              <a:rPr lang="ru-RU" dirty="0">
                <a:effectLst/>
              </a:rPr>
              <a:t>являются составной частью комплекта «Истоки» и </a:t>
            </a: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Воспитание на социокультурном опыте» для дошкольного образования</a:t>
            </a:r>
            <a:r>
              <a:rPr lang="ru-RU" dirty="0" smtClean="0">
                <a:effectLst/>
              </a:rPr>
              <a:t>.</a:t>
            </a:r>
          </a:p>
          <a:p>
            <a:pPr>
              <a:buNone/>
            </a:pPr>
            <a:r>
              <a:rPr lang="ru-RU" dirty="0" smtClean="0"/>
              <a:t>		Книги для развития представляют принципиально новый вид инструментария,  предложенный для дошкольного образования. </a:t>
            </a:r>
          </a:p>
          <a:p>
            <a:pPr>
              <a:buNone/>
            </a:pPr>
            <a:r>
              <a:rPr lang="ru-RU" dirty="0" smtClean="0"/>
              <a:t>		Они предназначены для совместной работы педагогов, детей и их родителей.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0586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1" y="224852"/>
            <a:ext cx="11026097" cy="6372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/>
              </a:rPr>
              <a:t>Комплект состоит из 17 книг: </a:t>
            </a:r>
            <a:endParaRPr lang="ru-RU" b="1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pPr>
              <a:buNone/>
            </a:pPr>
            <a:r>
              <a:rPr lang="ru-RU" dirty="0" smtClean="0">
                <a:effectLst/>
              </a:rPr>
              <a:t>три </a:t>
            </a:r>
            <a:r>
              <a:rPr lang="ru-RU" dirty="0">
                <a:effectLst/>
              </a:rPr>
              <a:t>книги для детей 3–4 лет («Доброе слово», «Добрый </a:t>
            </a:r>
            <a:r>
              <a:rPr lang="ru-RU" dirty="0" smtClean="0">
                <a:effectLst/>
              </a:rPr>
              <a:t>мир</a:t>
            </a:r>
            <a:r>
              <a:rPr lang="ru-RU" dirty="0">
                <a:effectLst/>
              </a:rPr>
              <a:t>», «Добрая книга»); </a:t>
            </a:r>
            <a:endParaRPr lang="ru-RU" dirty="0" smtClean="0">
              <a:effectLst/>
            </a:endParaRPr>
          </a:p>
          <a:p>
            <a:pPr>
              <a:buNone/>
            </a:pPr>
            <a:r>
              <a:rPr lang="ru-RU" dirty="0" smtClean="0">
                <a:effectLst/>
              </a:rPr>
              <a:t>четыре </a:t>
            </a:r>
            <a:r>
              <a:rPr lang="ru-RU" dirty="0">
                <a:effectLst/>
              </a:rPr>
              <a:t>книги для детей 4–5 лет («Дружная семья», «В добрый </a:t>
            </a:r>
            <a:r>
              <a:rPr lang="ru-RU" dirty="0" smtClean="0">
                <a:effectLst/>
              </a:rPr>
              <a:t>путь</a:t>
            </a:r>
            <a:r>
              <a:rPr lang="ru-RU" dirty="0">
                <a:effectLst/>
              </a:rPr>
              <a:t>», «Добрая забота», «Благодарное слово»); </a:t>
            </a:r>
            <a:endParaRPr lang="ru-RU" dirty="0" smtClean="0">
              <a:effectLst/>
            </a:endParaRPr>
          </a:p>
          <a:p>
            <a:pPr>
              <a:buNone/>
            </a:pPr>
            <a:r>
              <a:rPr lang="ru-RU" dirty="0" smtClean="0">
                <a:effectLst/>
              </a:rPr>
              <a:t>пять </a:t>
            </a:r>
            <a:r>
              <a:rPr lang="ru-RU" dirty="0">
                <a:effectLst/>
              </a:rPr>
              <a:t>книг для детей 5–6 лет («Верность </a:t>
            </a:r>
            <a:r>
              <a:rPr lang="ru-RU" dirty="0" smtClean="0">
                <a:effectLst/>
              </a:rPr>
              <a:t>родной </a:t>
            </a:r>
            <a:r>
              <a:rPr lang="ru-RU" dirty="0">
                <a:effectLst/>
              </a:rPr>
              <a:t>земле», «Радость послушания», «Светлая Надежда», «Добрые друзья», «Мудрое </a:t>
            </a:r>
            <a:r>
              <a:rPr lang="ru-RU" dirty="0" smtClean="0">
                <a:effectLst/>
              </a:rPr>
              <a:t>слово</a:t>
            </a:r>
            <a:r>
              <a:rPr lang="ru-RU" dirty="0">
                <a:effectLst/>
              </a:rPr>
              <a:t>»); </a:t>
            </a:r>
            <a:endParaRPr lang="ru-RU" dirty="0" smtClean="0">
              <a:effectLst/>
            </a:endParaRPr>
          </a:p>
          <a:p>
            <a:pPr>
              <a:buNone/>
            </a:pPr>
            <a:r>
              <a:rPr lang="ru-RU" dirty="0" smtClean="0">
                <a:effectLst/>
              </a:rPr>
              <a:t>пять </a:t>
            </a:r>
            <a:r>
              <a:rPr lang="ru-RU" dirty="0">
                <a:effectLst/>
              </a:rPr>
              <a:t>книг для детей 6–7 лет («Сказочное слово», «Напутственное слово», </a:t>
            </a: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Светлый образ», «Мастера и рукодельницы», «Семейные традиции»).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28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51" y="753228"/>
            <a:ext cx="10340183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ИСТОКИ</a:t>
            </a:r>
            <a:r>
              <a:rPr lang="ru-RU" sz="31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ru-RU" sz="3100" b="1" dirty="0" smtClean="0">
                <a:latin typeface="Times New Roman" charset="0"/>
              </a:rPr>
              <a:t>–</a:t>
            </a:r>
            <a:r>
              <a:rPr lang="ru-RU" sz="3100" dirty="0" smtClean="0">
                <a:latin typeface="Times New Roman" charset="0"/>
              </a:rPr>
              <a:t> стратегическая программа развития </a:t>
            </a:r>
            <a:r>
              <a:rPr lang="ru-RU" sz="3100" dirty="0" err="1" smtClean="0">
                <a:latin typeface="Times New Roman" charset="0"/>
              </a:rPr>
              <a:t>социокультурного</a:t>
            </a:r>
            <a:r>
              <a:rPr lang="ru-RU" sz="3100" dirty="0" smtClean="0">
                <a:latin typeface="Times New Roman" charset="0"/>
              </a:rPr>
              <a:t> пространства России.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71612"/>
            <a:ext cx="10972800" cy="500292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ИСТОКИ</a:t>
            </a:r>
            <a:r>
              <a:rPr lang="ru-RU" dirty="0" smtClean="0">
                <a:latin typeface="Times New Roman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charset="0"/>
              </a:rPr>
              <a:t>–</a:t>
            </a:r>
            <a:r>
              <a:rPr lang="ru-RU" dirty="0" smtClean="0">
                <a:solidFill>
                  <a:srgbClr val="000099"/>
                </a:solidFill>
                <a:latin typeface="Times New Roman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апробированная образовательно-воспитательная     и дидактическая система, призванная сформировать личность на основе духовно-нравственных и </a:t>
            </a:r>
            <a:r>
              <a:rPr lang="ru-RU" dirty="0" err="1" smtClean="0">
                <a:solidFill>
                  <a:srgbClr val="000066"/>
                </a:solidFill>
                <a:latin typeface="Times New Roman" charset="0"/>
              </a:rPr>
              <a:t>социокультурных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 отечественных традиций.</a:t>
            </a:r>
          </a:p>
          <a:p>
            <a:pPr marL="342900" indent="-342900" algn="just">
              <a:defRPr/>
            </a:pPr>
            <a:endParaRPr lang="ru-RU" dirty="0" smtClean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ИСТОКИ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charset="0"/>
              </a:rPr>
              <a:t>–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 соединение </a:t>
            </a:r>
            <a:r>
              <a:rPr lang="ru-RU" dirty="0" err="1" smtClean="0">
                <a:solidFill>
                  <a:srgbClr val="000066"/>
                </a:solidFill>
                <a:latin typeface="Times New Roman" charset="0"/>
              </a:rPr>
              <a:t>научения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 ума с воспитанием души         и возрастанием духа.</a:t>
            </a:r>
          </a:p>
          <a:p>
            <a:pPr marL="342900" indent="-342900" algn="just">
              <a:defRPr/>
            </a:pPr>
            <a:endParaRPr lang="ru-RU" dirty="0" smtClean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ИСТОКИ </a:t>
            </a:r>
            <a:r>
              <a:rPr lang="ru-RU" b="1" dirty="0" smtClean="0">
                <a:solidFill>
                  <a:srgbClr val="000099"/>
                </a:solidFill>
                <a:latin typeface="Times New Roman" charset="0"/>
              </a:rPr>
              <a:t>–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уникальный учебно-методический комплекс, развивающий </a:t>
            </a:r>
            <a:r>
              <a:rPr lang="ru-RU" dirty="0" err="1" smtClean="0">
                <a:solidFill>
                  <a:srgbClr val="000066"/>
                </a:solidFill>
                <a:latin typeface="Times New Roman" charset="0"/>
              </a:rPr>
              <a:t>социокультурный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 приоритет образования         и общества в России.</a:t>
            </a:r>
          </a:p>
          <a:p>
            <a:pPr marL="342900" indent="-342900" algn="just">
              <a:defRPr/>
            </a:pPr>
            <a:endParaRPr lang="ru-RU" dirty="0" smtClean="0">
              <a:solidFill>
                <a:srgbClr val="000066"/>
              </a:solidFill>
              <a:latin typeface="Times New Roman" charset="0"/>
            </a:endParaRPr>
          </a:p>
          <a:p>
            <a:pPr marL="342900" indent="-342900" algn="just" eaLnBrk="0" hangingPunct="0"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ИСТОКИ </a:t>
            </a:r>
            <a:r>
              <a:rPr lang="ru-RU" b="1" dirty="0" smtClean="0">
                <a:solidFill>
                  <a:srgbClr val="000099"/>
                </a:solidFill>
                <a:latin typeface="Times New Roman" charset="0"/>
              </a:rPr>
              <a:t>–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charset="0"/>
              </a:rPr>
              <a:t>воспитательная система, направленная на служение Отечеству, активное «восполнение питания» от Истоков российской цивилизации.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4833"/>
            <a:ext cx="10972800" cy="605452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		</a:t>
            </a:r>
            <a:r>
              <a:rPr lang="ru-RU" sz="3600" b="1" i="1" dirty="0" smtClean="0"/>
              <a:t>Основная цель книг этой серии </a:t>
            </a:r>
            <a:r>
              <a:rPr lang="ru-RU" sz="3600" dirty="0" smtClean="0"/>
              <a:t>– создать условия для приобщения детей и их родителей к базисным </a:t>
            </a:r>
            <a:r>
              <a:rPr lang="ru-RU" sz="3600" dirty="0" err="1" smtClean="0"/>
              <a:t>социокультурным</a:t>
            </a:r>
            <a:r>
              <a:rPr lang="ru-RU" sz="3600" dirty="0" smtClean="0"/>
              <a:t> ценностям Российской цивилизации, а также единый контекст воспитания и обучения в ДОУ и Семье. </a:t>
            </a:r>
            <a:endParaRPr lang="ru-RU" sz="3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338466"/>
            <a:ext cx="10972800" cy="3970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/>
              <a:t>			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547" y="3574756"/>
            <a:ext cx="10792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3200" b="1" i="1" dirty="0" smtClean="0"/>
              <a:t>Универсальность книг для развития </a:t>
            </a:r>
            <a:r>
              <a:rPr lang="ru-RU" sz="3200" dirty="0" smtClean="0"/>
              <a:t>в том, что они с успехом могут быть интегрированы как в различные комплексные и парциальные программы для дошкольного образования, так и быть использованы для семейного чтения.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19039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Основные задачи, которые реализуются в процессе освоения книг для развития: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/>
              <a:t>Формировать и закреплять знания детей об основных нравственных понятиях программы (Доброе слово, Добрые дела, Добрые друзья, Напутственное слово, Радость послушания, Семейные традиции и т.д.).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эмоционально – образное восприятие ближней и дальней среды (Почему мир называется добрым? Какими словами можно раскрыть образ мамы? Солнца? Сказочного леса?).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личностное отношение к окружающему миру и способствовать духовно- нравственному развитию ребенка (Кого можно называть верным другом? За что мы благодарны защитникам Земли Русской? Какие добрые слова помогают в жизни?). </a:t>
            </a:r>
          </a:p>
        </p:txBody>
      </p:sp>
    </p:spTree>
    <p:extLst>
      <p:ext uri="{BB962C8B-B14F-4D97-AF65-F5344CB8AC3E}">
        <p14:creationId xmlns:p14="http://schemas.microsoft.com/office/powerpoint/2010/main" xmlns="" val="1827979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+mn-lt"/>
              </a:rPr>
              <a:t>Интегрированный характер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книг </a:t>
            </a:r>
            <a:r>
              <a:rPr lang="ru-RU" b="1" dirty="0">
                <a:latin typeface="+mn-lt"/>
              </a:rPr>
              <a:t>для </a:t>
            </a:r>
            <a:r>
              <a:rPr lang="ru-RU" b="1" dirty="0" smtClean="0">
                <a:latin typeface="+mn-lt"/>
              </a:rPr>
              <a:t>развития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algn="just">
              <a:buNone/>
            </a:pPr>
            <a:r>
              <a:rPr lang="ru-RU" dirty="0" smtClean="0"/>
              <a:t>		Книги </a:t>
            </a:r>
            <a:r>
              <a:rPr lang="ru-RU" dirty="0"/>
              <a:t>для развития актуализируют знания детей по игровой деятельности, развитию речи, познавательному развитию, изобразительной и музыкальной деятельности, художественно – ручному труду. Вместе с тем содержание книг для развития выводит эти знания на новый мировоззренческий уровень. Важно, чтобы с дошкольного возраста ребенок активно осваивал духовно - нравственный опыт предшествующих поколений. Интегрированный характер книг продиктован, прежде всего, социокультурным системным подходом, лежащим в основе всего </a:t>
            </a:r>
            <a:r>
              <a:rPr lang="ru-RU" dirty="0" smtClean="0"/>
              <a:t>комплекса «</a:t>
            </a:r>
            <a:r>
              <a:rPr lang="ru-RU" dirty="0"/>
              <a:t>Истоки».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825059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sz="3100" b="1" dirty="0" smtClean="0"/>
              <a:t>книги </a:t>
            </a:r>
            <a:r>
              <a:rPr lang="ru-RU" sz="3100" b="1" dirty="0"/>
              <a:t>для развития включены задания трех уровней сложностей: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Направленные на простое воспроизведение информации: (Расскажите вместе с детьми сказку по опорным словам. Выучите понравившуюся колыбельную песню и т.п.). </a:t>
            </a:r>
            <a:endParaRPr lang="ru-RU" dirty="0" smtClean="0"/>
          </a:p>
          <a:p>
            <a:r>
              <a:rPr lang="ru-RU" dirty="0" smtClean="0"/>
              <a:t>Направленные </a:t>
            </a:r>
            <a:r>
              <a:rPr lang="ru-RU" dirty="0"/>
              <a:t>на преобразование имеющихся знаний (Какие добрые слова из прочитанных </a:t>
            </a:r>
            <a:r>
              <a:rPr lang="ru-RU" dirty="0" err="1"/>
              <a:t>потешек</a:t>
            </a:r>
            <a:r>
              <a:rPr lang="ru-RU" dirty="0"/>
              <a:t> вы запомнили? Поразмышляйте вместе с детьми и выберите качества, которые помогли </a:t>
            </a:r>
            <a:r>
              <a:rPr lang="ru-RU" dirty="0" err="1"/>
              <a:t>Данилушке</a:t>
            </a:r>
            <a:r>
              <a:rPr lang="ru-RU" dirty="0"/>
              <a:t> стать настоящим мастером). </a:t>
            </a:r>
            <a:endParaRPr lang="ru-RU" dirty="0" smtClean="0"/>
          </a:p>
          <a:p>
            <a:r>
              <a:rPr lang="ru-RU" dirty="0" smtClean="0"/>
              <a:t>Направленные </a:t>
            </a:r>
            <a:r>
              <a:rPr lang="ru-RU" dirty="0"/>
              <a:t>на творческий поиск (Придумайте вместе с ребенком продолжение истории. Побеседуйте с ребенком о том, каким он представляет свой жизненный путь). </a:t>
            </a:r>
            <a:endParaRPr lang="ru-RU" dirty="0" smtClean="0"/>
          </a:p>
          <a:p>
            <a:r>
              <a:rPr lang="ru-RU" dirty="0" smtClean="0"/>
              <a:t>Задания</a:t>
            </a:r>
            <a:r>
              <a:rPr lang="ru-RU" dirty="0"/>
              <a:t>, помещенные в книгах для развития, подводят детей и их родителей к более глубокому пониманию и переосмыслению своего жизненного опыта и жизненного опыта предыдущих поколений.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428562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29784"/>
            <a:ext cx="10972800" cy="597957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lvl="0">
              <a:buNone/>
              <a:defRPr/>
            </a:pPr>
            <a:r>
              <a:rPr lang="ru-RU" b="1" i="1" dirty="0" smtClean="0"/>
              <a:t>		</a:t>
            </a:r>
            <a:r>
              <a:rPr lang="ru-RU" sz="4000" b="1" i="1" dirty="0" smtClean="0"/>
              <a:t>Отличительные особенности книг для развития</a:t>
            </a:r>
            <a:r>
              <a:rPr lang="ru-RU" sz="4000" b="1" dirty="0" smtClean="0"/>
              <a:t>: </a:t>
            </a:r>
            <a:endParaRPr lang="ru-RU" sz="4000" dirty="0" smtClean="0"/>
          </a:p>
          <a:p>
            <a:pPr lvl="0" algn="just">
              <a:defRPr/>
            </a:pPr>
            <a:r>
              <a:rPr lang="ru-RU" dirty="0" smtClean="0"/>
              <a:t>они направлены в равной степени на развитие духовно –нравственных ценностей как ребёнка, так и его родителей; </a:t>
            </a:r>
          </a:p>
          <a:p>
            <a:pPr lvl="0" algn="just">
              <a:defRPr/>
            </a:pPr>
            <a:r>
              <a:rPr lang="ru-RU" dirty="0" smtClean="0"/>
              <a:t>для каждой темы подобрано главное произведение, позволяющее выйти на размышление по осваиваемым категориям (главное произведение выделено особой рамочкой-заставкой и буквицей); </a:t>
            </a:r>
          </a:p>
          <a:p>
            <a:pPr lvl="0" algn="just">
              <a:defRPr/>
            </a:pPr>
            <a:r>
              <a:rPr lang="ru-RU" dirty="0" smtClean="0"/>
              <a:t>книги для развития подготовлены для взаимодействия детей и родителей в процессе духовно-нравственного воспитания;</a:t>
            </a:r>
          </a:p>
          <a:p>
            <a:pPr lvl="0" algn="just">
              <a:defRPr/>
            </a:pPr>
            <a:r>
              <a:rPr lang="ru-RU" dirty="0" smtClean="0"/>
              <a:t> для каждой книги в целом и каждого произведения продуманы и подготовлены образы-иллюстрации, позволяющие получить образно-эмоциональное восприятие духовно-нравственного контекста произведения и осваиваемых категорий;</a:t>
            </a:r>
          </a:p>
          <a:p>
            <a:pPr lvl="0" algn="just">
              <a:defRPr/>
            </a:pPr>
            <a:r>
              <a:rPr lang="ru-RU" dirty="0" smtClean="0"/>
              <a:t>в </a:t>
            </a:r>
            <a:r>
              <a:rPr lang="ru-RU" dirty="0"/>
              <a:t>русских народных сказках восстановлен первоначальный духовно – нравственный контекст категорий и ценностей; 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каждой осваиваемой темы подготовлены страницы Альбома «Мои Истоки», над которой может потрудиться ребенок вместе с родителями и закрепить в образе осваиваемые духовно-нравственные категории; 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каждой темы подготовлены активные занятия, направленные на развитие системы духовно-нравственных ценностей личности (методическая разработка по активным занятиям для дошкольного образования представлена в сборнике «</a:t>
            </a:r>
            <a:r>
              <a:rPr lang="ru-RU" dirty="0" err="1"/>
              <a:t>Истоковедение</a:t>
            </a:r>
            <a:r>
              <a:rPr lang="ru-RU" dirty="0"/>
              <a:t>», т. 5).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6637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77" y="239842"/>
            <a:ext cx="3992380" cy="40773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Книги </a:t>
            </a:r>
            <a:r>
              <a:rPr lang="ru-RU" sz="3200" dirty="0">
                <a:latin typeface="+mn-lt"/>
              </a:rPr>
              <a:t>для развития детей 3 -4 лет: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«</a:t>
            </a:r>
            <a:r>
              <a:rPr lang="ru-RU" sz="3200" dirty="0">
                <a:latin typeface="+mn-lt"/>
              </a:rPr>
              <a:t>Доброе слово»,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«</a:t>
            </a:r>
            <a:r>
              <a:rPr lang="ru-RU" sz="3200" dirty="0">
                <a:latin typeface="+mn-lt"/>
              </a:rPr>
              <a:t>Добрый мир</a:t>
            </a:r>
            <a:r>
              <a:rPr lang="ru-RU" sz="3200" dirty="0" smtClean="0">
                <a:latin typeface="+mn-lt"/>
              </a:rPr>
              <a:t>»,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«</a:t>
            </a:r>
            <a:r>
              <a:rPr lang="ru-RU" sz="3200" dirty="0">
                <a:latin typeface="+mn-lt"/>
              </a:rPr>
              <a:t>Добрая книга»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67068"/>
            <a:ext cx="11157679" cy="1842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младшей группе ( 3 – 4 года) осуществляется </a:t>
            </a:r>
            <a:r>
              <a:rPr lang="ru-RU" dirty="0" smtClean="0"/>
              <a:t>первичное прочувствованное восприятие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категорий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Слово</a:t>
            </a:r>
            <a:r>
              <a:rPr lang="ru-RU" b="1" dirty="0"/>
              <a:t>, </a:t>
            </a:r>
            <a:r>
              <a:rPr lang="ru-RU" b="1" dirty="0" smtClean="0"/>
              <a:t>Образ</a:t>
            </a:r>
            <a:r>
              <a:rPr lang="ru-RU" b="1" dirty="0"/>
              <a:t>, Книга.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354" y="349854"/>
            <a:ext cx="748883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2804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79" y="0"/>
            <a:ext cx="10972800" cy="125917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/>
              <a:t>Аннотация к книгам </a:t>
            </a:r>
            <a:r>
              <a:rPr lang="ru-RU" sz="2800" b="1" dirty="0" smtClean="0"/>
              <a:t>для </a:t>
            </a:r>
            <a:r>
              <a:rPr lang="ru-RU" sz="2800" b="1" dirty="0"/>
              <a:t>развития детей 3-4 лет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249" y="1289156"/>
            <a:ext cx="11265941" cy="556884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just"/>
            <a:r>
              <a:rPr lang="ru-RU" sz="3400" dirty="0"/>
              <a:t>Серия книг для развития детей 3-4 лет </a:t>
            </a:r>
            <a:r>
              <a:rPr lang="ru-RU" sz="3400" i="1" dirty="0"/>
              <a:t>«Доброе слово», «Добрый мир», «Добрая книга» </a:t>
            </a:r>
            <a:r>
              <a:rPr lang="ru-RU" sz="3400" dirty="0"/>
              <a:t>является составной частью учебного комплекта «Истоки» и «Воспитание на социокультурном опыте для дошкольного образования</a:t>
            </a:r>
            <a:r>
              <a:rPr lang="ru-RU" sz="3400" dirty="0" smtClean="0"/>
              <a:t>».</a:t>
            </a:r>
          </a:p>
          <a:p>
            <a:pPr algn="just"/>
            <a:r>
              <a:rPr lang="ru-RU" sz="3400" dirty="0" smtClean="0"/>
              <a:t> </a:t>
            </a:r>
            <a:r>
              <a:rPr lang="ru-RU" sz="3400" dirty="0"/>
              <a:t>Книги для развития представляют принципиально новый вид образовательного инструментария. Они предназначены для совместной работы педагогов, детей и их родителей в период подготовки итоговых занятий по программе и в процессе их проведения. </a:t>
            </a:r>
            <a:endParaRPr lang="ru-RU" sz="3400" dirty="0" smtClean="0"/>
          </a:p>
          <a:p>
            <a:pPr algn="just"/>
            <a:r>
              <a:rPr lang="ru-RU" sz="3400" i="1" dirty="0" smtClean="0"/>
              <a:t>Книга </a:t>
            </a:r>
            <a:r>
              <a:rPr lang="ru-RU" sz="3400" i="1" dirty="0"/>
              <a:t>«Доброе слово» </a:t>
            </a:r>
            <a:r>
              <a:rPr lang="ru-RU" sz="3400" dirty="0"/>
              <a:t>направлена на приучение ребенка к добру и укреплению его в добре, которое происходит через доброе слово и доброе дело. </a:t>
            </a:r>
            <a:endParaRPr lang="ru-RU" sz="3400" dirty="0" smtClean="0"/>
          </a:p>
          <a:p>
            <a:pPr algn="just"/>
            <a:r>
              <a:rPr lang="ru-RU" sz="3400" dirty="0" smtClean="0"/>
              <a:t>Через </a:t>
            </a:r>
            <a:r>
              <a:rPr lang="ru-RU" sz="3400" dirty="0"/>
              <a:t>книгу </a:t>
            </a:r>
            <a:r>
              <a:rPr lang="ru-RU" sz="3400" i="1" dirty="0"/>
              <a:t>«Добрый мир» </a:t>
            </a:r>
            <a:r>
              <a:rPr lang="ru-RU" sz="3400" dirty="0"/>
              <a:t>дети узнают о том, что добрый мир – это мир, в котором, прежде всего, мы сами проявляем доброе и заботливое отношение ко всему окружающему. </a:t>
            </a:r>
            <a:endParaRPr lang="ru-RU" sz="3400" dirty="0" smtClean="0"/>
          </a:p>
          <a:p>
            <a:pPr algn="just"/>
            <a:r>
              <a:rPr lang="ru-RU" sz="3400" i="1" dirty="0" smtClean="0"/>
              <a:t>«</a:t>
            </a:r>
            <a:r>
              <a:rPr lang="ru-RU" sz="3400" i="1" dirty="0"/>
              <a:t>Добрая книга» </a:t>
            </a:r>
            <a:r>
              <a:rPr lang="ru-RU" sz="3400" dirty="0"/>
              <a:t>учит детей добрым делам. Она пробуждает в детском сердце чувство любви, сострадания, благодарности, а значит, помогает ребенку стать добрым. </a:t>
            </a:r>
            <a:endParaRPr lang="ru-RU" sz="3400" dirty="0" smtClean="0"/>
          </a:p>
          <a:p>
            <a:pPr algn="just"/>
            <a:r>
              <a:rPr lang="ru-RU" sz="3400" dirty="0" smtClean="0"/>
              <a:t>Методические </a:t>
            </a:r>
            <a:r>
              <a:rPr lang="ru-RU" sz="3400" dirty="0"/>
              <a:t>рекомендации к книгам для развития детей 3-4 лет опубликованы в 11 томе «</a:t>
            </a:r>
            <a:r>
              <a:rPr lang="ru-RU" sz="3400" dirty="0" err="1"/>
              <a:t>Истоковедения</a:t>
            </a:r>
            <a:r>
              <a:rPr lang="ru-RU" sz="3400" dirty="0"/>
              <a:t>» стр. 20-29. (Издательский дом «Истоки» г. Москва 2009) </a:t>
            </a:r>
          </a:p>
        </p:txBody>
      </p:sp>
    </p:spTree>
    <p:extLst>
      <p:ext uri="{BB962C8B-B14F-4D97-AF65-F5344CB8AC3E}">
        <p14:creationId xmlns:p14="http://schemas.microsoft.com/office/powerpoint/2010/main" xmlns="" val="330635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2445165"/>
              </p:ext>
            </p:extLst>
          </p:nvPr>
        </p:nvGraphicFramePr>
        <p:xfrm>
          <a:off x="0" y="1593155"/>
          <a:ext cx="12048661" cy="560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09"/>
                <a:gridCol w="3815409"/>
                <a:gridCol w="4417843"/>
              </a:tblGrid>
              <a:tr h="97472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занятия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Активные формы обучения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активного занятия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789109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Любимое имя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Доброе слово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	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«Ласковое имя»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«Доброе слово»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Ласковая песня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«Колыбельная песня»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Праздничная песня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«Рождественская елочка»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Любимый образ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«Мамочка моя»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. Образ света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«Позови солнышко»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Добрый мир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«Добрый мир»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Добрая книга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Любимая книга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r>
                        <a:rPr lang="ru-RU" b="1" dirty="0" smtClean="0"/>
                        <a:t>Ресурсный круг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«Добрая книга»</a:t>
                      </a:r>
                    </a:p>
                    <a:p>
                      <a:r>
                        <a:rPr lang="ru-RU" dirty="0" smtClean="0"/>
                        <a:t>«Моя любимая книга»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605" y="0"/>
            <a:ext cx="11392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/>
            <a:r>
              <a:rPr lang="ru-RU" sz="2400" b="1" dirty="0"/>
              <a:t>ТАБЛИЦА АКТИВНЫХ ЗАНЯТИЙ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МЛАДШАЯ </a:t>
            </a:r>
            <a:r>
              <a:rPr lang="ru-RU" sz="2400" b="1" i="1" dirty="0"/>
              <a:t>ГРУППА (3-4 года) </a:t>
            </a:r>
            <a:endParaRPr lang="ru-RU" sz="2400" dirty="0"/>
          </a:p>
          <a:p>
            <a:pPr algn="ctr">
              <a:tabLst>
                <a:tab pos="3222625" algn="l"/>
              </a:tabLst>
            </a:pPr>
            <a:r>
              <a:rPr lang="ru-RU" sz="2400" b="1" dirty="0"/>
              <a:t>Слово. Образ. Книга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3773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49" y="-205048"/>
            <a:ext cx="4217233" cy="369775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Книги для развития детей 4 – 5 лет: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Дружная семья»,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В добрый путь</a:t>
            </a:r>
            <a:r>
              <a:rPr lang="ru-RU" sz="2700" b="1" dirty="0" smtClean="0"/>
              <a:t>», 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Добрая забота»,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«Благодарное слово».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08092"/>
            <a:ext cx="10972800" cy="34012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b="1" dirty="0" smtClean="0"/>
              <a:t>		</a:t>
            </a:r>
            <a:r>
              <a:rPr lang="ru-RU" dirty="0" smtClean="0"/>
              <a:t>В </a:t>
            </a:r>
            <a:r>
              <a:rPr lang="ru-RU" dirty="0"/>
              <a:t>средней группе ( 4 – 5 лет ) происходит первоначальное знакомство с </a:t>
            </a:r>
            <a:r>
              <a:rPr lang="ru-RU" dirty="0" smtClean="0"/>
              <a:t>истоками </a:t>
            </a:r>
            <a:r>
              <a:rPr lang="ru-RU" dirty="0"/>
              <a:t>наиболее близкой ребенку социокультурной среды и </a:t>
            </a:r>
            <a:r>
              <a:rPr lang="ru-RU" dirty="0" smtClean="0"/>
              <a:t>деятельности </a:t>
            </a:r>
            <a:r>
              <a:rPr lang="ru-RU" dirty="0"/>
              <a:t>в ней человека, дети и родители осваивают категории: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Родной очаг</a:t>
            </a:r>
            <a:r>
              <a:rPr lang="ru-RU" b="1" dirty="0"/>
              <a:t>, Родные просторы, Труд земной, Труд души.</a:t>
            </a:r>
            <a:endParaRPr lang="ru-RU" dirty="0"/>
          </a:p>
        </p:txBody>
      </p:sp>
      <p:pic>
        <p:nvPicPr>
          <p:cNvPr id="4" name="Picture 9" descr="DrSem 1 sto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449" y="394499"/>
            <a:ext cx="1818926" cy="27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D 1 sto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714" y="424131"/>
            <a:ext cx="1819162" cy="27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Z 1 stor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863" y="399556"/>
            <a:ext cx="1851102" cy="27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BS 1 stor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0898" y="444524"/>
            <a:ext cx="1851102" cy="27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9561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37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Аннотация к книгам для развития детей 4-5 лет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184223"/>
            <a:ext cx="11952651" cy="567377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Серия книг для развития детей 4-5 лет </a:t>
            </a:r>
            <a:r>
              <a:rPr lang="ru-RU" i="1" dirty="0"/>
              <a:t>«Дружная семья», «В добрый путь», «Добрая забота», «Благодарное слово» </a:t>
            </a:r>
            <a:r>
              <a:rPr lang="ru-RU" dirty="0"/>
              <a:t>направлена на осмысление детьми и их родителями ближайшей социокультурной среды и деятельности в ней человека. Книги развивают навыки делового, познавательного и личностного общения со сверстниками и взрослыми. </a:t>
            </a:r>
          </a:p>
          <a:p>
            <a:r>
              <a:rPr lang="ru-RU" i="1" dirty="0"/>
              <a:t>Книга «Дружная семья» </a:t>
            </a:r>
            <a:r>
              <a:rPr lang="ru-RU" dirty="0"/>
              <a:t>позволяет присоединить всех участников образовательного процесса к традициям русской семьи, приобрести социокультурный опыт отношений между родителями и детьми, братьями и сестрами, бабушками и дедушками. </a:t>
            </a:r>
          </a:p>
          <a:p>
            <a:r>
              <a:rPr lang="ru-RU" i="1" dirty="0"/>
              <a:t>Через книгу «В добрый путь» </a:t>
            </a:r>
            <a:r>
              <a:rPr lang="ru-RU" dirty="0"/>
              <a:t>для детей раскрывается ценность родного дома, который является началом всех путей и дорог. Родители – самые близкие для ребенка люди, показывают ему образцы добрых дел и поступков. </a:t>
            </a:r>
          </a:p>
          <a:p>
            <a:r>
              <a:rPr lang="ru-RU" i="1" dirty="0"/>
              <a:t>Книга «Добрая забота» </a:t>
            </a:r>
            <a:r>
              <a:rPr lang="ru-RU" dirty="0"/>
              <a:t>показывает ребенку значимость доброго, заботливого отношения человека к «братьям нашим меньшим», она способствует воспитанию в детях любви к труду и людям труда. </a:t>
            </a:r>
          </a:p>
          <a:p>
            <a:r>
              <a:rPr lang="ru-RU" i="1" dirty="0"/>
              <a:t>В «Благодарном слове» </a:t>
            </a:r>
            <a:r>
              <a:rPr lang="ru-RU" dirty="0"/>
              <a:t>детям раскрываются ценности семьи, доброго слова и доброго дела в жизни человека, а так же значение благодарного слова в общении между людьми. </a:t>
            </a:r>
          </a:p>
          <a:p>
            <a:r>
              <a:rPr lang="ru-RU" dirty="0"/>
              <a:t>Методические рекомендации к книгам для развития детей 4-5 лет опубликованы в 11 томе «</a:t>
            </a:r>
            <a:r>
              <a:rPr lang="ru-RU" dirty="0" err="1"/>
              <a:t>Истоковедения</a:t>
            </a:r>
            <a:r>
              <a:rPr lang="ru-RU" dirty="0"/>
              <a:t>» стр.30-37 (Издательский дом «Истоки» г. Москва 2009)</a:t>
            </a:r>
          </a:p>
        </p:txBody>
      </p:sp>
    </p:spTree>
    <p:extLst>
      <p:ext uri="{BB962C8B-B14F-4D97-AF65-F5344CB8AC3E}">
        <p14:creationId xmlns:p14="http://schemas.microsoft.com/office/powerpoint/2010/main" xmlns="" val="253086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>Авторы программы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88" y="1289154"/>
            <a:ext cx="3964864" cy="445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139" y="1349115"/>
            <a:ext cx="3936437" cy="438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5467" y="5877273"/>
            <a:ext cx="333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Кузьмин Игорь Алексеевич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профессор РАЕН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6809" y="5877273"/>
            <a:ext cx="379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Камкин Александр Васильевич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профессор ВГПУ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56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551731"/>
              </p:ext>
            </p:extLst>
          </p:nvPr>
        </p:nvGraphicFramePr>
        <p:xfrm>
          <a:off x="0" y="1593155"/>
          <a:ext cx="12048661" cy="560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09"/>
                <a:gridCol w="3815409"/>
                <a:gridCol w="4417843"/>
              </a:tblGrid>
              <a:tr h="97472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занятия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Активные формы обучения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активного занятия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789109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Дружная семья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Домашнее тепло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	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«Дружная семья»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«Домашнее тепло»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Дороги добра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«Дороги</a:t>
                      </a:r>
                      <a:r>
                        <a:rPr lang="ru-RU" baseline="0" dirty="0" smtClean="0"/>
                        <a:t> добра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Сказочный лес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«Сказочный</a:t>
                      </a:r>
                      <a:r>
                        <a:rPr lang="ru-RU" baseline="0" dirty="0" smtClean="0"/>
                        <a:t> лес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Добрая забота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«Добрая</a:t>
                      </a:r>
                      <a:r>
                        <a:rPr lang="ru-RU" baseline="0" dirty="0" smtClean="0"/>
                        <a:t> забота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. Праведный труд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«Чему</a:t>
                      </a:r>
                      <a:r>
                        <a:rPr lang="ru-RU" baseline="0" dirty="0" smtClean="0"/>
                        <a:t> доброму научили вас взрослые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Любимая сказка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«Моя</a:t>
                      </a:r>
                      <a:r>
                        <a:rPr lang="ru-RU" baseline="0" dirty="0" smtClean="0"/>
                        <a:t> любимая сказка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Благодарное слово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Светлый праздник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r>
                        <a:rPr lang="ru-RU" b="1" dirty="0" smtClean="0"/>
                        <a:t>Ресурсный круг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«Благодарное</a:t>
                      </a:r>
                      <a:r>
                        <a:rPr lang="ru-RU" baseline="0" dirty="0" smtClean="0"/>
                        <a:t> слово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«Доброе</a:t>
                      </a:r>
                      <a:r>
                        <a:rPr lang="ru-RU" baseline="0" dirty="0" smtClean="0"/>
                        <a:t> слово березке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21247581">
            <a:off x="299595" y="424343"/>
            <a:ext cx="6478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85" y="1"/>
            <a:ext cx="115121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 algn="ctr"/>
            <a:r>
              <a:rPr lang="ru-RU" sz="2400" i="1" dirty="0">
                <a:solidFill>
                  <a:prstClr val="white"/>
                </a:solidFill>
              </a:rPr>
              <a:t>СРЕДНЯЯ ГРУППА (</a:t>
            </a:r>
            <a:r>
              <a:rPr lang="ru-RU" sz="2400" i="1" dirty="0" smtClean="0">
                <a:solidFill>
                  <a:prstClr val="white"/>
                </a:solidFill>
              </a:rPr>
              <a:t>4-5 ЛЕТ</a:t>
            </a:r>
            <a:r>
              <a:rPr lang="ru-RU" sz="2400" i="1" dirty="0">
                <a:solidFill>
                  <a:prstClr val="white"/>
                </a:solidFill>
              </a:rPr>
              <a:t>) 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</a:rPr>
              <a:t>Родной очаг. </a:t>
            </a:r>
            <a:r>
              <a:rPr lang="ru-RU" sz="2400" b="1" dirty="0" smtClean="0">
                <a:solidFill>
                  <a:prstClr val="white"/>
                </a:solidFill>
              </a:rPr>
              <a:t>Родные просторы. Труд земной. Труд души.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401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045" y="274637"/>
            <a:ext cx="5966085" cy="365278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/>
              <a:t>Книги для развития детей 5 – 6 лет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«Верность родной земле</a:t>
            </a:r>
            <a:r>
              <a:rPr lang="ru-RU" sz="2400" b="1" dirty="0" smtClean="0"/>
              <a:t>»,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«Радость послушания</a:t>
            </a:r>
            <a:r>
              <a:rPr lang="ru-RU" sz="2400" b="1" dirty="0" smtClean="0"/>
              <a:t>»,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«Светлая надежда»,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Добрые друзья»,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Мудрое слово».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45" y="388080"/>
            <a:ext cx="5711957" cy="274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695" y="4002296"/>
            <a:ext cx="1146747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3200" b="1" dirty="0"/>
              <a:t>В старшей группе ( 5 – 6 лет ) обращается внимание на ценности внутреннего </a:t>
            </a:r>
            <a:r>
              <a:rPr lang="ru-RU" sz="3200" b="1" dirty="0" smtClean="0"/>
              <a:t>мира </a:t>
            </a:r>
            <a:r>
              <a:rPr lang="ru-RU" sz="3200" b="1" dirty="0"/>
              <a:t>человека: </a:t>
            </a:r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Вера</a:t>
            </a:r>
            <a:r>
              <a:rPr lang="ru-RU" sz="3200" b="1" dirty="0"/>
              <a:t>, Надежда, Любовь, </a:t>
            </a:r>
            <a:r>
              <a:rPr lang="ru-RU" sz="3200" b="1" dirty="0" smtClean="0"/>
              <a:t>Мудрость</a:t>
            </a:r>
            <a:r>
              <a:rPr lang="ru-RU" sz="3200" b="1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2339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Аннотация к книгам для развития детей 5-6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6873"/>
            <a:ext cx="12192000" cy="452112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b="1" dirty="0"/>
              <a:t>Серия книг для развития детей 5-6 лет </a:t>
            </a:r>
            <a:r>
              <a:rPr lang="ru-RU" b="1" i="1" dirty="0"/>
              <a:t>«Верность родной земле», «Радость послушания», «Светлая Надежда», «Добрые друзья», «Мудрое слово» </a:t>
            </a:r>
            <a:r>
              <a:rPr lang="ru-RU" b="1" dirty="0"/>
              <a:t>направлена на первоначальное прочувствованное восприятие детьми и родителями ценностей внутреннего мира человека: Вера, Надежда, Любовь, Мудрость. </a:t>
            </a:r>
            <a:endParaRPr lang="ru-RU" dirty="0"/>
          </a:p>
          <a:p>
            <a:r>
              <a:rPr lang="ru-RU" b="1" i="1" dirty="0"/>
              <a:t>Книга «Верность родной земле» </a:t>
            </a:r>
            <a:r>
              <a:rPr lang="ru-RU" b="1" dirty="0"/>
              <a:t>раскрывает детям истоки героических подвигов воинов-богатырей, подводит к пониманию того, что защитники Отечества были, есть и будут во все времена. </a:t>
            </a:r>
            <a:endParaRPr lang="ru-RU" dirty="0"/>
          </a:p>
          <a:p>
            <a:r>
              <a:rPr lang="ru-RU" b="1" dirty="0"/>
              <a:t>Литературно-художественный и дидактический материал книги </a:t>
            </a:r>
            <a:r>
              <a:rPr lang="ru-RU" b="1" i="1" dirty="0"/>
              <a:t>«Радость послушания» </a:t>
            </a:r>
            <a:r>
              <a:rPr lang="ru-RU" b="1" dirty="0"/>
              <a:t>направлен на развитие послушания в детях. Именно послушанием врачуются и изживаются многие пороки человека. </a:t>
            </a:r>
            <a:endParaRPr lang="ru-RU" dirty="0"/>
          </a:p>
          <a:p>
            <a:r>
              <a:rPr lang="ru-RU" b="1" i="1" dirty="0"/>
              <a:t>«Светлая Надежда» </a:t>
            </a:r>
            <a:r>
              <a:rPr lang="ru-RU" b="1" dirty="0"/>
              <a:t>позволяет взрослым и детям утвердиться в положительном исходе любого доброго дела; показывает важность сохранения согласия с другими людьми. </a:t>
            </a:r>
            <a:endParaRPr lang="ru-RU" dirty="0"/>
          </a:p>
          <a:p>
            <a:r>
              <a:rPr lang="ru-RU" b="1" i="1" dirty="0"/>
              <a:t>Книга «Добрые друзья» </a:t>
            </a:r>
            <a:r>
              <a:rPr lang="ru-RU" b="1" dirty="0"/>
              <a:t>помогает развить талант любви у детей. </a:t>
            </a:r>
            <a:endParaRPr lang="ru-RU" dirty="0"/>
          </a:p>
          <a:p>
            <a:r>
              <a:rPr lang="ru-RU" b="1" dirty="0"/>
              <a:t>Заключительная книга этой серии </a:t>
            </a:r>
            <a:r>
              <a:rPr lang="ru-RU" b="1" i="1" dirty="0"/>
              <a:t>«Мудрое слово» </a:t>
            </a:r>
            <a:r>
              <a:rPr lang="ru-RU" b="1" dirty="0"/>
              <a:t>направлена на осмысление многовекового опыта русского народа, запечатленного на века в сказках, былинах, пословицах, поговорках.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75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529408"/>
              </p:ext>
            </p:extLst>
          </p:nvPr>
        </p:nvGraphicFramePr>
        <p:xfrm>
          <a:off x="0" y="1593155"/>
          <a:ext cx="12048661" cy="572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09"/>
                <a:gridCol w="3815409"/>
                <a:gridCol w="4417843"/>
              </a:tblGrid>
              <a:tr h="97472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занятия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Активные формы обучения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активного занятия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789109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Верность родной земле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Верность родной земле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	</a:t>
                      </a: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 что люди благодарны защитникам Земли Русской?» «Защитник Отечества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121920" marR="121920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Радость послушания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«Радость</a:t>
                      </a:r>
                      <a:r>
                        <a:rPr lang="ru-RU" baseline="0" dirty="0" smtClean="0"/>
                        <a:t> послушания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Светлая надежда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«Рождественское</a:t>
                      </a:r>
                      <a:r>
                        <a:rPr lang="ru-RU" baseline="0" dirty="0" smtClean="0"/>
                        <a:t> чудо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Доброе согласие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«Построим</a:t>
                      </a:r>
                      <a:r>
                        <a:rPr lang="ru-RU" baseline="0" dirty="0" smtClean="0"/>
                        <a:t> дом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. Добрые друзья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«Кого</a:t>
                      </a:r>
                      <a:r>
                        <a:rPr lang="ru-RU" baseline="0" dirty="0" smtClean="0"/>
                        <a:t> можно назвать настоящим другом?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Добрые дела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«Добрые</a:t>
                      </a:r>
                      <a:r>
                        <a:rPr lang="ru-RU" baseline="0" dirty="0" smtClean="0"/>
                        <a:t> дела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Мудрое слово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Мудрые люди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r>
                        <a:rPr lang="ru-RU" b="1" dirty="0" smtClean="0"/>
                        <a:t>Ресурсный круг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«Кого</a:t>
                      </a:r>
                      <a:r>
                        <a:rPr lang="ru-RU" baseline="0" dirty="0" smtClean="0"/>
                        <a:t> можно назвать мудрым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«Мудрость</a:t>
                      </a:r>
                      <a:r>
                        <a:rPr lang="ru-RU" baseline="0" dirty="0" smtClean="0"/>
                        <a:t> рядом с нами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21247581">
            <a:off x="299595" y="424343"/>
            <a:ext cx="6478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84" y="1"/>
            <a:ext cx="10702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  <a:p>
            <a:pPr algn="ctr"/>
            <a:r>
              <a:rPr lang="ru-RU" sz="2800" i="1" dirty="0"/>
              <a:t>СТАРШАЯ ГРУППА (5-6 ЛЕТ) </a:t>
            </a:r>
            <a:endParaRPr lang="ru-RU" sz="2800" dirty="0"/>
          </a:p>
          <a:p>
            <a:pPr algn="ctr"/>
            <a:r>
              <a:rPr lang="ru-RU" sz="2800" dirty="0"/>
              <a:t>Вера. Надежда. Любовь. Мудрость. 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22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Книги для развития детей 6 – 7 лет: «Сказочное слово», «Напутственное слово», «Светлый образ», «Мастера и рукодельницы», «Семейные традиции».</a:t>
            </a:r>
            <a:endParaRPr lang="ru-RU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6397979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6054" y="1844825"/>
            <a:ext cx="53765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В подготовительной группе </a:t>
            </a:r>
            <a:endParaRPr lang="ru-RU" b="1" dirty="0" smtClean="0"/>
          </a:p>
          <a:p>
            <a:r>
              <a:rPr lang="ru-RU" b="1" dirty="0" smtClean="0"/>
              <a:t>( </a:t>
            </a:r>
            <a:r>
              <a:rPr lang="ru-RU" b="1" dirty="0"/>
              <a:t>6 – 7 лет ) </a:t>
            </a:r>
            <a:endParaRPr lang="ru-RU" dirty="0"/>
          </a:p>
          <a:p>
            <a:r>
              <a:rPr lang="ru-RU" b="1" dirty="0"/>
              <a:t>осуществляется первоначальное </a:t>
            </a:r>
            <a:r>
              <a:rPr lang="ru-RU" b="1" dirty="0" smtClean="0"/>
              <a:t>ознакомление </a:t>
            </a:r>
            <a:r>
              <a:rPr lang="ru-RU" b="1" dirty="0"/>
              <a:t>с истоками русских традиций, </a:t>
            </a:r>
            <a:r>
              <a:rPr lang="ru-RU" b="1" dirty="0" smtClean="0"/>
              <a:t>как </a:t>
            </a:r>
            <a:r>
              <a:rPr lang="ru-RU" b="1" dirty="0"/>
              <a:t>важнейшего механизма передачи </a:t>
            </a:r>
            <a:endParaRPr lang="ru-RU" dirty="0"/>
          </a:p>
          <a:p>
            <a:r>
              <a:rPr lang="ru-RU" b="1" dirty="0"/>
              <a:t>от поколения к поколению базовых </a:t>
            </a:r>
            <a:r>
              <a:rPr lang="ru-RU" b="1" dirty="0" smtClean="0"/>
              <a:t>социокультурных </a:t>
            </a:r>
            <a:r>
              <a:rPr lang="ru-RU" b="1" dirty="0"/>
              <a:t>ценностей российской </a:t>
            </a:r>
            <a:endParaRPr lang="ru-RU" dirty="0"/>
          </a:p>
          <a:p>
            <a:r>
              <a:rPr lang="ru-RU" b="1" dirty="0"/>
              <a:t>цивилизации: традиции Слова, </a:t>
            </a:r>
            <a:r>
              <a:rPr lang="ru-RU" b="1" dirty="0" smtClean="0"/>
              <a:t>традиции </a:t>
            </a:r>
            <a:r>
              <a:rPr lang="ru-RU" b="1" dirty="0"/>
              <a:t>Образа, традиции Дела, традиции </a:t>
            </a:r>
            <a:r>
              <a:rPr lang="ru-RU" b="1" dirty="0" smtClean="0"/>
              <a:t>Праздника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944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Аннотация к книгам для развития детей 6-7 лет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8997"/>
            <a:ext cx="11952651" cy="532900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Серия книг для развития детей 6-7 лет </a:t>
            </a:r>
            <a:r>
              <a:rPr lang="ru-RU" i="1" dirty="0"/>
              <a:t>«Сказочное слово», «Напутственное слово», «Светлый образ», «Мастера и рукодельницы», «Семейные традиции» </a:t>
            </a:r>
            <a:r>
              <a:rPr lang="ru-RU" dirty="0"/>
              <a:t>направлена на приобщение читателей к отечественным традициям. </a:t>
            </a:r>
          </a:p>
          <a:p>
            <a:r>
              <a:rPr lang="ru-RU" i="1" dirty="0"/>
              <a:t>Книга «Сказочное слово» </a:t>
            </a:r>
            <a:r>
              <a:rPr lang="ru-RU" dirty="0"/>
              <a:t>присоединяет детей и родителей к исторической памяти и большой общественной ценности сказочного слова. Она раскрывает мудрость сказочного слова и глубокий нравственный смысл родных сказок. </a:t>
            </a:r>
          </a:p>
          <a:p>
            <a:r>
              <a:rPr lang="ru-RU" i="1" dirty="0"/>
              <a:t>«Напутственное слово» </a:t>
            </a:r>
            <a:r>
              <a:rPr lang="ru-RU" dirty="0"/>
              <a:t>наполнено верой в силу родительского благословения и доброго наказа. </a:t>
            </a:r>
          </a:p>
          <a:p>
            <a:r>
              <a:rPr lang="ru-RU" dirty="0"/>
              <a:t>Через книгу </a:t>
            </a:r>
            <a:r>
              <a:rPr lang="ru-RU" i="1" dirty="0"/>
              <a:t>«Светлый образ» </a:t>
            </a:r>
            <a:r>
              <a:rPr lang="ru-RU" dirty="0"/>
              <a:t>дети постигают образ Преподобного Сергия Радонежского, великого наставника, ангела-хранителя, чудотворца земли Русской. </a:t>
            </a:r>
          </a:p>
          <a:p>
            <a:r>
              <a:rPr lang="ru-RU" dirty="0"/>
              <a:t>Постичь глубину понятия «мастер своего дела», приобщиться к удивительному явлению радости труда помогает книга </a:t>
            </a:r>
            <a:r>
              <a:rPr lang="ru-RU" i="1" dirty="0"/>
              <a:t>«Мастера и рукодельницы». </a:t>
            </a:r>
            <a:endParaRPr lang="ru-RU" dirty="0"/>
          </a:p>
          <a:p>
            <a:r>
              <a:rPr lang="ru-RU" dirty="0"/>
              <a:t>С прекрасными традициями русского народа знакомит книга </a:t>
            </a:r>
            <a:r>
              <a:rPr lang="ru-RU" i="1" dirty="0"/>
              <a:t>«Семейные традиции». </a:t>
            </a:r>
            <a:r>
              <a:rPr lang="ru-RU" dirty="0"/>
              <a:t>Она напоминает нам о гостеприимстве и радушии, почитании родителей и послушании, благодарении и милосердии . </a:t>
            </a:r>
          </a:p>
          <a:p>
            <a:r>
              <a:rPr lang="ru-RU" dirty="0"/>
              <a:t>Каждая книга несет свое заветное слово, каждая сближает людей, укрепляет связь поколений.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434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125495"/>
              </p:ext>
            </p:extLst>
          </p:nvPr>
        </p:nvGraphicFramePr>
        <p:xfrm>
          <a:off x="0" y="1593155"/>
          <a:ext cx="12048661" cy="737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09"/>
                <a:gridCol w="3815409"/>
                <a:gridCol w="4417843"/>
              </a:tblGrid>
              <a:tr h="97472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занятия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Активные формы обучения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активного занятия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789109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Сказочное слово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Напутственное слово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«Сказка – правда, в ней намек, добрым молодцам урок»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Напутственное слово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Жизненный путь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круг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«Жизненный</a:t>
                      </a:r>
                      <a:r>
                        <a:rPr lang="ru-RU" baseline="0" dirty="0" smtClean="0"/>
                        <a:t> путь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Светлый образ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«Жизненный путь Преподобного Сергия Радонежского»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Чудотворный образ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«Светлый</a:t>
                      </a:r>
                      <a:r>
                        <a:rPr lang="ru-RU" baseline="0" dirty="0" smtClean="0"/>
                        <a:t> образ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. Мастера и рукодельницы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«Мастера</a:t>
                      </a:r>
                      <a:r>
                        <a:rPr lang="ru-RU" baseline="0" dirty="0" smtClean="0"/>
                        <a:t> и рукодельницы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Старание и терпение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«Старание</a:t>
                      </a:r>
                      <a:r>
                        <a:rPr lang="ru-RU" baseline="0" dirty="0" smtClean="0"/>
                        <a:t> и терпение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4723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Семейные традиции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Книга – праздник души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10.До свидания детский сад! Школа, здравствуй!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паре</a:t>
                      </a:r>
                      <a:endParaRPr lang="ru-RU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Работа в паре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Ресурсный круг с делегированием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«Традиции</a:t>
                      </a:r>
                      <a:r>
                        <a:rPr lang="ru-RU" baseline="0" dirty="0" smtClean="0"/>
                        <a:t> нашей семьи</a:t>
                      </a:r>
                      <a:r>
                        <a:rPr lang="ru-RU" dirty="0" smtClean="0"/>
                        <a:t>»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Книга – праздник души</a:t>
                      </a: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«Слово благодарности тем, кто помог детям вырасти умными и добрыми»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21247581">
            <a:off x="299595" y="424343"/>
            <a:ext cx="6478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85" y="0"/>
            <a:ext cx="6550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  <a:p>
            <a:r>
              <a:rPr lang="ru-RU" i="1" dirty="0" smtClean="0"/>
              <a:t>ПОДГОТОВИТЕЛЬНАЯ К ШКОЛЕ </a:t>
            </a:r>
            <a:r>
              <a:rPr lang="ru-RU" i="1" dirty="0"/>
              <a:t>ГРУППА </a:t>
            </a:r>
            <a:endParaRPr lang="ru-RU" i="1" dirty="0" smtClean="0"/>
          </a:p>
          <a:p>
            <a:r>
              <a:rPr lang="ru-RU" i="1" dirty="0" smtClean="0"/>
              <a:t>(6-7 </a:t>
            </a:r>
            <a:r>
              <a:rPr lang="ru-RU" i="1" dirty="0"/>
              <a:t>ЛЕТ) </a:t>
            </a:r>
            <a:endParaRPr lang="ru-RU" dirty="0"/>
          </a:p>
          <a:p>
            <a:r>
              <a:rPr lang="ru-RU" b="1" dirty="0"/>
              <a:t>Традиции: Слова, Образа, Дела, </a:t>
            </a:r>
            <a:r>
              <a:rPr lang="ru-RU" b="1" dirty="0" smtClean="0"/>
              <a:t>Праздника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562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44774"/>
            <a:ext cx="10972800" cy="5964586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b="1" i="1" dirty="0" smtClean="0">
                <a:effectLst/>
              </a:rPr>
              <a:t>			</a:t>
            </a:r>
            <a:r>
              <a:rPr lang="ru-RU" sz="3200" b="1" i="1" u="sng" dirty="0" err="1" smtClean="0">
                <a:effectLst/>
              </a:rPr>
              <a:t>Особенностьюпрограммы</a:t>
            </a:r>
            <a:r>
              <a:rPr lang="ru-RU" sz="3200" b="1" i="1" dirty="0">
                <a:effectLst/>
              </a:rPr>
              <a:t> </a:t>
            </a:r>
            <a:r>
              <a:rPr lang="ru-RU" sz="3200" b="1" dirty="0">
                <a:effectLst/>
              </a:rPr>
              <a:t>«</a:t>
            </a:r>
            <a:r>
              <a:rPr lang="ru-RU" sz="3200" dirty="0">
                <a:effectLst/>
              </a:rPr>
              <a:t>Истоки» является стержневая </a:t>
            </a:r>
            <a:r>
              <a:rPr lang="ru-RU" sz="3200" dirty="0" smtClean="0">
                <a:effectLst/>
              </a:rPr>
              <a:t>основа</a:t>
            </a:r>
            <a:r>
              <a:rPr lang="ru-RU" sz="3200" dirty="0">
                <a:effectLst/>
              </a:rPr>
              <a:t> содержания </a:t>
            </a:r>
            <a:r>
              <a:rPr lang="ru-RU" sz="3200" i="1" dirty="0">
                <a:effectLst/>
              </a:rPr>
              <a:t>образования и воспитания </a:t>
            </a:r>
            <a:r>
              <a:rPr lang="ru-RU" sz="3200" dirty="0">
                <a:effectLst/>
              </a:rPr>
              <a:t>— предмет «Истоки» (авторы: А.В. Камкин, профессор ВГПУ, </a:t>
            </a:r>
            <a:r>
              <a:rPr lang="ru-RU" sz="3200" dirty="0" err="1">
                <a:effectLst/>
              </a:rPr>
              <a:t>г.Вологда</a:t>
            </a:r>
            <a:r>
              <a:rPr lang="ru-RU" sz="3200" dirty="0">
                <a:effectLst/>
              </a:rPr>
              <a:t>, И.А. Кузьмин, профессор РАЕН, г. Москва), программа «Воспитание на социокультурном опыте» (авторы: И.А. Кузьмин, О.А. </a:t>
            </a:r>
            <a:r>
              <a:rPr lang="ru-RU" sz="3200" dirty="0" err="1">
                <a:effectLst/>
              </a:rPr>
              <a:t>Бандяк</a:t>
            </a:r>
            <a:r>
              <a:rPr lang="ru-RU" sz="3200" dirty="0">
                <a:effectLst/>
              </a:rPr>
              <a:t>, В.Н. Синицына, М.А. Сергеева, Н.А. Костромина) и программа дополнительного образования </a:t>
            </a:r>
            <a:r>
              <a:rPr lang="ru-RU" sz="3200" dirty="0" smtClean="0">
                <a:effectLst/>
              </a:rPr>
              <a:t> </a:t>
            </a:r>
            <a:r>
              <a:rPr lang="ru-RU" sz="3200" u="sng" dirty="0" smtClean="0">
                <a:effectLst/>
              </a:rPr>
              <a:t>«Моя семья»</a:t>
            </a:r>
            <a:endParaRPr lang="ru-RU" sz="3200" u="sng" dirty="0">
              <a:effectLst/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25280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«Моя семья»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Задачи:</a:t>
            </a:r>
          </a:p>
          <a:p>
            <a:r>
              <a:rPr lang="ru-RU" dirty="0" smtClean="0"/>
              <a:t>Объединить усилия ДОУ и семьи с целью формирования у взрослых и детей единой системы ценностей;</a:t>
            </a:r>
          </a:p>
          <a:p>
            <a:r>
              <a:rPr lang="ru-RU" dirty="0" smtClean="0"/>
              <a:t>Осуществлять руководство взаимодействием взрослых и детей;</a:t>
            </a:r>
          </a:p>
          <a:p>
            <a:r>
              <a:rPr lang="ru-RU" dirty="0" smtClean="0"/>
              <a:t>Обеспечивать воспитателя социокультурным инструментарием, способствующим формированию духовно-нравственной основы личности, начиная с дошкольного возраста;</a:t>
            </a:r>
          </a:p>
          <a:p>
            <a:r>
              <a:rPr lang="ru-RU" dirty="0" smtClean="0"/>
              <a:t>Повышать педагогическую культуру родителей.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86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Задачи работы с семьей: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44380"/>
            <a:ext cx="10972800" cy="536498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содействовать приобщению семьи к базисным социокультурным ценностям Российской цивилизации;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расширять социокультурное партнерство дошкольного </a:t>
            </a:r>
            <a:r>
              <a:rPr lang="ru-RU" dirty="0" smtClean="0"/>
              <a:t>учреждения </a:t>
            </a:r>
            <a:r>
              <a:rPr lang="ru-RU" dirty="0"/>
              <a:t>с семьями воспитанников, общественными организациями, учреждениями культуры и </a:t>
            </a:r>
            <a:r>
              <a:rPr lang="ru-RU" dirty="0" smtClean="0"/>
              <a:t>образования; </a:t>
            </a:r>
          </a:p>
          <a:p>
            <a:r>
              <a:rPr lang="ru-RU" dirty="0" smtClean="0"/>
              <a:t>реализовать </a:t>
            </a:r>
            <a:r>
              <a:rPr lang="ru-RU" dirty="0"/>
              <a:t>на практике идею активного воспитания через </a:t>
            </a:r>
            <a:r>
              <a:rPr lang="ru-RU" dirty="0" smtClean="0"/>
              <a:t>совместную </a:t>
            </a:r>
            <a:r>
              <a:rPr lang="ru-RU" dirty="0"/>
              <a:t>деятельность детского сада и семьи, детей и взрослых;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педагогическое сотрудничество с семьей в разных формах нетрадиционного </a:t>
            </a:r>
            <a:r>
              <a:rPr lang="ru-RU" dirty="0" smtClean="0"/>
              <a:t>взаимодействия</a:t>
            </a:r>
            <a:r>
              <a:rPr lang="ru-RU" b="1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260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6" y="546410"/>
            <a:ext cx="1145175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цели и задачи: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под эгидой Российской Академии естественных наук с 1995 г., была рассмотрена и получила поддержку в июле 1998 г. в Комитете по образованию и науке Государственной Думы (№ 3,5-707 от 20.07.98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выступлении Президента РФ Путина В. В. на заседании международного дискуссионного клуба «Валдай» и в послании Президента России Федеральному Собранию Российской Федерации было подчеркнуто: «Наше движение вперед невозможно без духовного, культурного, национального самоопределения, иначе мы не сможем противостоять внешним и внутренним вызовам, не сможем добиться успеха в условиях глобальной конкуренции. Стремление к самостоятельности, к духовному, идеологическому, внешнеполитическому суверенитету – неотъемлемая часть нашего национального характера».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 Губернатора ХМАО-Югры Комаровой Н. В. о деятельности правительства в сфере «Образование» за 2017 год: «С 01.09.2017 г. во всех общеобразовательных организациях автономного округа введен как обязательный к изучению, в рамках основной образовательной программы Образовательная программа «Социокультурные истоки».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ДОиМП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ХМАО-Югры от 18.07.2017 г. №1137 «Об утверждении плана мероприятий (дорожная карта) по реализации программы «Социокультурные истоки» в образовательных организациях ХМАО-Югры».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636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занятий с родителями по программе «Истоки»;</a:t>
            </a:r>
          </a:p>
          <a:p>
            <a:r>
              <a:rPr lang="ru-RU" dirty="0" smtClean="0"/>
              <a:t>Организация взаимодействия детей и родителей на основе комплекта книг для развития детей дошкольного возраста; освоение системы ценностей, изучение заданий для организации работы с детьми;</a:t>
            </a:r>
          </a:p>
          <a:p>
            <a:r>
              <a:rPr lang="ru-RU" dirty="0" smtClean="0"/>
              <a:t>Проведение занятий с детьми по курсу пропедевтики «Истоки» с активным участием родителей (36 занятий за 4 года обучения).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676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9705"/>
            <a:ext cx="10972800" cy="585965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smtClean="0"/>
              <a:t>В течение 4 лет совместной работы педагогов и родителей проводится 20 занятий (5 занятий в течение каждого года). Они предваряют детские занятия по программе. Предполагается последовательное освоение родителями основных категорий программы через знакомство с комплектом книг. </a:t>
            </a:r>
          </a:p>
          <a:p>
            <a:pPr algn="just">
              <a:buNone/>
            </a:pPr>
            <a:r>
              <a:rPr lang="ru-RU" sz="3200" dirty="0" smtClean="0"/>
              <a:t>		Занятия проводятся в активных формах. Педагог такой же участник, как и родители.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86536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занятия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3"/>
            <a:ext cx="12192000" cy="4680519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Подготовительный этап (вводное слово педагога, чтобы настроить родителей на тему разговора, чтение «Слова к родителям» по соответствующей теме в книге развития, в нем раскрывается смысл важнейших нравственных категорий, заложенных в программе). </a:t>
            </a:r>
            <a:endParaRPr lang="ru-RU" dirty="0"/>
          </a:p>
          <a:p>
            <a:r>
              <a:rPr lang="ru-RU" dirty="0" smtClean="0"/>
              <a:t>Основной этап (знакомство родителей с книгой для развития, осмысление ее главной идеи, выполнение ряда заданий для осмысления, как заниматься дома с детьми, накопление социокультурного опыта).</a:t>
            </a:r>
          </a:p>
          <a:p>
            <a:r>
              <a:rPr lang="ru-RU" dirty="0" smtClean="0"/>
              <a:t>Заключительный этап (включает рефлексию, родители высказывают свое отношение к обсуждаемой теме, может проводиться в форме ресурсного круга, работы в паре, четверке, микро группе).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63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Темы занятий с родителями по программе «Моя семья»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в первый год обучения (3 – 4 года)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«Имя моего ребенка»,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Любимый образ»,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Добрый мир»,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Добрая книга»,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Доброе слово в семье».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35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4223"/>
            <a:ext cx="10972800" cy="51251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знакомство родителей с программой «Истоки» и «Воспитание на социокультурном опыте» для дошкольного образования; </a:t>
            </a:r>
          </a:p>
          <a:p>
            <a:r>
              <a:rPr lang="ru-RU" dirty="0" smtClean="0"/>
              <a:t>оказание </a:t>
            </a:r>
            <a:r>
              <a:rPr lang="ru-RU" dirty="0"/>
              <a:t>помощи родителям в освоении содержания категорий «Слово», «Образ», «Книга»;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развития мотивации на взаимодействие взрослых и детей; 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традиции душеполезного семейного </a:t>
            </a:r>
            <a:r>
              <a:rPr lang="ru-RU" dirty="0" smtClean="0"/>
              <a:t> чтения.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052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занятия по теме «Любимый образ» (январь). Занятие с родителями.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Знакомство с книгой для развития детей 3-4 лет «Добрый мир».</a:t>
            </a:r>
          </a:p>
          <a:p>
            <a:pPr>
              <a:buNone/>
            </a:pPr>
            <a:r>
              <a:rPr lang="ru-RU" dirty="0" smtClean="0"/>
              <a:t>2. Выполнение задания к </a:t>
            </a:r>
            <a:r>
              <a:rPr lang="ru-RU" dirty="0" err="1" smtClean="0"/>
              <a:t>р.н</a:t>
            </a:r>
            <a:r>
              <a:rPr lang="ru-RU" dirty="0" smtClean="0"/>
              <a:t>. сказке в обработке К.Д. Ушинского «Золотое яичко».</a:t>
            </a:r>
          </a:p>
          <a:p>
            <a:pPr>
              <a:buNone/>
            </a:pPr>
            <a:r>
              <a:rPr lang="ru-RU" dirty="0" smtClean="0"/>
              <a:t>3. Работа с пословицами в книге «Добрый мир».</a:t>
            </a:r>
          </a:p>
          <a:p>
            <a:pPr>
              <a:buNone/>
            </a:pPr>
            <a:r>
              <a:rPr lang="ru-RU" dirty="0" smtClean="0"/>
              <a:t>4. Активное занятие. Ресурсный круг «За что я благодарен маме?».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9017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Темы занятий </a:t>
            </a:r>
            <a:r>
              <a:rPr lang="ru-RU" sz="3100" b="1" dirty="0" smtClean="0"/>
              <a:t>для </a:t>
            </a:r>
            <a:r>
              <a:rPr lang="ru-RU" sz="3100" b="1" dirty="0"/>
              <a:t>родителей «Моя семья» </a:t>
            </a:r>
            <a:r>
              <a:rPr lang="ru-RU" sz="3100" b="1" dirty="0" smtClean="0"/>
              <a:t>во </a:t>
            </a:r>
            <a:r>
              <a:rPr lang="ru-RU" sz="3100" b="1" dirty="0"/>
              <a:t>второй год обучения (4 -5 лет)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«Дружная семья»,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 добрый путь»,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Добрая забота»,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Благородное слово в семье»,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«Светлый праздник».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446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29390"/>
            <a:ext cx="10972800" cy="537997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3200" dirty="0"/>
              <a:t>знакомство родителей с образовательными целями, задачами, содержанием воспитательной программы для детей средней группы детского сада; </a:t>
            </a:r>
          </a:p>
          <a:p>
            <a:pPr algn="just"/>
            <a:r>
              <a:rPr lang="ru-RU" sz="3200" dirty="0" smtClean="0"/>
              <a:t>приобщение </a:t>
            </a:r>
            <a:r>
              <a:rPr lang="ru-RU" sz="3200" dirty="0"/>
              <a:t>родителей к социокультурным категориям, направленным на более глубокое осмысление ближайшей социокультурной среды и деятельности в ней человека; </a:t>
            </a:r>
          </a:p>
          <a:p>
            <a:pPr algn="just"/>
            <a:r>
              <a:rPr lang="ru-RU" sz="3200" dirty="0" smtClean="0"/>
              <a:t>дальнейшее </a:t>
            </a:r>
            <a:r>
              <a:rPr lang="ru-RU" sz="3200" dirty="0"/>
              <a:t>развитие навыков делового, познавательного и личностного общения родителей группы; </a:t>
            </a:r>
          </a:p>
          <a:p>
            <a:pPr algn="just"/>
            <a:r>
              <a:rPr lang="ru-RU" sz="3200" dirty="0" smtClean="0"/>
              <a:t>оказание </a:t>
            </a:r>
            <a:r>
              <a:rPr lang="ru-RU" sz="3200" dirty="0"/>
              <a:t>помощи родителям в грамотном формировании «круга </a:t>
            </a:r>
            <a:r>
              <a:rPr lang="ru-RU" sz="3200" dirty="0" smtClean="0"/>
              <a:t>семейного чтения».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493327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Темы </a:t>
            </a:r>
            <a:r>
              <a:rPr lang="ru-RU" sz="2700" b="1" dirty="0" smtClean="0"/>
              <a:t>занятий для </a:t>
            </a:r>
            <a:r>
              <a:rPr lang="ru-RU" sz="2700" b="1" dirty="0"/>
              <a:t>родителей «Моя семья» в третий год обучения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(</a:t>
            </a:r>
            <a:r>
              <a:rPr lang="ru-RU" sz="2700" b="1" dirty="0"/>
              <a:t>5 - 6 лет)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«Верность родной земле»,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Радость послушания»,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Светлая надежда»,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Добрые друзья»,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Мудрое слово в семье</a:t>
            </a:r>
            <a:r>
              <a:rPr lang="ru-RU" b="1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07451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знакомство родителей с образовательными целями, задачами, содержанием воспитательной программы для детей старшей группы детского сада; 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и осмысление родителями духовно-нравственных категорий внутреннего мира человека: Вера, Надежда, Любовь, Мудрость;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мотивации на взаимодействие всех участников образовательного процесса; 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положительного социокультурного опыта взрослых и детей; 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активной позиции родителей в воспитании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6698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10" y="324496"/>
            <a:ext cx="119541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крупномасштабный образовательный проект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объединяющий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из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«Социокультурные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истоки»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дошкольного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начального общего образования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школы в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0752" y="3492707"/>
            <a:ext cx="8720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 стратегических целей;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содержании духовно-нравственного развития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формировании социокультурной идентичности;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воспитательного пространства;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духовно-нравственного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10502493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Темы занятий школы для родителей «Моя семья» в четвертый год обучения (6 - 7 лет)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«Сказочное слово в семье», 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«Напутственное слово в семье»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Светлый образ», </a:t>
            </a:r>
          </a:p>
          <a:p>
            <a:r>
              <a:rPr lang="ru-RU" b="1" dirty="0" smtClean="0"/>
              <a:t>«</a:t>
            </a:r>
            <a:r>
              <a:rPr lang="ru-RU" b="1" dirty="0"/>
              <a:t>Мастера и рукодельницы» 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Семейные традиции»,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807727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19331"/>
            <a:ext cx="10972800" cy="544143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3500" dirty="0"/>
              <a:t>приобщение родителей к русским православным традициям как важнейшему механизму передачи от поколения к поколению базовых социокультурных ценностей Российской цивилизации; </a:t>
            </a:r>
          </a:p>
          <a:p>
            <a:pPr algn="just"/>
            <a:r>
              <a:rPr lang="ru-RU" sz="3500" dirty="0" smtClean="0"/>
              <a:t>дальнейшее </a:t>
            </a:r>
            <a:r>
              <a:rPr lang="ru-RU" sz="3500" dirty="0"/>
              <a:t>развитие коммуникативных умений и управленческих способностей родителей; </a:t>
            </a:r>
          </a:p>
          <a:p>
            <a:pPr algn="just"/>
            <a:r>
              <a:rPr lang="ru-RU" sz="3500" dirty="0" smtClean="0"/>
              <a:t>оказание </a:t>
            </a:r>
            <a:r>
              <a:rPr lang="ru-RU" sz="3500" dirty="0"/>
              <a:t>практической помощи родителям в успешной подготовке детей к обучению к школе; </a:t>
            </a:r>
          </a:p>
          <a:p>
            <a:pPr algn="just"/>
            <a:r>
              <a:rPr lang="ru-RU" sz="3500" dirty="0" smtClean="0"/>
              <a:t>дальнейшее </a:t>
            </a:r>
            <a:r>
              <a:rPr lang="ru-RU" sz="3500" dirty="0"/>
              <a:t>формирование традиции душеполезного </a:t>
            </a:r>
            <a:r>
              <a:rPr lang="ru-RU" sz="3500" dirty="0" smtClean="0"/>
              <a:t>семейного чтения. </a:t>
            </a:r>
            <a:endParaRPr lang="ru-RU" sz="3500" dirty="0"/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3102563537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454999"/>
              </p:ext>
            </p:extLst>
          </p:nvPr>
        </p:nvGraphicFramePr>
        <p:xfrm>
          <a:off x="446049" y="445377"/>
          <a:ext cx="11351941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1941">
                  <a:extLst>
                    <a:ext uri="{9D8B030D-6E8A-4147-A177-3AD203B41FA5}">
                      <a16:colId xmlns="" xmlns:a16="http://schemas.microsoft.com/office/drawing/2014/main" val="364645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1"/>
                          </a:solidFill>
                          <a:latin typeface="TimesNewRomanPS-BoldItalicMT"/>
                        </a:rPr>
                        <a:t>Результаты реализации программы</a:t>
                      </a:r>
                      <a:endParaRPr lang="ru-RU" sz="2400" dirty="0" smtClean="0"/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026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коммуникативных умений (умение слушать друг друга, выражать свое мнение, договариваться, приходить к согласию и т.д.)</a:t>
                      </a:r>
                    </a:p>
                    <a:p>
                      <a:pPr algn="just"/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96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первоначальное освоение воспитателями, дошкольниками и их родителями системы социокультурных категорий и ценностей</a:t>
                      </a:r>
                    </a:p>
                    <a:p>
                      <a:pPr algn="just"/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865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управленческих способностей (способность осуществлять выбор на основе нравственных ценностей, целенаправленно действовать и достигать результатов)</a:t>
                      </a:r>
                    </a:p>
                    <a:p>
                      <a:pPr algn="just"/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98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речевого взаимодействия (увеличение количества и объема высказываний)</a:t>
                      </a:r>
                    </a:p>
                    <a:p>
                      <a:pPr algn="just"/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13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мотивации к общению у детей и взрослых (увеличение числа позитивных контактов)</a:t>
                      </a:r>
                    </a:p>
                    <a:p>
                      <a:pPr algn="just"/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08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предпосылок для успешной адаптации ребенка в начальной школе, что обусловлено единой системой социокультурных ценностей и универсальностью используемых педагогических технологий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62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437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799348"/>
              </p:ext>
            </p:extLst>
          </p:nvPr>
        </p:nvGraphicFramePr>
        <p:xfrm>
          <a:off x="89210" y="78059"/>
          <a:ext cx="11998711" cy="653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2517">
                  <a:extLst>
                    <a:ext uri="{9D8B030D-6E8A-4147-A177-3AD203B41FA5}">
                      <a16:colId xmlns="" xmlns:a16="http://schemas.microsoft.com/office/drawing/2014/main" val="1779112526"/>
                    </a:ext>
                  </a:extLst>
                </a:gridCol>
                <a:gridCol w="6356194">
                  <a:extLst>
                    <a:ext uri="{9D8B030D-6E8A-4147-A177-3AD203B41FA5}">
                      <a16:colId xmlns="" xmlns:a16="http://schemas.microsoft.com/office/drawing/2014/main" val="3492091677"/>
                    </a:ext>
                  </a:extLst>
                </a:gridCol>
              </a:tblGrid>
              <a:tr h="21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 рождения до школы»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«Социокультурные истоки»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1871406"/>
                  </a:ext>
                </a:extLst>
              </a:tr>
              <a:tr h="21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0564156"/>
                  </a:ext>
                </a:extLst>
              </a:tr>
              <a:tr h="635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Всестороннее развитие психических и физических качеств.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предпосылок к учебной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безопасности жизнедеятельности дошкольника.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духовно – нравственной основы личности, а также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присоединение ребенка и его родителей к базовым духовным, нравственным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социокультурным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ценностям России.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074322"/>
                  </a:ext>
                </a:extLst>
              </a:tr>
              <a:tr h="21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7823659"/>
                  </a:ext>
                </a:extLst>
              </a:tr>
              <a:tr h="1284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Забота о здоровье, эмоциональном благополучии и своевременном всестороннем развитии каждого ребенка.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Вариативность использования образовательного материала.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Создать условия для активного приобщения воспитателей, воспитанников и их родителей к базисным социокультурным ценностям российской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цивилизации;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Интегрировать знания о среде, в которой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живет и развивается ребенок, формировать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ее целостного восприятия.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485801"/>
                  </a:ext>
                </a:extLst>
              </a:tr>
              <a:tr h="21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 программы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8507630"/>
                  </a:ext>
                </a:extLst>
              </a:tr>
              <a:tr h="851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Направленность на развитие личности ребенка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Направленность на сохранение и укрепление здоровья детей.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Направленность на учет индивидуальных особенностей ребенка.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Охват всех возрастных периодов (от 2 мес. до 7 лет).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ребенка главным компонентом социокультурного опыта являются не знания и умения, а эмоции и способы их выражения.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Охват детей с 3 лет до высшей школы.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4632963"/>
                  </a:ext>
                </a:extLst>
              </a:tr>
              <a:tr h="21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структуры программы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749219"/>
                  </a:ext>
                </a:extLst>
              </a:tr>
              <a:tr h="54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подачи материала – по образовательным областям, по тематическим блокам, по возрастным группам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подачи материала – по категориям ценностей, по возрастным группам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666837"/>
                  </a:ext>
                </a:extLst>
              </a:tr>
              <a:tr h="267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раздел «Коррекционная и инклюзивная педагогика».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3278157"/>
                  </a:ext>
                </a:extLst>
              </a:tr>
              <a:tr h="21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реализации программы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3629017"/>
                  </a:ext>
                </a:extLst>
              </a:tr>
              <a:tr h="952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Технологичность программы (для реализации программы не требуется  каких-то особых условий, специфической подготовки кадров, нестандартного материально-технического обеспечения).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программы требуется  подготовка кадров, обеспечение воспитателя социокультурным инструментарием.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79" marR="3247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21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471341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0762" y="1828127"/>
            <a:ext cx="7348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gimnaz06.ru/images/16515884-emoticon-smiley-with-thumb-up-s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532" y="4103649"/>
            <a:ext cx="2430757" cy="171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62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31" y="385956"/>
            <a:ext cx="11608420" cy="1713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СОЦИОКУЛЬТУРНЫЕ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ИСТОКИ- стратегическая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программа, направленная на развитие социокультурного пространства России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авторы: И.А. Кузьмин, профессор, член-корреспондент Российской Академии естественных наук, г. Москва, А.В. Камкин, профессор Вологодского государственного университета, член-корреспондент Российской Академии естественных наук).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dc-kapelka.ru/uploads/posts/2017-09/1505542617_1448011016_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884" y="2817526"/>
            <a:ext cx="3088888" cy="2323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039" y="2623278"/>
            <a:ext cx="8776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 – нравственной основы личности, а также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присоединить ребенка и его родителя к базовым духовным, нравственным 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 ценностям России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990" y="4184600"/>
            <a:ext cx="8776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дошкольного образовательного учреждения и семьи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единого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 воспитания и развития на основе общности цели, содержания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педагогических технологий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6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223" y="241753"/>
            <a:ext cx="1056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ИСТОКОВЕДЕНИЕ развивает социокультурную основу во всех звеньях образования</a:t>
            </a:r>
          </a:p>
        </p:txBody>
      </p:sp>
      <p:pic>
        <p:nvPicPr>
          <p:cNvPr id="3" name="Picture 13" descr="Scan0007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227" y="1072750"/>
            <a:ext cx="7110646" cy="5708276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3254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Стержневая основа </a:t>
            </a:r>
            <a:r>
              <a:rPr lang="ru-RU" sz="2800" dirty="0" err="1" smtClean="0"/>
              <a:t>истоковедения</a:t>
            </a:r>
            <a:r>
              <a:rPr lang="ru-RU" sz="2800" dirty="0" smtClean="0"/>
              <a:t>. Программа «Социокультурные истоки»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(для дошкольников курс пропедевтики)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200" b="1" dirty="0" smtClean="0">
                <a:effectLst/>
              </a:rPr>
              <a:t>Программа</a:t>
            </a:r>
            <a:r>
              <a:rPr lang="ru-RU" sz="3200" b="1" dirty="0">
                <a:effectLst/>
              </a:rPr>
              <a:t> «Социокультурные истоки» для </a:t>
            </a:r>
            <a:r>
              <a:rPr lang="ru-RU" sz="3200" b="1" dirty="0" smtClean="0">
                <a:effectLst/>
              </a:rPr>
              <a:t>дошкольного образования</a:t>
            </a:r>
            <a:r>
              <a:rPr lang="ru-RU" sz="3200" b="1" dirty="0">
                <a:effectLst/>
              </a:rPr>
              <a:t>  </a:t>
            </a:r>
            <a:r>
              <a:rPr lang="ru-RU" sz="3200" b="1" dirty="0" smtClean="0">
                <a:effectLst/>
              </a:rPr>
              <a:t>позволяет:</a:t>
            </a:r>
          </a:p>
          <a:p>
            <a:pPr algn="just">
              <a:buNone/>
            </a:pPr>
            <a:endParaRPr lang="ru-RU" sz="3200" b="1" dirty="0" smtClean="0">
              <a:effectLst/>
            </a:endParaRPr>
          </a:p>
          <a:p>
            <a:pPr algn="just">
              <a:buNone/>
            </a:pPr>
            <a:r>
              <a:rPr lang="ru-RU" sz="3200" b="1" i="1" dirty="0" smtClean="0">
                <a:effectLst/>
              </a:rPr>
              <a:t>В</a:t>
            </a:r>
            <a:r>
              <a:rPr lang="ru-RU" sz="3200" b="1" i="1" dirty="0">
                <a:effectLst/>
              </a:rPr>
              <a:t> плане духовного развития:</a:t>
            </a:r>
            <a:r>
              <a:rPr lang="ru-RU" sz="3200" b="1" dirty="0">
                <a:effectLst/>
              </a:rPr>
              <a:t> </a:t>
            </a:r>
            <a:endParaRPr lang="ru-RU" sz="3200" dirty="0"/>
          </a:p>
          <a:p>
            <a:pPr algn="just"/>
            <a:r>
              <a:rPr lang="ru-RU" sz="3200" dirty="0" smtClean="0"/>
              <a:t>создает </a:t>
            </a:r>
            <a:r>
              <a:rPr lang="ru-RU" sz="3200" dirty="0"/>
              <a:t>условия для активного приобщения воспитателей, воспитанников и их родителей к базисным социокультурным ценностям российской цивилизации </a:t>
            </a:r>
          </a:p>
          <a:p>
            <a:pPr algn="just">
              <a:buNone/>
            </a:pPr>
            <a:r>
              <a:rPr lang="ru-RU" sz="3200" b="1" i="1" dirty="0" smtClean="0">
                <a:effectLst/>
              </a:rPr>
              <a:t>В</a:t>
            </a:r>
            <a:r>
              <a:rPr lang="ru-RU" sz="3200" b="1" i="1" dirty="0">
                <a:effectLst/>
              </a:rPr>
              <a:t> плане личностного развития:</a:t>
            </a:r>
            <a:endParaRPr lang="ru-RU" sz="3200" dirty="0">
              <a:effectLst/>
            </a:endParaRPr>
          </a:p>
          <a:p>
            <a:pPr algn="just"/>
            <a:r>
              <a:rPr lang="ru-RU" sz="3200" dirty="0" smtClean="0">
                <a:effectLst/>
              </a:rPr>
              <a:t>воспитывает </a:t>
            </a:r>
            <a:r>
              <a:rPr lang="ru-RU" sz="3200" dirty="0">
                <a:effectLst/>
              </a:rPr>
              <a:t>чувства патриотизма, гражданственности, устойчивой и бескорыстной привязанности к своему Отечеству, малой родине, семье</a:t>
            </a:r>
            <a:r>
              <a:rPr lang="ru-RU" sz="3200" dirty="0" smtClean="0">
                <a:effectLst/>
              </a:rPr>
              <a:t>;</a:t>
            </a:r>
            <a:r>
              <a:rPr lang="ru-RU" sz="3200" dirty="0" smtClean="0"/>
              <a:t> </a:t>
            </a:r>
            <a:endParaRPr lang="ru-RU" sz="3200" dirty="0"/>
          </a:p>
          <a:p>
            <a:pPr algn="just"/>
            <a:r>
              <a:rPr lang="ru-RU" sz="3200" dirty="0" smtClean="0"/>
              <a:t>обеспечивает </a:t>
            </a:r>
            <a:r>
              <a:rPr lang="ru-RU" sz="3200" dirty="0"/>
              <a:t>единство умственного и эмоционально-нравственного развития дошкольника; 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  <a:p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352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1083</TotalTime>
  <Words>3712</Words>
  <Application>Microsoft Office PowerPoint</Application>
  <PresentationFormat>Произвольный</PresentationFormat>
  <Paragraphs>553</Paragraphs>
  <Slides>64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Апекс</vt:lpstr>
      <vt:lpstr>Круглый стол - энциклопедия   «Программа Социокультурные истоки – одно из важнейших направлений в деятельности ДОО в рамках реализации ФГОС ДО»</vt:lpstr>
      <vt:lpstr>Слайд 2</vt:lpstr>
      <vt:lpstr>ИСТОКИ – стратегическая программа развития социокультурного пространства России. </vt:lpstr>
      <vt:lpstr> Авторы программы </vt:lpstr>
      <vt:lpstr>Слайд 5</vt:lpstr>
      <vt:lpstr>Слайд 6</vt:lpstr>
      <vt:lpstr>Слайд 7</vt:lpstr>
      <vt:lpstr>Слайд 8</vt:lpstr>
      <vt:lpstr>Стержневая основа истоковедения. Программа «Социокультурные истоки»  (для дошкольников курс пропедевтики)</vt:lpstr>
      <vt:lpstr>Слайд 10</vt:lpstr>
      <vt:lpstr>Слайд 11</vt:lpstr>
      <vt:lpstr>Слайд 12</vt:lpstr>
      <vt:lpstr>Слайд 13</vt:lpstr>
      <vt:lpstr>Слайд 14</vt:lpstr>
      <vt:lpstr>Содержательная основа программы  </vt:lpstr>
      <vt:lpstr>Содержательной основой программы является система понятий и категорий, представленных в курсе «Истоки» для начальной школы (авторы: профессор И.А. Кузьмин и профессор А.В. Камкин).  </vt:lpstr>
      <vt:lpstr>Слайд 17</vt:lpstr>
      <vt:lpstr>Слайд 18</vt:lpstr>
      <vt:lpstr>Слайд 19</vt:lpstr>
      <vt:lpstr>Слайд 20</vt:lpstr>
      <vt:lpstr>Слайд 21</vt:lpstr>
      <vt:lpstr>Содержание программы составляют ценности : </vt:lpstr>
      <vt:lpstr>Ценностные ориентации</vt:lpstr>
      <vt:lpstr> Группы ценностей, составляющих предметное содержание  «Истоков» в дошкольном образовании </vt:lpstr>
      <vt:lpstr> Ценности деятельности человека:  </vt:lpstr>
      <vt:lpstr> Социокультурные ценности: </vt:lpstr>
      <vt:lpstr>Слайд 27</vt:lpstr>
      <vt:lpstr>Слайд 28</vt:lpstr>
      <vt:lpstr>Слайд 29</vt:lpstr>
      <vt:lpstr> </vt:lpstr>
      <vt:lpstr> Основные задачи, которые реализуются в процессе освоения книг для развития: </vt:lpstr>
      <vt:lpstr> Интегрированный характер  книг для развития</vt:lpstr>
      <vt:lpstr> В книги для развития включены задания трех уровней сложностей: </vt:lpstr>
      <vt:lpstr>Слайд 34</vt:lpstr>
      <vt:lpstr>Книги для развития детей 3 -4 лет:   «Доброе слово»,  «Добрый мир»,  «Добрая книга» </vt:lpstr>
      <vt:lpstr> Аннотация к книгам для развития детей 3-4 лет </vt:lpstr>
      <vt:lpstr>Слайд 37</vt:lpstr>
      <vt:lpstr> Книги для развития детей 4 – 5 лет:  «Дружная семья»,  «В добрый путь»,  «Добрая забота»,  «Благодарное слово».</vt:lpstr>
      <vt:lpstr> Аннотация к книгам для развития детей 4-5 лет</vt:lpstr>
      <vt:lpstr>Слайд 40</vt:lpstr>
      <vt:lpstr> Книги для развития детей 5 – 6 лет:  «Верность родной земле»,  «Радость послушания»,  «Светлая надежда»,  «Добрые друзья»,  «Мудрое слово».</vt:lpstr>
      <vt:lpstr> Аннотация к книгам для развития детей 5-6 лет</vt:lpstr>
      <vt:lpstr>Слайд 43</vt:lpstr>
      <vt:lpstr> Книги для развития детей 6 – 7 лет: «Сказочное слово», «Напутственное слово», «Светлый образ», «Мастера и рукодельницы», «Семейные традиции».</vt:lpstr>
      <vt:lpstr> Аннотация к книгам для развития детей 6-7 лет</vt:lpstr>
      <vt:lpstr>Слайд 46</vt:lpstr>
      <vt:lpstr>Слайд 47</vt:lpstr>
      <vt:lpstr>Программа «Моя семья»</vt:lpstr>
      <vt:lpstr> Задачи работы с семьей: </vt:lpstr>
      <vt:lpstr>Направления программы</vt:lpstr>
      <vt:lpstr>Слайд 51</vt:lpstr>
      <vt:lpstr>Структура занятия с родителями:</vt:lpstr>
      <vt:lpstr> Темы занятий с родителями по программе «Моя семья»  в первый год обучения (3 – 4 года) </vt:lpstr>
      <vt:lpstr>Задачи:</vt:lpstr>
      <vt:lpstr>План занятия по теме «Любимый образ» (январь). Занятие с родителями.</vt:lpstr>
      <vt:lpstr> Темы занятий для родителей «Моя семья» во второй год обучения (4 -5 лет) </vt:lpstr>
      <vt:lpstr>Задачи:</vt:lpstr>
      <vt:lpstr> Темы занятий для родителей «Моя семья» в третий год обучения  (5 - 6 лет) </vt:lpstr>
      <vt:lpstr>Задачи:</vt:lpstr>
      <vt:lpstr> Темы занятий школы для родителей «Моя семья» в четвертый год обучения (6 - 7 лет) </vt:lpstr>
      <vt:lpstr>Задачи:</vt:lpstr>
      <vt:lpstr>Слайд 62</vt:lpstr>
      <vt:lpstr>Слайд 63</vt:lpstr>
      <vt:lpstr>Слайд 64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№2:  «Создание условий для осуществления качественного образовательного процесса по программе И. А. Кузьмина «Социокультурные истоки»</dc:title>
  <dc:creator>123444</dc:creator>
  <cp:lastModifiedBy>Евросеть</cp:lastModifiedBy>
  <cp:revision>81</cp:revision>
  <dcterms:created xsi:type="dcterms:W3CDTF">2017-11-21T05:46:19Z</dcterms:created>
  <dcterms:modified xsi:type="dcterms:W3CDTF">2018-11-01T06:55:40Z</dcterms:modified>
</cp:coreProperties>
</file>