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358246" cy="167335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Законодательные акты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077200" cy="149961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286512"/>
                <a:gridCol w="2857488"/>
              </a:tblGrid>
              <a:tr h="1143000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Законодательный</a:t>
                      </a:r>
                      <a:r>
                        <a:rPr lang="ru-RU" sz="4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Дата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</a:t>
                      </a:r>
                      <a:r>
                        <a:rPr lang="ru-RU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правда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1038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Устав Владимира Всеволодовича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1113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Судебник Ивана </a:t>
                      </a:r>
                      <a:r>
                        <a:rPr lang="en-US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3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Юрьев день)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1497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Судебник Ивана </a:t>
                      </a:r>
                      <a:r>
                        <a:rPr lang="en-US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1550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Уложение</a:t>
                      </a:r>
                      <a:r>
                        <a:rPr lang="ru-RU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службе   </a:t>
                      </a:r>
                      <a:r>
                        <a:rPr lang="en-US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endParaRPr lang="ru-RU" sz="3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1556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142984"/>
            <a:ext cx="2857488" cy="1142987"/>
          </a:xfrm>
          <a:prstGeom prst="rect">
            <a:avLst/>
          </a:prstGeom>
        </p:spPr>
      </p:pic>
      <p:pic>
        <p:nvPicPr>
          <p:cNvPr id="6" name="Рисунок 5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285992"/>
            <a:ext cx="2857488" cy="1142987"/>
          </a:xfrm>
          <a:prstGeom prst="rect">
            <a:avLst/>
          </a:prstGeom>
        </p:spPr>
      </p:pic>
      <p:pic>
        <p:nvPicPr>
          <p:cNvPr id="7" name="Рисунок 6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429000"/>
            <a:ext cx="2857488" cy="1142987"/>
          </a:xfrm>
          <a:prstGeom prst="rect">
            <a:avLst/>
          </a:prstGeom>
        </p:spPr>
      </p:pic>
      <p:pic>
        <p:nvPicPr>
          <p:cNvPr id="8" name="Рисунок 7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572008"/>
            <a:ext cx="2857488" cy="1142987"/>
          </a:xfrm>
          <a:prstGeom prst="rect">
            <a:avLst/>
          </a:prstGeom>
        </p:spPr>
      </p:pic>
      <p:pic>
        <p:nvPicPr>
          <p:cNvPr id="9" name="Рисунок 8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715013"/>
            <a:ext cx="2857488" cy="1142987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7000892"/>
                <a:gridCol w="2143108"/>
              </a:tblGrid>
              <a:tr h="1143000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Законодательный</a:t>
                      </a:r>
                      <a:r>
                        <a:rPr lang="ru-RU" sz="4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Дата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Соборное Уложение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(Бессрочный сыск беглых</a:t>
                      </a:r>
                      <a:r>
                        <a:rPr lang="ru-RU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крестьян)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1649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Новоторговый Устав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1667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Табель о рангах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1722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Манифест о вольности дворянства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(Петр 3)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1762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Жалованная грамота дворянству </a:t>
                      </a:r>
                      <a:r>
                        <a:rPr lang="ru-RU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и городам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1785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142984"/>
            <a:ext cx="2143108" cy="1142987"/>
          </a:xfrm>
          <a:prstGeom prst="rect">
            <a:avLst/>
          </a:prstGeom>
        </p:spPr>
      </p:pic>
      <p:pic>
        <p:nvPicPr>
          <p:cNvPr id="6" name="Рисунок 5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285992"/>
            <a:ext cx="2143108" cy="1142987"/>
          </a:xfrm>
          <a:prstGeom prst="rect">
            <a:avLst/>
          </a:prstGeom>
        </p:spPr>
      </p:pic>
      <p:pic>
        <p:nvPicPr>
          <p:cNvPr id="7" name="Рисунок 6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429000"/>
            <a:ext cx="2143108" cy="1142987"/>
          </a:xfrm>
          <a:prstGeom prst="rect">
            <a:avLst/>
          </a:prstGeom>
        </p:spPr>
      </p:pic>
      <p:pic>
        <p:nvPicPr>
          <p:cNvPr id="8" name="Рисунок 7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572008"/>
            <a:ext cx="2143108" cy="1142987"/>
          </a:xfrm>
          <a:prstGeom prst="rect">
            <a:avLst/>
          </a:prstGeom>
        </p:spPr>
      </p:pic>
      <p:pic>
        <p:nvPicPr>
          <p:cNvPr id="9" name="Рисунок 8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715013"/>
            <a:ext cx="2143108" cy="1142987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83110"/>
              </p:ext>
            </p:extLst>
          </p:nvPr>
        </p:nvGraphicFramePr>
        <p:xfrm>
          <a:off x="0" y="0"/>
          <a:ext cx="9144000" cy="70256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86578"/>
                <a:gridCol w="2357422"/>
              </a:tblGrid>
              <a:tr h="1143000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Крестоцеловальная запись</a:t>
                      </a:r>
                    </a:p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(Василий</a:t>
                      </a:r>
                      <a:r>
                        <a:rPr lang="ru-RU" sz="4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Шуйский</a:t>
                      </a:r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1606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о единонаследии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1714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о трехдневной барщине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1797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о вольных хлебопашцах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1803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«Свода законов Российской империи»(Сперанский)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1832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об обязанных крестьянах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1842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142984"/>
            <a:ext cx="2357422" cy="1142987"/>
          </a:xfrm>
          <a:prstGeom prst="rect">
            <a:avLst/>
          </a:prstGeom>
        </p:spPr>
      </p:pic>
      <p:pic>
        <p:nvPicPr>
          <p:cNvPr id="6" name="Рисунок 5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285992"/>
            <a:ext cx="2357422" cy="1142987"/>
          </a:xfrm>
          <a:prstGeom prst="rect">
            <a:avLst/>
          </a:prstGeom>
        </p:spPr>
      </p:pic>
      <p:pic>
        <p:nvPicPr>
          <p:cNvPr id="7" name="Рисунок 6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429000"/>
            <a:ext cx="2357422" cy="1142987"/>
          </a:xfrm>
          <a:prstGeom prst="rect">
            <a:avLst/>
          </a:prstGeom>
        </p:spPr>
      </p:pic>
      <p:pic>
        <p:nvPicPr>
          <p:cNvPr id="8" name="Рисунок 7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572008"/>
            <a:ext cx="2357422" cy="1142987"/>
          </a:xfrm>
          <a:prstGeom prst="rect">
            <a:avLst/>
          </a:prstGeom>
        </p:spPr>
      </p:pic>
      <p:pic>
        <p:nvPicPr>
          <p:cNvPr id="9" name="Рисунок 8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715013"/>
            <a:ext cx="2357422" cy="11429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-3191"/>
            <a:ext cx="2359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6096"/>
                <a:gridCol w="3707904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Указ о переводе крестьян на обязательный выкуп</a:t>
                      </a:r>
                      <a:endParaRPr lang="ru-RU" sz="3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1 января 1883 год</a:t>
                      </a:r>
                      <a:endParaRPr lang="ru-RU" sz="3000" b="1" i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Указ о земских начальниках</a:t>
                      </a:r>
                      <a:endParaRPr lang="ru-RU" sz="3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1889 год</a:t>
                      </a:r>
                      <a:endParaRPr lang="ru-RU" sz="3000" b="1" i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Указ о даровании конституции Польше</a:t>
                      </a:r>
                      <a:endParaRPr lang="ru-RU" sz="3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1815 год</a:t>
                      </a:r>
                      <a:endParaRPr lang="ru-RU" sz="3000" b="1" i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Указ об отмене крепостного права в Прибалтике</a:t>
                      </a:r>
                      <a:endParaRPr lang="ru-RU" sz="3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b="1" i="1" dirty="0" smtClean="0"/>
                        <a:t>1816 год</a:t>
                      </a:r>
                      <a:endParaRPr lang="ru-RU" sz="3000" b="1" i="1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Указ о посессионных крестьянах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i="1" dirty="0" smtClean="0"/>
                        <a:t>1721</a:t>
                      </a:r>
                      <a:endParaRPr lang="ru-RU" sz="4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032"/>
            <a:ext cx="3707904" cy="133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707904" cy="14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707904" cy="14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707904" cy="133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22152"/>
            <a:ext cx="3707904" cy="133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2702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858016"/>
                <a:gridCol w="2285984"/>
              </a:tblGrid>
              <a:tr h="11430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Заключительный акт совещания по безопасности и сотрудничеству в Европе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1975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Манифест об отмене крепостного права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1861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Циркуляр о кухаркиных детях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1887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Манифест «Об</a:t>
                      </a:r>
                      <a:r>
                        <a:rPr lang="ru-RU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усовершенствовании государственного порядка»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1905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Декрет о мире</a:t>
                      </a:r>
                      <a:r>
                        <a:rPr lang="ru-RU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о земле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1917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Конституция РСФСР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1918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285992"/>
            <a:ext cx="2285984" cy="1142987"/>
          </a:xfrm>
          <a:prstGeom prst="rect">
            <a:avLst/>
          </a:prstGeom>
        </p:spPr>
      </p:pic>
      <p:pic>
        <p:nvPicPr>
          <p:cNvPr id="6" name="Рисунок 5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142984"/>
            <a:ext cx="2285984" cy="1142987"/>
          </a:xfrm>
          <a:prstGeom prst="rect">
            <a:avLst/>
          </a:prstGeom>
        </p:spPr>
      </p:pic>
      <p:pic>
        <p:nvPicPr>
          <p:cNvPr id="7" name="Рисунок 6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429000"/>
            <a:ext cx="2285984" cy="1142987"/>
          </a:xfrm>
          <a:prstGeom prst="rect">
            <a:avLst/>
          </a:prstGeom>
        </p:spPr>
      </p:pic>
      <p:pic>
        <p:nvPicPr>
          <p:cNvPr id="8" name="Рисунок 7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572008"/>
            <a:ext cx="2285984" cy="1142987"/>
          </a:xfrm>
          <a:prstGeom prst="rect">
            <a:avLst/>
          </a:prstGeom>
        </p:spPr>
      </p:pic>
      <p:pic>
        <p:nvPicPr>
          <p:cNvPr id="9" name="Рисунок 8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715013"/>
            <a:ext cx="2285984" cy="11429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03" y="25963"/>
            <a:ext cx="2286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286512"/>
                <a:gridCol w="2857488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Конституция СССР</a:t>
                      </a:r>
                      <a:endParaRPr lang="ru-RU" sz="40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1924</a:t>
                      </a:r>
                      <a:endParaRPr lang="ru-RU" sz="40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Конституция СССР(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Конституция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победившего социализма)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1936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Конституция СССР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(Конституция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развитого социализма)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«О</a:t>
                      </a:r>
                      <a:r>
                        <a:rPr lang="ru-RU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индивидуальной трудовой деятельности»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«О кооперации»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Конституция РФ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ru-RU" sz="4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142984"/>
            <a:ext cx="2857488" cy="1142987"/>
          </a:xfrm>
          <a:prstGeom prst="rect">
            <a:avLst/>
          </a:prstGeom>
        </p:spPr>
      </p:pic>
      <p:pic>
        <p:nvPicPr>
          <p:cNvPr id="6" name="Рисунок 5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285992"/>
            <a:ext cx="2857488" cy="1142987"/>
          </a:xfrm>
          <a:prstGeom prst="rect">
            <a:avLst/>
          </a:prstGeom>
        </p:spPr>
      </p:pic>
      <p:pic>
        <p:nvPicPr>
          <p:cNvPr id="7" name="Рисунок 6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429000"/>
            <a:ext cx="2857488" cy="1142987"/>
          </a:xfrm>
          <a:prstGeom prst="rect">
            <a:avLst/>
          </a:prstGeom>
        </p:spPr>
      </p:pic>
      <p:pic>
        <p:nvPicPr>
          <p:cNvPr id="8" name="Рисунок 7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572008"/>
            <a:ext cx="2857488" cy="1142987"/>
          </a:xfrm>
          <a:prstGeom prst="rect">
            <a:avLst/>
          </a:prstGeom>
        </p:spPr>
      </p:pic>
      <p:pic>
        <p:nvPicPr>
          <p:cNvPr id="9" name="Рисунок 8" descr="beautiful-wallpaper-design-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715013"/>
            <a:ext cx="2857488" cy="11429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9195"/>
            <a:ext cx="28590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74025"/>
              </p:ext>
            </p:extLst>
          </p:nvPr>
        </p:nvGraphicFramePr>
        <p:xfrm>
          <a:off x="0" y="2"/>
          <a:ext cx="9144000" cy="726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0192"/>
                <a:gridCol w="2843808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Указ Петра</a:t>
                      </a:r>
                      <a:r>
                        <a:rPr lang="ru-RU" sz="3200" b="1" i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  <a:cs typeface="Arial" pitchFamily="34" charset="0"/>
                        </a:rPr>
                        <a:t>I</a:t>
                      </a:r>
                      <a:r>
                        <a:rPr lang="ru-RU" sz="3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о престолонаследии</a:t>
                      </a:r>
                      <a:endParaRPr lang="ru-RU" sz="32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1722 г</a:t>
                      </a:r>
                      <a:endParaRPr lang="ru-RU" sz="32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Указ Павла 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 престолонаследии</a:t>
                      </a:r>
                      <a:endParaRPr lang="ru-RU" sz="3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1797г</a:t>
                      </a:r>
                      <a:endParaRPr lang="ru-RU" sz="3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Указ о Заповедных</a:t>
                      </a:r>
                      <a:r>
                        <a:rPr lang="ru-RU" sz="3200" b="1" i="1" baseline="0" dirty="0" smtClean="0"/>
                        <a:t> летах</a:t>
                      </a:r>
                    </a:p>
                    <a:p>
                      <a:pPr algn="ctr"/>
                      <a:r>
                        <a:rPr lang="ru-RU" sz="3200" b="1" i="1" baseline="0" dirty="0" smtClean="0"/>
                        <a:t>(Временный запрет Юрьева дня)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1581</a:t>
                      </a:r>
                      <a:endParaRPr lang="ru-RU" sz="3200" b="1" i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Указ о Урочных летах</a:t>
                      </a:r>
                    </a:p>
                    <a:p>
                      <a:pPr algn="ctr"/>
                      <a:r>
                        <a:rPr lang="ru-RU" sz="3200" b="1" i="1" dirty="0" smtClean="0"/>
                        <a:t>(Пятилетний</a:t>
                      </a:r>
                      <a:r>
                        <a:rPr lang="ru-RU" sz="3200" b="1" i="1" baseline="0" dirty="0" smtClean="0"/>
                        <a:t> </a:t>
                      </a:r>
                      <a:r>
                        <a:rPr lang="ru-RU" sz="3200" b="1" i="1" dirty="0" smtClean="0"/>
                        <a:t>сыск беглых крестьян)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1597</a:t>
                      </a:r>
                      <a:endParaRPr lang="ru-RU" sz="3200" b="1" i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Манифест </a:t>
                      </a:r>
                      <a:r>
                        <a:rPr lang="en-US" sz="3200" b="1" i="1" dirty="0" smtClean="0"/>
                        <a:t>&lt;&lt;</a:t>
                      </a:r>
                      <a:r>
                        <a:rPr lang="ru-RU" sz="3200" b="1" i="1" dirty="0" smtClean="0"/>
                        <a:t>О незыблемости</a:t>
                      </a:r>
                      <a:r>
                        <a:rPr lang="ru-RU" sz="3200" b="1" i="1" baseline="0" dirty="0" smtClean="0"/>
                        <a:t> самодержавии</a:t>
                      </a:r>
                      <a:r>
                        <a:rPr lang="en-US" sz="3200" b="1" i="1" baseline="0" dirty="0" smtClean="0"/>
                        <a:t>&gt;&gt;</a:t>
                      </a:r>
                      <a:r>
                        <a:rPr lang="ru-RU" sz="3200" b="1" i="1" baseline="0" dirty="0" smtClean="0"/>
                        <a:t> 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1881</a:t>
                      </a:r>
                      <a:endParaRPr lang="ru-RU" sz="3200" b="1" i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9195"/>
            <a:ext cx="28590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124744"/>
            <a:ext cx="28590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276872"/>
            <a:ext cx="28590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429000"/>
            <a:ext cx="28590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5031499"/>
            <a:ext cx="2859087" cy="113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258</Words>
  <Application>Microsoft Office PowerPoint</Application>
  <PresentationFormat>Экран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Законодательные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Законодательные акты</dc:title>
  <dc:creator>Alex</dc:creator>
  <cp:lastModifiedBy>Sergei</cp:lastModifiedBy>
  <cp:revision>24</cp:revision>
  <dcterms:created xsi:type="dcterms:W3CDTF">2015-02-19T17:26:14Z</dcterms:created>
  <dcterms:modified xsi:type="dcterms:W3CDTF">2016-09-08T07:55:24Z</dcterms:modified>
</cp:coreProperties>
</file>