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4" r:id="rId5"/>
    <p:sldId id="261" r:id="rId6"/>
    <p:sldId id="266" r:id="rId7"/>
    <p:sldId id="265" r:id="rId8"/>
    <p:sldId id="263" r:id="rId9"/>
    <p:sldId id="260" r:id="rId10"/>
    <p:sldId id="267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BE101AF-BEA9-429E-B9D1-CEC5F2F43584}" type="datetimeFigureOut">
              <a:rPr lang="ru-RU" smtClean="0"/>
              <a:t>11.11.2018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9483DB3-4228-4445-A930-BE90826A524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BE101AF-BEA9-429E-B9D1-CEC5F2F43584}" type="datetimeFigureOut">
              <a:rPr lang="ru-RU" smtClean="0"/>
              <a:t>11.11.2018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9483DB3-4228-4445-A930-BE90826A524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BE101AF-BEA9-429E-B9D1-CEC5F2F43584}" type="datetimeFigureOut">
              <a:rPr lang="ru-RU" smtClean="0"/>
              <a:t>11.11.2018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9483DB3-4228-4445-A930-BE90826A524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BE101AF-BEA9-429E-B9D1-CEC5F2F43584}" type="datetimeFigureOut">
              <a:rPr lang="ru-RU" smtClean="0"/>
              <a:t>11.11.2018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9483DB3-4228-4445-A930-BE90826A524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BE101AF-BEA9-429E-B9D1-CEC5F2F43584}" type="datetimeFigureOut">
              <a:rPr lang="ru-RU" smtClean="0"/>
              <a:t>11.11.2018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9483DB3-4228-4445-A930-BE90826A524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BE101AF-BEA9-429E-B9D1-CEC5F2F43584}" type="datetimeFigureOut">
              <a:rPr lang="ru-RU" smtClean="0"/>
              <a:t>11.11.2018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9483DB3-4228-4445-A930-BE90826A524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BE101AF-BEA9-429E-B9D1-CEC5F2F43584}" type="datetimeFigureOut">
              <a:rPr lang="ru-RU" smtClean="0"/>
              <a:t>11.11.2018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9483DB3-4228-4445-A930-BE90826A524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BE101AF-BEA9-429E-B9D1-CEC5F2F43584}" type="datetimeFigureOut">
              <a:rPr lang="ru-RU" smtClean="0"/>
              <a:t>11.11.2018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9483DB3-4228-4445-A930-BE90826A524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BE101AF-BEA9-429E-B9D1-CEC5F2F43584}" type="datetimeFigureOut">
              <a:rPr lang="ru-RU" smtClean="0"/>
              <a:t>11.11.2018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9483DB3-4228-4445-A930-BE90826A524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BE101AF-BEA9-429E-B9D1-CEC5F2F43584}" type="datetimeFigureOut">
              <a:rPr lang="ru-RU" smtClean="0"/>
              <a:t>11.11.2018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9483DB3-4228-4445-A930-BE90826A524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BE101AF-BEA9-429E-B9D1-CEC5F2F43584}" type="datetimeFigureOut">
              <a:rPr lang="ru-RU" smtClean="0"/>
              <a:t>11.11.2018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9483DB3-4228-4445-A930-BE90826A5242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BE101AF-BEA9-429E-B9D1-CEC5F2F43584}" type="datetimeFigureOut">
              <a:rPr lang="ru-RU" smtClean="0"/>
              <a:t>11.11.2018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9483DB3-4228-4445-A930-BE90826A524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3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oleObject" Target="../embeddings/oleObject6.bin"/><Relationship Id="rId4" Type="http://schemas.openxmlformats.org/officeDocument/2006/relationships/oleObject" Target="../embeddings/oleObject5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2376" y="357166"/>
            <a:ext cx="7772400" cy="507209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МБДОУ «Детский сад №2 «</a:t>
            </a:r>
            <a:r>
              <a:rPr lang="ru-RU" sz="27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Алёнушка</a:t>
            </a:r>
            <a:r>
              <a:rPr lang="ru-RU" sz="27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27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Проект по взаимодействию детского сада с семьей по формированию патриотических чувств у дошкольников</a:t>
            </a:r>
            <a:b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"Моя малая Родина </a:t>
            </a:r>
            <a:r>
              <a:rPr lang="ru-RU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Дедовичская</a:t>
            </a:r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сторонка»</a:t>
            </a:r>
            <a:b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5072074"/>
            <a:ext cx="7772400" cy="1271590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Составила</a:t>
            </a:r>
          </a:p>
          <a:p>
            <a:r>
              <a:rPr lang="ru-RU" dirty="0" smtClean="0"/>
              <a:t> воспитатель Филиппова Т.В.</a:t>
            </a:r>
          </a:p>
          <a:p>
            <a:pPr algn="ctr"/>
            <a:endParaRPr lang="ru-RU" dirty="0" smtClean="0"/>
          </a:p>
          <a:p>
            <a:pPr algn="ctr"/>
            <a:r>
              <a:rPr lang="ru-RU" dirty="0" smtClean="0"/>
              <a:t>Дедовичи </a:t>
            </a:r>
          </a:p>
          <a:p>
            <a:pPr algn="ctr"/>
            <a:r>
              <a:rPr lang="ru-RU" dirty="0" smtClean="0"/>
              <a:t>2018г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5" name="Rectangle 5"/>
          <p:cNvSpPr>
            <a:spLocks noChangeArrowheads="1"/>
          </p:cNvSpPr>
          <p:nvPr/>
        </p:nvSpPr>
        <p:spPr bwMode="auto">
          <a:xfrm>
            <a:off x="611188" y="520700"/>
            <a:ext cx="7848600" cy="393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tabLst>
                <a:tab pos="457200" algn="l"/>
              </a:tabLst>
            </a:pPr>
            <a:r>
              <a:rPr lang="ru-RU" sz="2800" b="1">
                <a:solidFill>
                  <a:srgbClr val="0000FF"/>
                </a:solidFill>
              </a:rPr>
              <a:t>Эффективные формы взаимодействия с родителям</a:t>
            </a:r>
            <a:r>
              <a:rPr lang="ru-RU" sz="2400" b="1">
                <a:solidFill>
                  <a:srgbClr val="0000FF"/>
                </a:solidFill>
              </a:rPr>
              <a:t> </a:t>
            </a:r>
          </a:p>
          <a:p>
            <a:pPr algn="ctr">
              <a:tabLst>
                <a:tab pos="457200" algn="l"/>
              </a:tabLst>
            </a:pPr>
            <a:endParaRPr lang="ru-RU" sz="2800" b="1"/>
          </a:p>
          <a:p>
            <a:pPr algn="ctr">
              <a:tabLst>
                <a:tab pos="457200" algn="l"/>
              </a:tabLst>
            </a:pPr>
            <a:r>
              <a:rPr lang="ru-RU" sz="2800"/>
              <a:t>- досуговые формы сотрудничества;</a:t>
            </a:r>
          </a:p>
          <a:p>
            <a:pPr algn="ctr">
              <a:tabLst>
                <a:tab pos="457200" algn="l"/>
              </a:tabLst>
            </a:pPr>
            <a:endParaRPr lang="ru-RU" sz="2800"/>
          </a:p>
          <a:p>
            <a:pPr algn="ctr">
              <a:tabLst>
                <a:tab pos="457200" algn="l"/>
              </a:tabLst>
            </a:pPr>
            <a:r>
              <a:rPr lang="ru-RU" sz="2800"/>
              <a:t>- реализацию метода проектов;</a:t>
            </a:r>
          </a:p>
          <a:p>
            <a:pPr algn="ctr">
              <a:tabLst>
                <a:tab pos="457200" algn="l"/>
              </a:tabLst>
            </a:pPr>
            <a:endParaRPr lang="ru-RU" sz="2800"/>
          </a:p>
          <a:p>
            <a:pPr algn="ctr">
              <a:tabLst>
                <a:tab pos="457200" algn="l"/>
              </a:tabLst>
            </a:pPr>
            <a:r>
              <a:rPr lang="ru-RU" sz="2800"/>
              <a:t>-  использование ИКТ.</a:t>
            </a:r>
          </a:p>
          <a:p>
            <a:pPr algn="ctr">
              <a:tabLst>
                <a:tab pos="457200" algn="l"/>
              </a:tabLst>
            </a:pPr>
            <a:endParaRPr lang="ru-RU" sz="28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579358"/>
            <a:ext cx="8786874" cy="627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 smtClean="0">
              <a:solidFill>
                <a:srgbClr val="0000FF"/>
              </a:solidFill>
            </a:endParaRPr>
          </a:p>
          <a:p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Интеграция ОО: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«Познавательное развитие», «Социально-коммуникативное развитие», «Речевое развитие»,«Художественно-эстетическое развитие»,«Физическое развитие».</a:t>
            </a:r>
          </a:p>
          <a:p>
            <a:pPr algn="ctr"/>
            <a:endParaRPr lang="ru-RU" sz="24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Цель проекта: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повышение педагогической культуры родителей. 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pPr>
              <a:buFontTx/>
              <a:buChar char="-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создание условия для ознакомления детей с родным поселком; </a:t>
            </a:r>
          </a:p>
          <a:p>
            <a:pPr>
              <a:buFontTx/>
              <a:buChar char="-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создание условия для формирования у детей чувство патриотизма, любви к своему родному краю;</a:t>
            </a:r>
          </a:p>
          <a:p>
            <a:pPr>
              <a:buFontTx/>
              <a:buChar char="-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пополнение словарного запаса детей старшего дошкольного возраста;  </a:t>
            </a:r>
          </a:p>
          <a:p>
            <a:pPr>
              <a:buFontTx/>
              <a:buChar char="-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способствовать развитию у детей эстетического восприятия, эмоциональной отзывчивости и творческих способностей;  </a:t>
            </a:r>
          </a:p>
          <a:p>
            <a:pPr>
              <a:buFontTx/>
              <a:buChar char="-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развитие двигательной активности детей.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285728"/>
            <a:ext cx="8643998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Формы работы по патриотическому воспитанию с детьми</a:t>
            </a:r>
          </a:p>
          <a:p>
            <a:pPr>
              <a:buFontTx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НОД на тему:«Семья. Родословное древо моей семьи».</a:t>
            </a:r>
          </a:p>
          <a:p>
            <a:pPr>
              <a:buFontTx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Сюжетно-ролевая игра «Семья», «Детский сад» , заучивание пословиц и поговорок о семье.</a:t>
            </a:r>
          </a:p>
          <a:p>
            <a:pPr>
              <a:buFontTx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Путешествие по экологической тропе.</a:t>
            </a:r>
          </a:p>
          <a:p>
            <a:pPr>
              <a:buFontTx/>
              <a:buChar char="•"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НОД на тему: «Мой родной город». </a:t>
            </a:r>
          </a:p>
          <a:p>
            <a:pPr>
              <a:buFontTx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Дидактические игры «Выбери меня» ;«Найди герб нашего района среди других»; «Сложи герб по памяти»</a:t>
            </a:r>
          </a:p>
          <a:p>
            <a:pPr algn="ctr"/>
            <a:r>
              <a:rPr lang="ru-RU" sz="2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Формы работы по патриотическому воспитанию детей с родителями</a:t>
            </a:r>
          </a:p>
          <a:p>
            <a:pPr>
              <a:buFontTx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Родительское собрание  «Воспитание любви к родному городу и природе в детском саду и семье»</a:t>
            </a:r>
          </a:p>
          <a:p>
            <a:pPr>
              <a:buFontTx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Консультация для родителей «Нравственно-патриотическое воспитание детей дошкольного возраста»</a:t>
            </a:r>
          </a:p>
          <a:p>
            <a:r>
              <a:rPr lang="ru-RU" sz="2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Формы совместной работы по патриотическому воспитанию детей</a:t>
            </a:r>
          </a:p>
          <a:p>
            <a:pPr>
              <a:buFontTx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Экскурсии познавательного характера: «По улицам нашего города» </a:t>
            </a:r>
            <a:endParaRPr lang="ru-RU" sz="20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Экскурсии в историко-краеведческий музей и центральную детскую библиотеку.</a:t>
            </a:r>
          </a:p>
          <a:p>
            <a:pPr>
              <a:buFontTx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Туристический поход «Вдоль по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речке,по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Шелони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20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Создание фотоальбома «Мой посёлок и я»</a:t>
            </a:r>
            <a:endParaRPr lang="ru-RU" sz="20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Досуг- обобщающая  викторина «Моя малая Родина – Дедовичи»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936" name="Picture 8" descr="hkaWUUysfm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67175" y="620713"/>
            <a:ext cx="3419475" cy="4572000"/>
          </a:xfrm>
          <a:prstGeom prst="rect">
            <a:avLst/>
          </a:prstGeom>
          <a:noFill/>
        </p:spPr>
      </p:pic>
      <p:pic>
        <p:nvPicPr>
          <p:cNvPr id="124938" name="Picture 10" descr="2012-12-07_12-10-49_6553727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64350" y="3500438"/>
            <a:ext cx="2279650" cy="3357562"/>
          </a:xfrm>
          <a:prstGeom prst="rect">
            <a:avLst/>
          </a:prstGeom>
          <a:noFill/>
        </p:spPr>
      </p:pic>
      <p:pic>
        <p:nvPicPr>
          <p:cNvPr id="124939" name="Picture 11" descr="21357_20120621_21175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4264025" cy="3546475"/>
          </a:xfrm>
          <a:prstGeom prst="rect">
            <a:avLst/>
          </a:prstGeom>
          <a:noFill/>
        </p:spPr>
      </p:pic>
      <p:sp>
        <p:nvSpPr>
          <p:cNvPr id="124940" name="Rectangle 12"/>
          <p:cNvSpPr>
            <a:spLocks noChangeArrowheads="1"/>
          </p:cNvSpPr>
          <p:nvPr/>
        </p:nvSpPr>
        <p:spPr bwMode="auto">
          <a:xfrm>
            <a:off x="0" y="4941888"/>
            <a:ext cx="52197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0000FF"/>
                </a:solidFill>
              </a:rPr>
              <a:t>Экскурсии </a:t>
            </a:r>
          </a:p>
          <a:p>
            <a:r>
              <a:rPr lang="ru-RU" sz="2400" b="1">
                <a:solidFill>
                  <a:srgbClr val="0000FF"/>
                </a:solidFill>
              </a:rPr>
              <a:t>«По улицам нашего города»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814" name="Picture 6" descr="img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549275"/>
            <a:ext cx="7986712" cy="5715000"/>
          </a:xfrm>
          <a:prstGeom prst="rect">
            <a:avLst/>
          </a:prstGeom>
          <a:noFill/>
        </p:spPr>
      </p:pic>
      <p:sp>
        <p:nvSpPr>
          <p:cNvPr id="119815" name="Rectangle 7"/>
          <p:cNvSpPr>
            <a:spLocks noChangeArrowheads="1"/>
          </p:cNvSpPr>
          <p:nvPr/>
        </p:nvSpPr>
        <p:spPr bwMode="auto">
          <a:xfrm>
            <a:off x="1908175" y="139700"/>
            <a:ext cx="6369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0000FF"/>
                </a:solidFill>
              </a:rPr>
              <a:t>Семья. Родословное древо моей семьи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0836" name="Object 4"/>
          <p:cNvGraphicFramePr>
            <a:graphicFrameLocks noChangeAspect="1"/>
          </p:cNvGraphicFramePr>
          <p:nvPr/>
        </p:nvGraphicFramePr>
        <p:xfrm>
          <a:off x="4032250" y="765175"/>
          <a:ext cx="5111750" cy="5791200"/>
        </p:xfrm>
        <a:graphic>
          <a:graphicData uri="http://schemas.openxmlformats.org/presentationml/2006/ole">
            <p:oleObj spid="_x0000_s3074" name="Изображение" r:id="rId3" imgW="8133333" imgH="11717386" progId="StaticMetafile">
              <p:embed/>
            </p:oleObj>
          </a:graphicData>
        </a:graphic>
      </p:graphicFrame>
      <p:pic>
        <p:nvPicPr>
          <p:cNvPr id="120837" name="Picture 5" descr="800px-Псковская_ГРЭС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620713"/>
            <a:ext cx="4064000" cy="3048000"/>
          </a:xfrm>
          <a:prstGeom prst="rect">
            <a:avLst/>
          </a:prstGeom>
          <a:noFill/>
        </p:spPr>
      </p:pic>
      <p:sp>
        <p:nvSpPr>
          <p:cNvPr id="120838" name="Rectangle 6"/>
          <p:cNvSpPr>
            <a:spLocks noChangeArrowheads="1"/>
          </p:cNvSpPr>
          <p:nvPr/>
        </p:nvSpPr>
        <p:spPr bwMode="auto">
          <a:xfrm>
            <a:off x="539750" y="188913"/>
            <a:ext cx="8439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0000FF"/>
                </a:solidFill>
              </a:rPr>
              <a:t>Туристический поход «Вдоль по речке, по Шелони»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956" name="Picture 4" descr="x_8abf19e5a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0"/>
            <a:ext cx="5357813" cy="4017963"/>
          </a:xfrm>
          <a:prstGeom prst="rect">
            <a:avLst/>
          </a:prstGeom>
          <a:noFill/>
        </p:spPr>
      </p:pic>
      <p:pic>
        <p:nvPicPr>
          <p:cNvPr id="125958" name="Picture 6" descr="admi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03575" y="3997325"/>
            <a:ext cx="5251450" cy="28606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1860" name="Object 4"/>
          <p:cNvGraphicFramePr>
            <a:graphicFrameLocks noChangeAspect="1"/>
          </p:cNvGraphicFramePr>
          <p:nvPr/>
        </p:nvGraphicFramePr>
        <p:xfrm>
          <a:off x="3729038" y="0"/>
          <a:ext cx="5414962" cy="4064000"/>
        </p:xfrm>
        <a:graphic>
          <a:graphicData uri="http://schemas.openxmlformats.org/presentationml/2006/ole">
            <p:oleObj spid="_x0000_s2050" name="Изображение" r:id="rId3" imgW="9240540" imgH="6935168" progId="StaticMetafile">
              <p:embed/>
            </p:oleObj>
          </a:graphicData>
        </a:graphic>
      </p:graphicFrame>
      <p:graphicFrame>
        <p:nvGraphicFramePr>
          <p:cNvPr id="121861" name="Object 5"/>
          <p:cNvGraphicFramePr>
            <a:graphicFrameLocks noChangeAspect="1"/>
          </p:cNvGraphicFramePr>
          <p:nvPr/>
        </p:nvGraphicFramePr>
        <p:xfrm>
          <a:off x="0" y="3211513"/>
          <a:ext cx="4859338" cy="3646487"/>
        </p:xfrm>
        <a:graphic>
          <a:graphicData uri="http://schemas.openxmlformats.org/presentationml/2006/ole">
            <p:oleObj spid="_x0000_s2051" name="Изображение" r:id="rId4" imgW="9573961" imgH="7182853" progId="StaticMetafile">
              <p:embed/>
            </p:oleObj>
          </a:graphicData>
        </a:graphic>
      </p:graphicFrame>
      <p:sp>
        <p:nvSpPr>
          <p:cNvPr id="121862" name="Rectangle 6"/>
          <p:cNvSpPr>
            <a:spLocks noChangeArrowheads="1"/>
          </p:cNvSpPr>
          <p:nvPr/>
        </p:nvSpPr>
        <p:spPr bwMode="auto">
          <a:xfrm>
            <a:off x="-120650" y="1125538"/>
            <a:ext cx="3922713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800" b="1">
                <a:solidFill>
                  <a:srgbClr val="0000FF"/>
                </a:solidFill>
              </a:rPr>
              <a:t>Экскурсии </a:t>
            </a:r>
          </a:p>
          <a:p>
            <a:pPr algn="ctr"/>
            <a:r>
              <a:rPr lang="ru-RU" sz="2800" b="1">
                <a:solidFill>
                  <a:srgbClr val="0000FF"/>
                </a:solidFill>
              </a:rPr>
              <a:t>«По улицам нашего </a:t>
            </a:r>
          </a:p>
          <a:p>
            <a:pPr algn="ctr"/>
            <a:r>
              <a:rPr lang="ru-RU" sz="2800" b="1">
                <a:solidFill>
                  <a:srgbClr val="0000FF"/>
                </a:solidFill>
              </a:rPr>
              <a:t>города»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885" name="Object 5"/>
          <p:cNvGraphicFramePr>
            <a:graphicFrameLocks noChangeAspect="1"/>
          </p:cNvGraphicFramePr>
          <p:nvPr/>
        </p:nvGraphicFramePr>
        <p:xfrm>
          <a:off x="0" y="2636838"/>
          <a:ext cx="3576638" cy="4221162"/>
        </p:xfrm>
        <a:graphic>
          <a:graphicData uri="http://schemas.openxmlformats.org/presentationml/2006/ole">
            <p:oleObj spid="_x0000_s1026" name="Изображение" r:id="rId3" imgW="5401429" imgH="6373115" progId="StaticMetafile">
              <p:embed/>
            </p:oleObj>
          </a:graphicData>
        </a:graphic>
      </p:graphicFrame>
      <p:graphicFrame>
        <p:nvGraphicFramePr>
          <p:cNvPr id="122886" name="Object 6"/>
          <p:cNvGraphicFramePr>
            <a:graphicFrameLocks noChangeAspect="1"/>
          </p:cNvGraphicFramePr>
          <p:nvPr/>
        </p:nvGraphicFramePr>
        <p:xfrm>
          <a:off x="1692275" y="0"/>
          <a:ext cx="4598988" cy="3449638"/>
        </p:xfrm>
        <a:graphic>
          <a:graphicData uri="http://schemas.openxmlformats.org/presentationml/2006/ole">
            <p:oleObj spid="_x0000_s1027" name="Изображение" r:id="rId4" imgW="9057143" imgH="6792273" progId="StaticMetafile">
              <p:embed/>
            </p:oleObj>
          </a:graphicData>
        </a:graphic>
      </p:graphicFrame>
      <p:graphicFrame>
        <p:nvGraphicFramePr>
          <p:cNvPr id="122887" name="Object 7"/>
          <p:cNvGraphicFramePr>
            <a:graphicFrameLocks noChangeAspect="1"/>
          </p:cNvGraphicFramePr>
          <p:nvPr/>
        </p:nvGraphicFramePr>
        <p:xfrm>
          <a:off x="5970588" y="2794000"/>
          <a:ext cx="3173412" cy="4064000"/>
        </p:xfrm>
        <a:graphic>
          <a:graphicData uri="http://schemas.openxmlformats.org/presentationml/2006/ole">
            <p:oleObj spid="_x0000_s1028" name="Изображение" r:id="rId5" imgW="5668166" imgH="7257143" progId="StaticMetafile">
              <p:embed/>
            </p:oleObj>
          </a:graphicData>
        </a:graphic>
      </p:graphicFrame>
      <p:sp>
        <p:nvSpPr>
          <p:cNvPr id="122888" name="Text Box 8"/>
          <p:cNvSpPr txBox="1">
            <a:spLocks noChangeArrowheads="1"/>
          </p:cNvSpPr>
          <p:nvPr/>
        </p:nvSpPr>
        <p:spPr bwMode="auto">
          <a:xfrm>
            <a:off x="6300788" y="692150"/>
            <a:ext cx="28432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0000FF"/>
                </a:solidFill>
              </a:rPr>
              <a:t>«Русская изба»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12</TotalTime>
  <Words>279</Words>
  <Application>Microsoft Office PowerPoint</Application>
  <PresentationFormat>Экран (4:3)</PresentationFormat>
  <Paragraphs>48</Paragraphs>
  <Slides>10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2" baseType="lpstr">
      <vt:lpstr>Аспект</vt:lpstr>
      <vt:lpstr>Picture (Metafile)</vt:lpstr>
      <vt:lpstr>           МБДОУ «Детский сад №2 «Алёнушка»  Проект по взаимодействию детского сада с семьей по формированию патриотических чувств у дошкольников "Моя малая Родина Дедовичская сторонка»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>StartSoft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по взаимодействию детского сада с семьей по формированию патриотических чувств у дошкольников "Моя малая Родина Дедовичская сторонка»</dc:title>
  <dc:creator>Татьяна</dc:creator>
  <cp:lastModifiedBy>Татьяна</cp:lastModifiedBy>
  <cp:revision>2</cp:revision>
  <dcterms:created xsi:type="dcterms:W3CDTF">2018-11-11T14:27:26Z</dcterms:created>
  <dcterms:modified xsi:type="dcterms:W3CDTF">2018-11-11T14:40:08Z</dcterms:modified>
</cp:coreProperties>
</file>