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61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726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4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6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9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74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32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2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3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6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73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9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3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9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2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01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21DF17-15E5-49BD-AAA6-885EEE5FE0B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F1D4D5-2217-4866-AFCB-CBCF9CCF9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3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конспект </a:t>
            </a:r>
            <a:r>
              <a:rPr lang="ru-RU" sz="6000" b="1" dirty="0"/>
              <a:t>лекции на тему: «Основы маркетинга»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Бычихина Наталья Алексеевна</a:t>
            </a:r>
            <a:r>
              <a:rPr lang="ru-RU" cap="none" dirty="0" smtClean="0">
                <a:solidFill>
                  <a:schemeClr val="tx1"/>
                </a:solidFill>
              </a:rPr>
              <a:t>, преподаватель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902" cy="992079"/>
          </a:xfrm>
        </p:spPr>
        <p:txBody>
          <a:bodyPr>
            <a:normAutofit fontScale="90000"/>
          </a:bodyPr>
          <a:lstStyle/>
          <a:p>
            <a:r>
              <a:rPr lang="ru-RU" dirty="0"/>
              <a:t>Товары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779" y="1544715"/>
            <a:ext cx="10394729" cy="3835224"/>
          </a:xfrm>
        </p:spPr>
        <p:txBody>
          <a:bodyPr/>
          <a:lstStyle/>
          <a:p>
            <a:r>
              <a:rPr lang="ru-RU" u="sng" dirty="0"/>
              <a:t>Товар</a:t>
            </a:r>
            <a:r>
              <a:rPr lang="ru-RU" dirty="0"/>
              <a:t> - все, что может удовлетворить нужду или потребность и предлагается рынку с целью привлечения внимания, приобретения, использования или потребления (физические объекты, </a:t>
            </a:r>
            <a:r>
              <a:rPr lang="ru-RU" dirty="0" smtClean="0"/>
              <a:t>услуги, </a:t>
            </a:r>
            <a:r>
              <a:rPr lang="ru-RU" dirty="0"/>
              <a:t>организации, идеи).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4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556" y="135386"/>
            <a:ext cx="10396902" cy="1089732"/>
          </a:xfrm>
        </p:spPr>
        <p:txBody>
          <a:bodyPr>
            <a:normAutofit/>
          </a:bodyPr>
          <a:lstStyle/>
          <a:p>
            <a:r>
              <a:rPr lang="ru-RU" sz="3200" u="sng" dirty="0"/>
              <a:t>Товар можно рассматривать с позиции трех уровней: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779" y="976544"/>
            <a:ext cx="10394729" cy="3462291"/>
          </a:xfrm>
        </p:spPr>
        <p:txBody>
          <a:bodyPr/>
          <a:lstStyle/>
          <a:p>
            <a:pPr marL="514350" lvl="0" indent="-514350" algn="l">
              <a:buFont typeface="+mj-lt"/>
              <a:buAutoNum type="arabicPeriod"/>
            </a:pPr>
            <a:r>
              <a:rPr lang="ru-RU" sz="2800" dirty="0"/>
              <a:t>Товар по замыслу.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dirty="0"/>
              <a:t>Товар в реальном исполнении.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dirty="0"/>
              <a:t> Товар с подкреплением.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1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48575"/>
            <a:ext cx="10396902" cy="181104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Товар по замыслу превращается в товар в реальном исполнении. Товар в реальном исполнении имеет пять характеристик: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779" y="1722268"/>
            <a:ext cx="10394729" cy="3657671"/>
          </a:xfrm>
        </p:spPr>
        <p:txBody>
          <a:bodyPr/>
          <a:lstStyle/>
          <a:p>
            <a:pPr marL="285750" lvl="0" indent="-285750" algn="l">
              <a:buFont typeface="Arial" pitchFamily="34" charset="0"/>
              <a:buChar char="•"/>
            </a:pPr>
            <a:r>
              <a:rPr lang="ru-RU" dirty="0"/>
              <a:t>уровень качества;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ru-RU" dirty="0"/>
              <a:t>набор свойств;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ru-RU" dirty="0"/>
              <a:t>специфическое оформление;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ru-RU" dirty="0"/>
              <a:t>марочное название;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ru-RU" dirty="0"/>
              <a:t>специфическая упаковка.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1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370" y="585925"/>
            <a:ext cx="10396902" cy="1216241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6700" i="1" dirty="0" smtClean="0"/>
              <a:t>Услуги</a:t>
            </a:r>
            <a:r>
              <a:rPr lang="ru-RU" sz="6700" dirty="0"/>
              <a:t/>
            </a:r>
            <a:br>
              <a:rPr lang="ru-RU" sz="67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779" y="1660123"/>
            <a:ext cx="10394729" cy="2610035"/>
          </a:xfrm>
        </p:spPr>
        <p:txBody>
          <a:bodyPr>
            <a:normAutofit/>
          </a:bodyPr>
          <a:lstStyle/>
          <a:p>
            <a:pPr algn="l"/>
            <a:r>
              <a:rPr lang="ru-RU" sz="2400" u="sng" dirty="0"/>
              <a:t>Услуга</a:t>
            </a:r>
            <a:r>
              <a:rPr lang="ru-RU" sz="2400" dirty="0"/>
              <a:t>—это любое мероприятие или выгода, в котором одна сторона предлагает другой, и которые неосязаемы и не приводят к завладению чем-либо. Материальные услуги связаны с товаром в его материальном виде, тогда как материальные услуги не связаны с товаром.</a:t>
            </a:r>
          </a:p>
        </p:txBody>
      </p:sp>
    </p:spTree>
    <p:extLst>
      <p:ext uri="{BB962C8B-B14F-4D97-AF65-F5344CB8AC3E}">
        <p14:creationId xmlns:p14="http://schemas.microsoft.com/office/powerpoint/2010/main" val="5639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902" cy="1338308"/>
          </a:xfrm>
        </p:spPr>
        <p:txBody>
          <a:bodyPr>
            <a:normAutofit/>
          </a:bodyPr>
          <a:lstStyle/>
          <a:p>
            <a:r>
              <a:rPr lang="ru-RU" sz="4000" u="sng" dirty="0"/>
              <a:t>Услуги имеют четыре основных качества: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779" y="1589103"/>
            <a:ext cx="10394729" cy="3790836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2400" u="sng" dirty="0"/>
              <a:t>Неосязаемость </a:t>
            </a:r>
            <a:r>
              <a:rPr lang="ru-RU" sz="2400" dirty="0"/>
              <a:t>— их нельзя транспортировать, хранить, упаковывать или изучать до </a:t>
            </a:r>
            <a:r>
              <a:rPr lang="ru-RU" sz="2400" dirty="0" smtClean="0"/>
              <a:t>покупки.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400" u="sng" dirty="0" err="1" smtClean="0"/>
              <a:t>Несохраняемость</a:t>
            </a:r>
            <a:r>
              <a:rPr lang="ru-RU" sz="2400" dirty="0" smtClean="0"/>
              <a:t>—услуги </a:t>
            </a:r>
            <a:r>
              <a:rPr lang="ru-RU" sz="2400" dirty="0"/>
              <a:t>нельзя хранить с целью следующей реализации</a:t>
            </a:r>
            <a:r>
              <a:rPr lang="ru-RU" sz="2400" dirty="0" smtClean="0"/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u="sng" dirty="0"/>
              <a:t>Неотделимость от источника</a:t>
            </a:r>
            <a:r>
              <a:rPr lang="ru-RU" sz="2400" dirty="0"/>
              <a:t> — означает, что контакт с потребителями, неотъемлемая часть предоставления многих видов услуг</a:t>
            </a:r>
            <a:r>
              <a:rPr lang="ru-RU" sz="2400" dirty="0" smtClean="0"/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u="sng" dirty="0"/>
              <a:t>Непостоянство качества</a:t>
            </a:r>
            <a:r>
              <a:rPr lang="ru-RU" sz="2400" dirty="0"/>
              <a:t>—обусловлено тем, что оказание услуг пока слабо механизировано и автоматизировано.</a:t>
            </a:r>
          </a:p>
          <a:p>
            <a:pPr algn="l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97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902" cy="1134122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Специфика услуг, как товаров состоит в следующем: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779" y="1899821"/>
            <a:ext cx="10394729" cy="3480118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dirty="0" smtClean="0"/>
              <a:t>Они </a:t>
            </a:r>
            <a:r>
              <a:rPr lang="ru-RU" dirty="0"/>
              <a:t>производятся и потребляются в основном одновременно и не подлежат хранению. </a:t>
            </a: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Торговля услуг взаимосвязана с торговлей товарами и оказывает на нее влияние. Успех товара на конкурентном рынке во многом зависит от качества и количества услуг, привлекаемых для создания , производства, продажи и </a:t>
            </a:r>
            <a:r>
              <a:rPr lang="ru-RU" dirty="0" smtClean="0"/>
              <a:t>потребления.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dirty="0" smtClean="0"/>
              <a:t>Сфера </a:t>
            </a:r>
            <a:r>
              <a:rPr lang="ru-RU" dirty="0"/>
              <a:t>внутринациональных услуг обычно больше защищается государством от иностранной конкуренции, чем сфера материального производства. Более того, транспорт, связь, образование, здравоохранение и т.д. находятся в большей степени в собственности государства или строго контролируются </a:t>
            </a:r>
            <a:r>
              <a:rPr lang="ru-RU" dirty="0" smtClean="0"/>
              <a:t>им.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dirty="0" smtClean="0"/>
              <a:t>Далеко </a:t>
            </a:r>
            <a:r>
              <a:rPr lang="ru-RU" dirty="0"/>
              <a:t>не все виды услуг пригодны для вовлечения во внешнюю торговлю, например коммунальные и бытовые.</a:t>
            </a:r>
          </a:p>
        </p:txBody>
      </p:sp>
    </p:spTree>
    <p:extLst>
      <p:ext uri="{BB962C8B-B14F-4D97-AF65-F5344CB8AC3E}">
        <p14:creationId xmlns:p14="http://schemas.microsoft.com/office/powerpoint/2010/main" val="22747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4.Субъекты </a:t>
            </a:r>
            <a:r>
              <a:rPr lang="ru-RU" b="1" i="1" dirty="0" smtClean="0"/>
              <a:t>маркетинга :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8" y="1870484"/>
            <a:ext cx="9223898" cy="4166332"/>
          </a:xfrm>
        </p:spPr>
      </p:pic>
    </p:spTree>
    <p:extLst>
      <p:ext uri="{BB962C8B-B14F-4D97-AF65-F5344CB8AC3E}">
        <p14:creationId xmlns:p14="http://schemas.microsoft.com/office/powerpoint/2010/main" val="25677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План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sz="3200" dirty="0"/>
              <a:t>Понятие маркетинга.</a:t>
            </a:r>
          </a:p>
          <a:p>
            <a:pPr lvl="0"/>
            <a:r>
              <a:rPr lang="ru-RU" sz="3200" dirty="0"/>
              <a:t>Объекты маркетинга: товары, услуги, идеи.</a:t>
            </a:r>
          </a:p>
          <a:p>
            <a:pPr lvl="0"/>
            <a:r>
              <a:rPr lang="ru-RU" sz="3200" dirty="0" smtClean="0"/>
              <a:t>« Маркетинг</a:t>
            </a:r>
            <a:r>
              <a:rPr lang="ru-RU" sz="3200" dirty="0"/>
              <a:t>» — это продажи завтра.</a:t>
            </a:r>
          </a:p>
          <a:p>
            <a:pPr lvl="0"/>
            <a:r>
              <a:rPr lang="ru-RU" sz="3200" dirty="0"/>
              <a:t>Субъекта маркетинга.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6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8350"/>
            <a:ext cx="6345302" cy="1578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Маркетинг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(от англ. </a:t>
            </a:r>
            <a:r>
              <a:rPr lang="ru-RU" dirty="0" err="1">
                <a:solidFill>
                  <a:schemeClr val="tx1"/>
                </a:solidFill>
              </a:rPr>
              <a:t>marketing</a:t>
            </a:r>
            <a:r>
              <a:rPr lang="ru-RU" dirty="0">
                <a:solidFill>
                  <a:schemeClr val="tx1"/>
                </a:solidFill>
              </a:rPr>
              <a:t> — продажа, торговля на рынке)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1856096"/>
            <a:ext cx="6345301" cy="2456597"/>
          </a:xfrm>
        </p:spPr>
        <p:txBody>
          <a:bodyPr>
            <a:noAutofit/>
          </a:bodyPr>
          <a:lstStyle/>
          <a:p>
            <a:r>
              <a:rPr lang="ru-RU" sz="3200" dirty="0"/>
              <a:t>Деятельность, направленная на формирование и удовлетворение потребностей человека посредством обмена</a:t>
            </a:r>
          </a:p>
        </p:txBody>
      </p:sp>
      <p:pic>
        <p:nvPicPr>
          <p:cNvPr id="1026" name="Picture 2" descr="http://www.claritymediasolutions.com/wp-content/uploads/2014/05/marketing-puzzle-e147568887317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1" r="27801"/>
          <a:stretch>
            <a:fillRect/>
          </a:stretch>
        </p:blipFill>
        <p:spPr bwMode="auto">
          <a:xfrm>
            <a:off x="7601802" y="168350"/>
            <a:ext cx="3478705" cy="490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59" y="150125"/>
            <a:ext cx="10396882" cy="846161"/>
          </a:xfrm>
        </p:spPr>
        <p:txBody>
          <a:bodyPr/>
          <a:lstStyle/>
          <a:p>
            <a:pPr algn="ctr"/>
            <a:r>
              <a:rPr lang="ru-RU" u="sng" dirty="0" smtClean="0"/>
              <a:t>Цель </a:t>
            </a:r>
            <a:r>
              <a:rPr lang="ru-RU" u="sng" dirty="0"/>
              <a:t>маркетинга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251329" y="928047"/>
            <a:ext cx="1868038" cy="941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8024884" y="968991"/>
            <a:ext cx="2156346" cy="1050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039737" y="968991"/>
            <a:ext cx="0" cy="1146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724382" y="928047"/>
            <a:ext cx="7677" cy="2333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424381" y="955343"/>
            <a:ext cx="341195" cy="1064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0" y="2060812"/>
            <a:ext cx="2771949" cy="13511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создать условия </a:t>
            </a:r>
            <a:r>
              <a:rPr lang="ru-RU" sz="1600" dirty="0">
                <a:solidFill>
                  <a:schemeClr val="tx1"/>
                </a:solidFill>
              </a:rPr>
              <a:t>для приспособления производства к общественному спросу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2074" y="2129051"/>
            <a:ext cx="1881938" cy="11327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требования </a:t>
            </a:r>
            <a:r>
              <a:rPr lang="ru-RU" sz="1600" dirty="0"/>
              <a:t>рынка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8823" y="3275463"/>
            <a:ext cx="2470245" cy="14466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разработать систему </a:t>
            </a:r>
            <a:r>
              <a:rPr lang="ru-RU" dirty="0">
                <a:solidFill>
                  <a:schemeClr val="tx1"/>
                </a:solidFill>
              </a:rPr>
              <a:t>организационно-технических мероприятий по изучению рынка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69290" y="2094931"/>
            <a:ext cx="2524835" cy="11668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Интенсификации</a:t>
            </a:r>
          </a:p>
          <a:p>
            <a:pPr algn="ctr"/>
            <a:r>
              <a:rPr lang="ru-RU" dirty="0" smtClean="0"/>
              <a:t>(массовости) </a:t>
            </a:r>
            <a:r>
              <a:rPr lang="ru-RU" dirty="0"/>
              <a:t>сбыта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294125" y="2129050"/>
            <a:ext cx="2361063" cy="14466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повышению конкурентоспособности товаров с целью получения максимальных прибылей</a:t>
            </a:r>
          </a:p>
        </p:txBody>
      </p:sp>
    </p:spTree>
    <p:extLst>
      <p:ext uri="{BB962C8B-B14F-4D97-AF65-F5344CB8AC3E}">
        <p14:creationId xmlns:p14="http://schemas.microsoft.com/office/powerpoint/2010/main" val="40766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50125"/>
            <a:ext cx="10396902" cy="968991"/>
          </a:xfrm>
        </p:spPr>
        <p:txBody>
          <a:bodyPr/>
          <a:lstStyle/>
          <a:p>
            <a:r>
              <a:rPr lang="ru-RU" dirty="0"/>
              <a:t>функции </a:t>
            </a:r>
            <a:r>
              <a:rPr lang="ru-RU" dirty="0" smtClean="0"/>
              <a:t>маркетинга: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779" y="900752"/>
            <a:ext cx="10394729" cy="4479187"/>
          </a:xfrm>
        </p:spPr>
        <p:txBody>
          <a:bodyPr numCol="1">
            <a:noAutofit/>
          </a:bodyPr>
          <a:lstStyle/>
          <a:p>
            <a:pPr lvl="0" algn="l"/>
            <a:r>
              <a:rPr lang="ru-RU" dirty="0" smtClean="0">
                <a:cs typeface="Times New Roman" panose="02020603050405020304" pitchFamily="18" charset="0"/>
              </a:rPr>
              <a:t>1. Аналитическая </a:t>
            </a:r>
            <a:r>
              <a:rPr lang="ru-RU" dirty="0">
                <a:cs typeface="Times New Roman" panose="02020603050405020304" pitchFamily="18" charset="0"/>
              </a:rPr>
              <a:t>функция:</a:t>
            </a:r>
          </a:p>
          <a:p>
            <a:pPr algn="l"/>
            <a:r>
              <a:rPr lang="ru-RU" dirty="0">
                <a:cs typeface="Times New Roman" panose="02020603050405020304" pitchFamily="18" charset="0"/>
              </a:rPr>
              <a:t>- исследование и анализ основных показателей рынка;</a:t>
            </a:r>
          </a:p>
          <a:p>
            <a:pPr algn="l"/>
            <a:r>
              <a:rPr lang="ru-RU" dirty="0">
                <a:cs typeface="Times New Roman" panose="02020603050405020304" pitchFamily="18" charset="0"/>
              </a:rPr>
              <a:t>- прогнозы развития рынка;</a:t>
            </a:r>
          </a:p>
          <a:p>
            <a:pPr algn="l"/>
            <a:r>
              <a:rPr lang="ru-RU" dirty="0">
                <a:cs typeface="Times New Roman" panose="02020603050405020304" pitchFamily="18" charset="0"/>
              </a:rPr>
              <a:t>- изучение потребителей;</a:t>
            </a:r>
          </a:p>
          <a:p>
            <a:pPr algn="l"/>
            <a:r>
              <a:rPr lang="ru-RU" dirty="0">
                <a:cs typeface="Times New Roman" panose="02020603050405020304" pitchFamily="18" charset="0"/>
              </a:rPr>
              <a:t>- изучение деятельности потребителей и т.д</a:t>
            </a:r>
            <a:r>
              <a:rPr lang="ru-RU" dirty="0" smtClean="0">
                <a:cs typeface="Times New Roman" panose="02020603050405020304" pitchFamily="18" charset="0"/>
              </a:rPr>
              <a:t>.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1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39698"/>
            <a:ext cx="10396902" cy="531772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+mn-lt"/>
              </a:rPr>
              <a:t>2. Товарная функция:</a:t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</a:rPr>
              <a:t>- организация производства новых товаров;</a:t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</a:rPr>
              <a:t>- определение и разработка ассортиментной структуры производства;</a:t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</a:rPr>
              <a:t>- оценка конкурентоспособности товара и т.д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</a:rPr>
              <a:t>3.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Ценообразующая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функция:</a:t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</a:rPr>
              <a:t>- выбор метода ценообразования;</a:t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</a:rPr>
              <a:t>- разработка предложений по скидкам и наценкам;</a:t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</a:rPr>
              <a:t>- установление оптимального уровня цен в рамках товарного ассортимента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</a:rPr>
              <a:t>4. Сбытовая функция:</a:t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</a:rPr>
              <a:t>- выбор оптимальных каналов сбыта и товародвижения;</a:t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</a:rPr>
              <a:t>- организация сервиса и т.д.</a:t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96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779" y="639192"/>
            <a:ext cx="10394729" cy="4225772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5. Коммуникативная функция:</a:t>
            </a:r>
          </a:p>
          <a:p>
            <a:pPr algn="l"/>
            <a:r>
              <a:rPr lang="ru-RU" sz="2800" dirty="0"/>
              <a:t>- проведение рекламных кампаний;</a:t>
            </a:r>
          </a:p>
          <a:p>
            <a:pPr algn="l"/>
            <a:r>
              <a:rPr lang="ru-RU" sz="2800" dirty="0"/>
              <a:t>- разработка имиджа предприятия и т.д.</a:t>
            </a:r>
          </a:p>
          <a:p>
            <a:pPr algn="l"/>
            <a:r>
              <a:rPr lang="ru-RU" sz="2800" dirty="0"/>
              <a:t>6. Функция управления и контроля:</a:t>
            </a:r>
          </a:p>
          <a:p>
            <a:pPr algn="l"/>
            <a:r>
              <a:rPr lang="ru-RU" sz="2800" dirty="0"/>
              <a:t>- организация планирования на предприятии;</a:t>
            </a:r>
          </a:p>
          <a:p>
            <a:pPr algn="l"/>
            <a:r>
              <a:rPr lang="ru-RU" sz="2800" dirty="0"/>
              <a:t>- организация контроля и правления маркетингом.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3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91" y="106532"/>
            <a:ext cx="10361417" cy="111858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2. «Маркетинг</a:t>
            </a:r>
            <a:r>
              <a:rPr lang="ru-RU" sz="4000" b="1" dirty="0"/>
              <a:t>» — это продажи </a:t>
            </a:r>
            <a:r>
              <a:rPr lang="ru-RU" sz="4000" b="1" dirty="0" smtClean="0"/>
              <a:t>завтра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1" y="1686757"/>
            <a:ext cx="10394707" cy="36951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</a:rPr>
              <a:t>Цель маркетинга — сделать усилия по сбыту ненужными. 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Цель</a:t>
            </a:r>
            <a:r>
              <a:rPr lang="ru-RU" dirty="0">
                <a:solidFill>
                  <a:schemeClr val="tx1"/>
                </a:solidFill>
              </a:rPr>
              <a:t> — так хорошо познать и понять клиента, что товар или услуги будут точно подходить последнему и продавать себя сами».</a:t>
            </a:r>
          </a:p>
          <a:p>
            <a:pPr>
              <a:lnSpc>
                <a:spcPct val="100000"/>
              </a:lnSpc>
            </a:pPr>
            <a:r>
              <a:rPr lang="ru-RU" u="sng" dirty="0">
                <a:solidFill>
                  <a:schemeClr val="tx1"/>
                </a:solidFill>
              </a:rPr>
              <a:t>В целом </a:t>
            </a:r>
            <a:r>
              <a:rPr lang="ru-RU" i="1" u="sng" dirty="0">
                <a:solidFill>
                  <a:schemeClr val="tx1"/>
                </a:solidFill>
              </a:rPr>
              <a:t>маркетинг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— это человеческая деятельность, так или иначе имеющая отношение к рынку.</a:t>
            </a:r>
          </a:p>
          <a:p>
            <a:pPr>
              <a:lnSpc>
                <a:spcPct val="100000"/>
              </a:lnSpc>
            </a:pPr>
            <a:r>
              <a:rPr lang="ru-RU" i="1" u="sng" dirty="0">
                <a:solidFill>
                  <a:schemeClr val="tx1"/>
                </a:solidFill>
              </a:rPr>
              <a:t>Нужда </a:t>
            </a:r>
            <a:r>
              <a:rPr lang="ru-RU" dirty="0">
                <a:solidFill>
                  <a:schemeClr val="tx1"/>
                </a:solidFill>
              </a:rPr>
              <a:t>— чувство нехватки чего-либо.</a:t>
            </a:r>
          </a:p>
          <a:p>
            <a:r>
              <a:rPr lang="ru-RU" i="1" u="sng" dirty="0">
                <a:solidFill>
                  <a:schemeClr val="tx1"/>
                </a:solidFill>
              </a:rPr>
              <a:t>Потребность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— нужда, принявшая специфическую форму в соответствии с культурным уровнем и личностью индивида.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6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1116367"/>
          </a:xfrm>
        </p:spPr>
        <p:txBody>
          <a:bodyPr>
            <a:normAutofit/>
          </a:bodyPr>
          <a:lstStyle/>
          <a:p>
            <a:r>
              <a:rPr lang="ru-RU" sz="4400" b="1" i="1" dirty="0"/>
              <a:t>3.Объекты маркетинга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779" y="1571348"/>
            <a:ext cx="10606617" cy="1953087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Традиционными объектами маркетинга являются товары и услуги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2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173</TotalTime>
  <Words>557</Words>
  <Application>Microsoft Office PowerPoint</Application>
  <PresentationFormat>Произвольный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Главное мероприятие</vt:lpstr>
      <vt:lpstr>конспект лекции на тему: «Основы маркетинга»  </vt:lpstr>
      <vt:lpstr>План  </vt:lpstr>
      <vt:lpstr>Маркетинг (от англ. marketing — продажа, торговля на рынке)</vt:lpstr>
      <vt:lpstr>Цель маркетинга</vt:lpstr>
      <vt:lpstr>функции маркетинга:</vt:lpstr>
      <vt:lpstr>2. Товарная функция: - организация производства новых товаров; - определение и разработка ассортиментной структуры производства; - оценка конкурентоспособности товара и т.д. 3. Ценообразующая функция: - выбор метода ценообразования; - разработка предложений по скидкам и наценкам; - установление оптимального уровня цен в рамках товарного ассортимента. 4. Сбытовая функция: - выбор оптимальных каналов сбыта и товародвижения; - организация сервиса и т.д.  </vt:lpstr>
      <vt:lpstr>Презентация PowerPoint</vt:lpstr>
      <vt:lpstr>2. «Маркетинг» — это продажи завтра</vt:lpstr>
      <vt:lpstr>3.Объекты маркетинга</vt:lpstr>
      <vt:lpstr>Товары </vt:lpstr>
      <vt:lpstr>Товар можно рассматривать с позиции трех уровней: </vt:lpstr>
      <vt:lpstr>Товар по замыслу превращается в товар в реальном исполнении. Товар в реальном исполнении имеет пять характеристик: </vt:lpstr>
      <vt:lpstr> Услуги </vt:lpstr>
      <vt:lpstr>Услуги имеют четыре основных качества: </vt:lpstr>
      <vt:lpstr>Специфика услуг, как товаров состоит в следующем:</vt:lpstr>
      <vt:lpstr>4.Субъекты маркетинга 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Краткий конспект лекции на тему: «Основы маркетинга»  </dc:title>
  <dc:creator>Администратор</dc:creator>
  <cp:lastModifiedBy>User11</cp:lastModifiedBy>
  <cp:revision>13</cp:revision>
  <dcterms:created xsi:type="dcterms:W3CDTF">2018-01-14T14:44:29Z</dcterms:created>
  <dcterms:modified xsi:type="dcterms:W3CDTF">2018-01-15T08:27:18Z</dcterms:modified>
</cp:coreProperties>
</file>