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6" r:id="rId2"/>
    <p:sldId id="270" r:id="rId3"/>
    <p:sldId id="273" r:id="rId4"/>
    <p:sldId id="274" r:id="rId5"/>
    <p:sldId id="275" r:id="rId6"/>
    <p:sldId id="257" r:id="rId7"/>
    <p:sldId id="258" r:id="rId8"/>
    <p:sldId id="259" r:id="rId9"/>
    <p:sldId id="261" r:id="rId10"/>
    <p:sldId id="276" r:id="rId11"/>
    <p:sldId id="277" r:id="rId12"/>
    <p:sldId id="278" r:id="rId13"/>
    <p:sldId id="279" r:id="rId14"/>
    <p:sldId id="264" r:id="rId15"/>
    <p:sldId id="265" r:id="rId16"/>
    <p:sldId id="266" r:id="rId17"/>
    <p:sldId id="267" r:id="rId18"/>
    <p:sldId id="268" r:id="rId19"/>
    <p:sldId id="269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1966_%D0%B3%D0%BE%D0%B4" TargetMode="External"/><Relationship Id="rId2" Type="http://schemas.openxmlformats.org/officeDocument/2006/relationships/hyperlink" Target="https://ru.wikipedia.org/wiki/30_%D0%B4%D0%B5%D0%BA%D0%B0%D0%B1%D1%80%D1%8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9C%D0%B0%D0%BB%D0%B0%D1%8F_%D0%91%D0%B0%D1%88%D0%BA%D0%B8%D1%80%D0%B8%D1%8F" TargetMode="External"/><Relationship Id="rId5" Type="http://schemas.openxmlformats.org/officeDocument/2006/relationships/hyperlink" Target="https://ru.wikipedia.org/wiki/%D0%A2%D0%BE%D0%BA-%D0%A1%D1%83%D1%80%D0%B0%D0%BD%D1%81%D0%BA%D0%B8%D0%B9_%D0%BA%D0%B0%D0%BD%D1%82%D0%BE%D0%BD" TargetMode="External"/><Relationship Id="rId4" Type="http://schemas.openxmlformats.org/officeDocument/2006/relationships/hyperlink" Target="https://ru.wikipedia.org/wiki/%D0%A1%D0%BE%D1%80%D0%BE%D1%87%D0%B8%D0%BD%D1%81%D0%BA%D0%B8%D0%B9_%D1%80%D0%B0%D0%B9%D0%BE%D0%BD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07904" y="908720"/>
            <a:ext cx="3081356" cy="1754326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Мое село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ЯИКОВО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639439" y="2967335"/>
            <a:ext cx="5579669" cy="923330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Мое Оренбуржье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72066" y="5429264"/>
            <a:ext cx="3857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Выполнил: ученик 4 класса Давлетов Альберт </a:t>
            </a:r>
            <a:r>
              <a:rPr lang="ru-RU" dirty="0" err="1" smtClean="0"/>
              <a:t>Рифатович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796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2011-05 (май)\1 сентября\фото1111\20171126_121755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10800000">
            <a:off x="785786" y="1142984"/>
            <a:ext cx="7209482" cy="540711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28794" y="500042"/>
            <a:ext cx="3214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Тут мы играем.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Магазин</a:t>
            </a:r>
            <a:endParaRPr lang="ru-RU" dirty="0"/>
          </a:p>
        </p:txBody>
      </p:sp>
      <p:pic>
        <p:nvPicPr>
          <p:cNvPr id="4098" name="Picture 2" descr="E:\2011-05 (май)\1 сентября\фото1111\20171126_1217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 rot="10800000">
            <a:off x="1714480" y="928670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214290"/>
            <a:ext cx="8183880" cy="1214446"/>
          </a:xfrm>
        </p:spPr>
        <p:txBody>
          <a:bodyPr/>
          <a:lstStyle/>
          <a:p>
            <a:r>
              <a:rPr lang="ru-RU" dirty="0" smtClean="0"/>
              <a:t>Наша речка</a:t>
            </a:r>
            <a:endParaRPr lang="ru-RU" dirty="0"/>
          </a:p>
        </p:txBody>
      </p:sp>
      <p:pic>
        <p:nvPicPr>
          <p:cNvPr id="2050" name="Picture 2" descr="E:\2011-05 (май)\1 сентября\фото1111\20171126_121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142976" y="1428736"/>
            <a:ext cx="6463245" cy="484743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E:\2011-05 (май)\1 сентября\фото1111\20171126_1209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571472" y="357166"/>
            <a:ext cx="4357718" cy="3268289"/>
          </a:xfrm>
          <a:prstGeom prst="rect">
            <a:avLst/>
          </a:prstGeom>
          <a:noFill/>
        </p:spPr>
      </p:pic>
      <p:pic>
        <p:nvPicPr>
          <p:cNvPr id="8195" name="Picture 3" descr="E:\2011-05 (май)\1 сентября\фото1111\20171126_1211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857752" y="571480"/>
            <a:ext cx="3571901" cy="578041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88879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16633"/>
            <a:ext cx="4572000" cy="34563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3717032"/>
            <a:ext cx="4572000" cy="29874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788024" y="332656"/>
            <a:ext cx="39988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А это наша речка </a:t>
            </a:r>
            <a:r>
              <a:rPr lang="ru-RU" sz="2800" dirty="0" smtClean="0"/>
              <a:t>Ток. </a:t>
            </a:r>
            <a:r>
              <a:rPr lang="ru-RU" sz="2800" dirty="0" smtClean="0"/>
              <a:t>На которой летом так здорово </a:t>
            </a:r>
            <a:r>
              <a:rPr lang="ru-RU" sz="2800" dirty="0" smtClean="0"/>
              <a:t>купаться.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18777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4087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9768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26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848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855133"/>
            <a:ext cx="7704856" cy="514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218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33670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68377" y="2967335"/>
            <a:ext cx="757552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713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357166"/>
            <a:ext cx="7715304" cy="1500198"/>
          </a:xfrm>
        </p:spPr>
        <p:txBody>
          <a:bodyPr>
            <a:normAutofit fontScale="90000"/>
          </a:bodyPr>
          <a:lstStyle/>
          <a:p>
            <a:r>
              <a:rPr lang="ru-RU" sz="4500" dirty="0" smtClean="0">
                <a:solidFill>
                  <a:srgbClr val="B5EDFD"/>
                </a:solidFill>
              </a:rPr>
              <a:t>                                     </a:t>
            </a:r>
            <a:br>
              <a:rPr lang="ru-RU" sz="4500" dirty="0" smtClean="0">
                <a:solidFill>
                  <a:srgbClr val="B5EDFD"/>
                </a:solidFill>
              </a:rPr>
            </a:br>
            <a:r>
              <a:rPr lang="ru-RU" sz="4500" dirty="0" smtClean="0">
                <a:solidFill>
                  <a:srgbClr val="B5EDFD"/>
                </a:solidFill>
              </a:rPr>
              <a:t> </a:t>
            </a:r>
            <a:br>
              <a:rPr lang="ru-RU" sz="4500" dirty="0" smtClean="0">
                <a:solidFill>
                  <a:srgbClr val="B5EDFD"/>
                </a:solidFill>
              </a:rPr>
            </a:br>
            <a:r>
              <a:rPr lang="ru-RU" sz="4500" dirty="0" smtClean="0">
                <a:solidFill>
                  <a:srgbClr val="B5EDFD"/>
                </a:solidFill>
              </a:rPr>
              <a:t/>
            </a:r>
            <a:br>
              <a:rPr lang="ru-RU" sz="4500" dirty="0" smtClean="0">
                <a:solidFill>
                  <a:srgbClr val="B5EDFD"/>
                </a:solidFill>
              </a:rPr>
            </a:br>
            <a:r>
              <a:rPr lang="ru-RU" sz="4500" dirty="0" smtClean="0">
                <a:solidFill>
                  <a:srgbClr val="B5EDFD"/>
                </a:solidFill>
              </a:rPr>
              <a:t/>
            </a:r>
            <a:br>
              <a:rPr lang="ru-RU" sz="4500" dirty="0" smtClean="0">
                <a:solidFill>
                  <a:srgbClr val="B5EDFD"/>
                </a:solidFill>
              </a:rPr>
            </a:br>
            <a:r>
              <a:rPr lang="ru-RU" sz="4500" dirty="0" smtClean="0">
                <a:solidFill>
                  <a:srgbClr val="B5EDFD"/>
                </a:solidFill>
              </a:rPr>
              <a:t/>
            </a:r>
            <a:br>
              <a:rPr lang="ru-RU" sz="4500" dirty="0" smtClean="0">
                <a:solidFill>
                  <a:srgbClr val="B5EDFD"/>
                </a:solidFill>
              </a:rPr>
            </a:br>
            <a:r>
              <a:rPr lang="ru-RU" sz="4500" dirty="0" smtClean="0">
                <a:solidFill>
                  <a:srgbClr val="B5EDFD"/>
                </a:solidFill>
              </a:rPr>
              <a:t/>
            </a:r>
            <a:br>
              <a:rPr lang="ru-RU" sz="4500" dirty="0" smtClean="0">
                <a:solidFill>
                  <a:srgbClr val="B5EDFD"/>
                </a:solidFill>
              </a:rPr>
            </a:br>
            <a:r>
              <a:rPr lang="ru-RU" sz="4500" dirty="0" smtClean="0">
                <a:solidFill>
                  <a:srgbClr val="B5EDFD"/>
                </a:solidFill>
              </a:rPr>
              <a:t/>
            </a:r>
            <a:br>
              <a:rPr lang="ru-RU" sz="4500" dirty="0" smtClean="0">
                <a:solidFill>
                  <a:srgbClr val="B5EDFD"/>
                </a:solidFill>
              </a:rPr>
            </a:br>
            <a:r>
              <a:rPr lang="ru-RU" sz="4500" dirty="0" smtClean="0">
                <a:solidFill>
                  <a:srgbClr val="B5EDFD"/>
                </a:solidFill>
              </a:rPr>
              <a:t/>
            </a:r>
            <a:br>
              <a:rPr lang="ru-RU" sz="4500" dirty="0" smtClean="0">
                <a:solidFill>
                  <a:srgbClr val="B5EDFD"/>
                </a:solidFill>
              </a:rPr>
            </a:br>
            <a:r>
              <a:rPr lang="ru-RU" sz="4500" dirty="0" smtClean="0">
                <a:solidFill>
                  <a:srgbClr val="B5EDFD"/>
                </a:solidFill>
              </a:rPr>
              <a:t/>
            </a:r>
            <a:br>
              <a:rPr lang="ru-RU" sz="4500" dirty="0" smtClean="0">
                <a:solidFill>
                  <a:srgbClr val="B5EDFD"/>
                </a:solidFill>
              </a:rPr>
            </a:br>
            <a:r>
              <a:rPr lang="ru-RU" sz="4500" dirty="0" smtClean="0">
                <a:solidFill>
                  <a:srgbClr val="B5EDFD"/>
                </a:solidFill>
              </a:rPr>
              <a:t/>
            </a:r>
            <a:br>
              <a:rPr lang="ru-RU" sz="4500" dirty="0" smtClean="0">
                <a:solidFill>
                  <a:srgbClr val="B5EDFD"/>
                </a:solidFill>
              </a:rPr>
            </a:br>
            <a:r>
              <a:rPr lang="ru-RU" sz="4500" dirty="0" smtClean="0">
                <a:solidFill>
                  <a:srgbClr val="B5EDFD"/>
                </a:solidFill>
              </a:rPr>
              <a:t/>
            </a:r>
            <a:br>
              <a:rPr lang="ru-RU" sz="4500" dirty="0" smtClean="0">
                <a:solidFill>
                  <a:srgbClr val="B5EDFD"/>
                </a:solidFill>
              </a:rPr>
            </a:br>
            <a:r>
              <a:rPr lang="ru-RU" sz="4500" dirty="0" smtClean="0">
                <a:solidFill>
                  <a:srgbClr val="B5EDFD"/>
                </a:solidFill>
              </a:rPr>
              <a:t/>
            </a:r>
            <a:br>
              <a:rPr lang="ru-RU" sz="4500" dirty="0" smtClean="0">
                <a:solidFill>
                  <a:srgbClr val="B5EDFD"/>
                </a:solidFill>
              </a:rPr>
            </a:br>
            <a:r>
              <a:rPr lang="ru-RU" sz="4500" dirty="0" smtClean="0">
                <a:solidFill>
                  <a:srgbClr val="B5EDFD"/>
                </a:solidFill>
              </a:rPr>
              <a:t/>
            </a:r>
            <a:br>
              <a:rPr lang="ru-RU" sz="4500" dirty="0" smtClean="0">
                <a:solidFill>
                  <a:srgbClr val="B5EDFD"/>
                </a:solidFill>
              </a:rPr>
            </a:br>
            <a:r>
              <a:rPr lang="ru-RU" sz="4500" dirty="0" smtClean="0">
                <a:solidFill>
                  <a:srgbClr val="B5EDFD"/>
                </a:solidFill>
              </a:rPr>
              <a:t/>
            </a:r>
            <a:br>
              <a:rPr lang="ru-RU" sz="4500" dirty="0" smtClean="0">
                <a:solidFill>
                  <a:srgbClr val="B5EDFD"/>
                </a:solidFill>
              </a:rPr>
            </a:br>
            <a:r>
              <a:rPr lang="ru-RU" sz="4500" dirty="0" smtClean="0">
                <a:solidFill>
                  <a:srgbClr val="B5EDFD"/>
                </a:solidFill>
              </a:rPr>
              <a:t/>
            </a:r>
            <a:br>
              <a:rPr lang="ru-RU" sz="4500" dirty="0" smtClean="0">
                <a:solidFill>
                  <a:srgbClr val="B5EDFD"/>
                </a:solidFill>
              </a:rPr>
            </a:br>
            <a:r>
              <a:rPr lang="ru-RU" sz="4000" b="1" dirty="0" smtClean="0">
                <a:solidFill>
                  <a:schemeClr val="accent1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        </a:t>
            </a:r>
            <a:r>
              <a:rPr lang="ru-RU" sz="4500" dirty="0" smtClean="0">
                <a:solidFill>
                  <a:srgbClr val="20C9F8"/>
                </a:solidFill>
              </a:rPr>
              <a:t/>
            </a:r>
            <a:br>
              <a:rPr lang="ru-RU" sz="4500" dirty="0" smtClean="0">
                <a:solidFill>
                  <a:srgbClr val="20C9F8"/>
                </a:solidFill>
              </a:rPr>
            </a:br>
            <a:r>
              <a:rPr lang="ru-RU" sz="4500" dirty="0" smtClean="0">
                <a:solidFill>
                  <a:srgbClr val="20C9F8"/>
                </a:solidFill>
              </a:rPr>
              <a:t/>
            </a:r>
            <a:br>
              <a:rPr lang="ru-RU" sz="4500" dirty="0" smtClean="0">
                <a:solidFill>
                  <a:srgbClr val="20C9F8"/>
                </a:solidFill>
              </a:rPr>
            </a:br>
            <a:r>
              <a:rPr lang="ru-RU" sz="4500" dirty="0" smtClean="0">
                <a:solidFill>
                  <a:srgbClr val="20C9F8"/>
                </a:solidFill>
              </a:rPr>
              <a:t/>
            </a:r>
            <a:br>
              <a:rPr lang="ru-RU" sz="4500" dirty="0" smtClean="0">
                <a:solidFill>
                  <a:srgbClr val="20C9F8"/>
                </a:solidFill>
              </a:rPr>
            </a:br>
            <a:r>
              <a:rPr lang="ru-RU" sz="4500" dirty="0" smtClean="0">
                <a:solidFill>
                  <a:srgbClr val="20C9F8"/>
                </a:solidFill>
              </a:rPr>
              <a:t/>
            </a:r>
            <a:br>
              <a:rPr lang="ru-RU" sz="4500" dirty="0" smtClean="0">
                <a:solidFill>
                  <a:srgbClr val="20C9F8"/>
                </a:solidFill>
              </a:rPr>
            </a:br>
            <a:r>
              <a:rPr lang="ru-RU" sz="4500" dirty="0" smtClean="0">
                <a:solidFill>
                  <a:srgbClr val="20C9F8"/>
                </a:solidFill>
              </a:rPr>
              <a:t> </a:t>
            </a:r>
            <a:r>
              <a:rPr lang="ru-RU" sz="4500" dirty="0" smtClean="0">
                <a:solidFill>
                  <a:srgbClr val="20C9F8"/>
                </a:solidFill>
              </a:rPr>
              <a:t>                             </a:t>
            </a:r>
            <a:br>
              <a:rPr lang="ru-RU" sz="4500" dirty="0" smtClean="0">
                <a:solidFill>
                  <a:srgbClr val="20C9F8"/>
                </a:solidFill>
              </a:rPr>
            </a:br>
            <a:r>
              <a:rPr lang="ru-RU" sz="4500" dirty="0" smtClean="0">
                <a:solidFill>
                  <a:srgbClr val="20C9F8"/>
                </a:solidFill>
              </a:rPr>
              <a:t/>
            </a:r>
            <a:br>
              <a:rPr lang="ru-RU" sz="4500" dirty="0" smtClean="0">
                <a:solidFill>
                  <a:srgbClr val="20C9F8"/>
                </a:solidFill>
              </a:rPr>
            </a:br>
            <a:r>
              <a:rPr lang="ru-RU" sz="4500" dirty="0" smtClean="0">
                <a:solidFill>
                  <a:srgbClr val="20C9F8"/>
                </a:solidFill>
              </a:rPr>
              <a:t/>
            </a:r>
            <a:br>
              <a:rPr lang="ru-RU" sz="4500" dirty="0" smtClean="0">
                <a:solidFill>
                  <a:srgbClr val="20C9F8"/>
                </a:solidFill>
              </a:rPr>
            </a:br>
            <a:r>
              <a:rPr lang="ru-RU" dirty="0" smtClean="0">
                <a:solidFill>
                  <a:srgbClr val="20C9F8"/>
                </a:solidFill>
                <a:latin typeface="Times New Roman" pitchFamily="18" charset="0"/>
                <a:cs typeface="Times New Roman" pitchFamily="18" charset="0"/>
              </a:rPr>
              <a:t>Оренбург основан 19 апреля 1743г</a:t>
            </a:r>
            <a:r>
              <a:rPr lang="ru-RU" sz="4500" dirty="0" smtClean="0">
                <a:solidFill>
                  <a:srgbClr val="20C9F8"/>
                </a:solidFill>
              </a:rPr>
              <a:t/>
            </a:r>
            <a:br>
              <a:rPr lang="ru-RU" sz="4500" dirty="0" smtClean="0">
                <a:solidFill>
                  <a:srgbClr val="20C9F8"/>
                </a:solidFill>
              </a:rPr>
            </a:br>
            <a:endParaRPr lang="ru-RU" sz="4500" dirty="0" smtClean="0">
              <a:solidFill>
                <a:srgbClr val="20C9F8"/>
              </a:solidFill>
            </a:endParaRPr>
          </a:p>
        </p:txBody>
      </p:sp>
      <p:pic>
        <p:nvPicPr>
          <p:cNvPr id="5" name="Содержимое 4" descr="0207639695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8596" y="1714488"/>
            <a:ext cx="3757613" cy="46529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Содержимое 5" descr="0255268430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00562" y="1714488"/>
            <a:ext cx="3930650" cy="464347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ransition spd="med">
    <p:pull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1075"/>
          </a:xfrm>
        </p:spPr>
        <p:txBody>
          <a:bodyPr/>
          <a:lstStyle/>
          <a:p>
            <a:pPr algn="ctr"/>
            <a:r>
              <a:rPr lang="ru-RU" b="1" smtClean="0">
                <a:solidFill>
                  <a:schemeClr val="accent1"/>
                </a:solidFill>
              </a:rPr>
              <a:t>История Оренбурга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475163" cy="5086350"/>
          </a:xfrm>
        </p:spPr>
        <p:txBody>
          <a:bodyPr>
            <a:normAutofit lnSpcReduction="10000"/>
          </a:bodyPr>
          <a:lstStyle/>
          <a:p>
            <a:pPr marL="609600" indent="-609600">
              <a:lnSpc>
                <a:spcPct val="90000"/>
              </a:lnSpc>
              <a:buFont typeface="Wingdings 2" pitchFamily="18" charset="2"/>
              <a:buNone/>
            </a:pPr>
            <a:r>
              <a:rPr lang="ru-RU" sz="1800" b="1" dirty="0" smtClean="0"/>
              <a:t>Оренбург</a:t>
            </a:r>
            <a:r>
              <a:rPr lang="ru-RU" sz="1900" b="1" dirty="0" smtClean="0"/>
              <a:t> основывался три</a:t>
            </a:r>
          </a:p>
          <a:p>
            <a:pPr marL="609600" indent="-609600">
              <a:lnSpc>
                <a:spcPct val="90000"/>
              </a:lnSpc>
              <a:buFont typeface="Wingdings 2" pitchFamily="18" charset="2"/>
              <a:buNone/>
            </a:pPr>
            <a:r>
              <a:rPr lang="ru-RU" sz="1900" b="1" dirty="0" smtClean="0"/>
              <a:t>раза на трёх разных местах:</a:t>
            </a:r>
          </a:p>
          <a:p>
            <a:pPr marL="609600" indent="-609600">
              <a:lnSpc>
                <a:spcPct val="90000"/>
              </a:lnSpc>
              <a:buFont typeface="Wingdings 2" pitchFamily="18" charset="2"/>
              <a:buNone/>
            </a:pPr>
            <a:r>
              <a:rPr lang="ru-RU" sz="1900" b="1" dirty="0" smtClean="0">
                <a:solidFill>
                  <a:srgbClr val="C00000"/>
                </a:solidFill>
              </a:rPr>
              <a:t>1) </a:t>
            </a:r>
            <a:r>
              <a:rPr lang="ru-RU" sz="1900" dirty="0" smtClean="0"/>
              <a:t>Крепость была заложена 31 августа</a:t>
            </a:r>
          </a:p>
          <a:p>
            <a:pPr marL="609600" indent="-609600">
              <a:lnSpc>
                <a:spcPct val="90000"/>
              </a:lnSpc>
              <a:buFont typeface="Wingdings 2" pitchFamily="18" charset="2"/>
              <a:buNone/>
            </a:pPr>
            <a:r>
              <a:rPr lang="ru-RU" sz="1900" dirty="0" smtClean="0"/>
              <a:t>1735 на месте нынешнего</a:t>
            </a:r>
          </a:p>
          <a:p>
            <a:pPr marL="609600" indent="-609600">
              <a:lnSpc>
                <a:spcPct val="90000"/>
              </a:lnSpc>
              <a:buFont typeface="Wingdings 2" pitchFamily="18" charset="2"/>
              <a:buNone/>
            </a:pPr>
            <a:r>
              <a:rPr lang="ru-RU" sz="1900" dirty="0" smtClean="0"/>
              <a:t>Орска</a:t>
            </a:r>
          </a:p>
          <a:p>
            <a:pPr marL="609600" indent="-609600">
              <a:lnSpc>
                <a:spcPct val="90000"/>
              </a:lnSpc>
              <a:buFont typeface="Wingdings 2" pitchFamily="18" charset="2"/>
              <a:buNone/>
            </a:pPr>
            <a:r>
              <a:rPr lang="ru-RU" sz="1900" b="1" dirty="0" smtClean="0">
                <a:solidFill>
                  <a:srgbClr val="C00000"/>
                </a:solidFill>
              </a:rPr>
              <a:t>2)</a:t>
            </a:r>
            <a:r>
              <a:rPr lang="ru-RU" sz="1900" dirty="0" smtClean="0">
                <a:solidFill>
                  <a:srgbClr val="C00000"/>
                </a:solidFill>
              </a:rPr>
              <a:t> </a:t>
            </a:r>
            <a:r>
              <a:rPr lang="ru-RU" sz="1900" dirty="0" smtClean="0"/>
              <a:t>В 1739 году началась </a:t>
            </a:r>
          </a:p>
          <a:p>
            <a:pPr marL="609600" indent="-609600">
              <a:lnSpc>
                <a:spcPct val="90000"/>
              </a:lnSpc>
              <a:buFont typeface="Wingdings 2" pitchFamily="18" charset="2"/>
              <a:buNone/>
            </a:pPr>
            <a:r>
              <a:rPr lang="ru-RU" sz="1900" dirty="0" smtClean="0"/>
              <a:t>подготовка к строительству </a:t>
            </a:r>
          </a:p>
          <a:p>
            <a:pPr marL="609600" indent="-609600">
              <a:lnSpc>
                <a:spcPct val="90000"/>
              </a:lnSpc>
              <a:buFont typeface="Wingdings 2" pitchFamily="18" charset="2"/>
              <a:buNone/>
            </a:pPr>
            <a:r>
              <a:rPr lang="ru-RU" sz="1900" dirty="0" smtClean="0"/>
              <a:t>города ниже по течению Яика у </a:t>
            </a:r>
          </a:p>
          <a:p>
            <a:pPr marL="609600" indent="-609600">
              <a:lnSpc>
                <a:spcPct val="90000"/>
              </a:lnSpc>
              <a:buFont typeface="Wingdings 2" pitchFamily="18" charset="2"/>
              <a:buNone/>
            </a:pPr>
            <a:r>
              <a:rPr lang="ru-RU" sz="1900" dirty="0" smtClean="0"/>
              <a:t>места под названием Красная </a:t>
            </a:r>
          </a:p>
          <a:p>
            <a:pPr marL="609600" indent="-609600">
              <a:lnSpc>
                <a:spcPct val="90000"/>
              </a:lnSpc>
              <a:buFont typeface="Wingdings 2" pitchFamily="18" charset="2"/>
              <a:buNone/>
            </a:pPr>
            <a:r>
              <a:rPr lang="ru-RU" sz="1900" dirty="0" smtClean="0"/>
              <a:t>Горка и 6 августа 1741 года он был </a:t>
            </a:r>
          </a:p>
          <a:p>
            <a:pPr marL="609600" indent="-609600">
              <a:lnSpc>
                <a:spcPct val="90000"/>
              </a:lnSpc>
              <a:buFont typeface="Wingdings 2" pitchFamily="18" charset="2"/>
              <a:buNone/>
            </a:pPr>
            <a:r>
              <a:rPr lang="ru-RU" sz="1900" dirty="0" smtClean="0"/>
              <a:t>заложен </a:t>
            </a:r>
          </a:p>
          <a:p>
            <a:pPr marL="609600" indent="-609600">
              <a:lnSpc>
                <a:spcPct val="90000"/>
              </a:lnSpc>
              <a:buFont typeface="Wingdings 2" pitchFamily="18" charset="2"/>
              <a:buNone/>
            </a:pPr>
            <a:r>
              <a:rPr lang="ru-RU" sz="1900" b="1" dirty="0" smtClean="0">
                <a:solidFill>
                  <a:srgbClr val="C00000"/>
                </a:solidFill>
              </a:rPr>
              <a:t>3)</a:t>
            </a:r>
            <a:r>
              <a:rPr lang="ru-RU" sz="1900" dirty="0" smtClean="0">
                <a:solidFill>
                  <a:srgbClr val="C00000"/>
                </a:solidFill>
              </a:rPr>
              <a:t> </a:t>
            </a:r>
            <a:r>
              <a:rPr lang="ru-RU" sz="1900" dirty="0" smtClean="0"/>
              <a:t>Летом 1942 года начальник</a:t>
            </a:r>
          </a:p>
          <a:p>
            <a:pPr marL="609600" indent="-609600">
              <a:lnSpc>
                <a:spcPct val="90000"/>
              </a:lnSpc>
              <a:buFont typeface="Wingdings 2" pitchFamily="18" charset="2"/>
              <a:buNone/>
            </a:pPr>
            <a:r>
              <a:rPr lang="ru-RU" sz="1900" dirty="0" smtClean="0"/>
              <a:t>комиссии Неплюев И.И. выбрал </a:t>
            </a:r>
          </a:p>
          <a:p>
            <a:pPr marL="609600" indent="-609600">
              <a:lnSpc>
                <a:spcPct val="90000"/>
              </a:lnSpc>
              <a:buFont typeface="Wingdings 2" pitchFamily="18" charset="2"/>
              <a:buNone/>
            </a:pPr>
            <a:r>
              <a:rPr lang="ru-RU" sz="1900" dirty="0" smtClean="0"/>
              <a:t>новое месторасположение на </a:t>
            </a:r>
          </a:p>
          <a:p>
            <a:pPr marL="609600" indent="-609600">
              <a:lnSpc>
                <a:spcPct val="90000"/>
              </a:lnSpc>
              <a:buFont typeface="Wingdings 2" pitchFamily="18" charset="2"/>
              <a:buNone/>
            </a:pPr>
            <a:r>
              <a:rPr lang="ru-RU" sz="1900" dirty="0" smtClean="0"/>
              <a:t>реке Урал (Яик)</a:t>
            </a:r>
          </a:p>
          <a:p>
            <a:pPr marL="609600" indent="-609600">
              <a:lnSpc>
                <a:spcPct val="90000"/>
              </a:lnSpc>
            </a:pPr>
            <a:endParaRPr lang="ru-RU" dirty="0" smtClean="0"/>
          </a:p>
        </p:txBody>
      </p:sp>
      <p:pic>
        <p:nvPicPr>
          <p:cNvPr id="6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292725" y="1090613"/>
            <a:ext cx="3455988" cy="5114925"/>
          </a:xfrm>
          <a:noFill/>
        </p:spPr>
      </p:pic>
      <p:sp>
        <p:nvSpPr>
          <p:cNvPr id="8197" name="Прямоугольник 6"/>
          <p:cNvSpPr>
            <a:spLocks noChangeArrowheads="1"/>
          </p:cNvSpPr>
          <p:nvPr/>
        </p:nvSpPr>
        <p:spPr bwMode="auto">
          <a:xfrm>
            <a:off x="5508625" y="5876925"/>
            <a:ext cx="28797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kumimoji="1" lang="ru-RU" b="1">
              <a:latin typeface="Constantia" pitchFamily="18" charset="0"/>
            </a:endParaRPr>
          </a:p>
          <a:p>
            <a:r>
              <a:rPr kumimoji="1" lang="ru-RU" b="1">
                <a:latin typeface="Constantia" pitchFamily="18" charset="0"/>
              </a:rPr>
              <a:t>И. И. Неплюев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357166"/>
            <a:ext cx="528641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Оренбургской области много районов.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Красногвардейский район является одним из самых молодых районов Оренбуржья. Образован Указом Президиума Верховного Совета РСФСР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  <a:hlinkClick r:id="rId2" tooltip="30 декабря"/>
              </a:rPr>
              <a:t>30 декабря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  <a:hlinkClick r:id="rId3" tooltip="1966 год"/>
              </a:rPr>
              <a:t>1966 года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путём выделения из состава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  <a:hlinkClick r:id="rId4" tooltip="Сорочинский район"/>
              </a:rPr>
              <a:t>Сорочинского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  <a:hlinkClick r:id="rId4" tooltip="Сорочинский район"/>
              </a:rPr>
              <a:t> района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Большая часть района входила в состав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  <a:hlinkClick r:id="rId5" tooltip="Ток-Суранский кантон"/>
              </a:rPr>
              <a:t>Ток-Суранского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  <a:hlinkClick r:id="rId5" tooltip="Ток-Суранский кантон"/>
              </a:rPr>
              <a:t> кантона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Ток-Чуранского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  <a:hlinkClick r:id="rId6" tooltip="Малая Башкирия"/>
              </a:rPr>
              <a:t>Автономной Башкирской Республики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с ноября 1917 по октябрь 1924 года.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Первоначально земли принадлежали башкирам, но коммерсант, купец Первой Гильдии, ростовский наследственный Почетный гражданин Иван Михайлович Плешанов 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Бузулукский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купец Второй Гильдии Фёдор Фёдорович Красиков выкупили некоторые территории у башкир. 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000372"/>
            <a:ext cx="8229600" cy="3125791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чего начинается Родина?... Прежде всего, с того места, где мы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родились и выросли. Мне посчастливилось родиться и жить в таком месте, где меня окружают добрые, отзывчивые люди, мои родные и друзья. Это село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Бахтиярово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Родина не обязательно должна быть большой. В селе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Бахтиярово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проживают где-то 300 человек. Село состоит из четырех улиц: Центральная, Школьная, Набережная, Заливная. Я живу на самой красивой улице – улица Школьная. Это улица самая красивая, главная, потому что по этой улице проезжают в другие села. 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Picture 2" descr="http://ppt4web.ru/images/50/1642/310/img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0"/>
            <a:ext cx="4857784" cy="271464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60648"/>
            <a:ext cx="84249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/>
              <a:t>Бахтиярово</a:t>
            </a:r>
            <a:r>
              <a:rPr lang="ru-RU" sz="3200" b="1" dirty="0" smtClean="0"/>
              <a:t>– это </a:t>
            </a:r>
            <a:r>
              <a:rPr lang="ru-RU" sz="3200" dirty="0" smtClean="0"/>
              <a:t>мое родное село, в котором я родился, живу. Здесь есть много красивых мест, достаточно достопримечательностей.</a:t>
            </a:r>
          </a:p>
          <a:p>
            <a:r>
              <a:rPr lang="ru-RU" sz="3200" dirty="0" smtClean="0"/>
              <a:t>Природа здесь просто замечательная, свежий воздух, много растительности.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708921"/>
            <a:ext cx="8424936" cy="3960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7080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76672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Основателем нашего села </a:t>
            </a:r>
            <a:r>
              <a:rPr lang="ru-RU" sz="2400" dirty="0" smtClean="0"/>
              <a:t>были  </a:t>
            </a:r>
            <a:r>
              <a:rPr lang="ru-RU" sz="2400" dirty="0" smtClean="0"/>
              <a:t>два брата </a:t>
            </a:r>
            <a:r>
              <a:rPr lang="ru-RU" sz="2400" dirty="0" err="1" smtClean="0"/>
              <a:t>Бахтияр</a:t>
            </a:r>
            <a:r>
              <a:rPr lang="ru-RU" sz="2400" dirty="0" smtClean="0"/>
              <a:t> и </a:t>
            </a:r>
            <a:r>
              <a:rPr lang="ru-RU" sz="2400" dirty="0" err="1" smtClean="0"/>
              <a:t>Давлет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5" name="Picture 1" descr="E:\2011-05 (май)\1 сентября\фото1111\20171126_122143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10800000">
            <a:off x="357158" y="2143114"/>
            <a:ext cx="7000924" cy="43894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7873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2011-05 (май)\1 сентября\фото1111\20171126_121504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10800000">
            <a:off x="1643042" y="1785926"/>
            <a:ext cx="5852583" cy="438943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428860" y="785794"/>
            <a:ext cx="30738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Дом культуры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703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2011-05 (май)\1 сентября\фото1111\20171126_121534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10800000">
            <a:off x="714348" y="428602"/>
            <a:ext cx="7400402" cy="54292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1011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294</TotalTime>
  <Words>282</Words>
  <Application>Microsoft Office PowerPoint</Application>
  <PresentationFormat>Экран (4:3)</PresentationFormat>
  <Paragraphs>35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Аспект</vt:lpstr>
      <vt:lpstr>Слайд 1</vt:lpstr>
      <vt:lpstr>                                                                                                                                       Оренбург основан 19 апреля 1743г </vt:lpstr>
      <vt:lpstr>История Оренбурга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Магазин</vt:lpstr>
      <vt:lpstr>Наша речка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САБРИНОЧКА</dc:creator>
  <cp:lastModifiedBy>1</cp:lastModifiedBy>
  <cp:revision>29</cp:revision>
  <dcterms:created xsi:type="dcterms:W3CDTF">2014-04-28T16:22:23Z</dcterms:created>
  <dcterms:modified xsi:type="dcterms:W3CDTF">2018-10-11T21:01:34Z</dcterms:modified>
</cp:coreProperties>
</file>