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09AFAA-F42C-4B55-BC63-AA53FBADD25D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94D922-4745-4FB9-A78E-7BA563FDD4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09AFAA-F42C-4B55-BC63-AA53FBADD25D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94D922-4745-4FB9-A78E-7BA563FDD4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09AFAA-F42C-4B55-BC63-AA53FBADD25D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94D922-4745-4FB9-A78E-7BA563FDD4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09AFAA-F42C-4B55-BC63-AA53FBADD25D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94D922-4745-4FB9-A78E-7BA563FDD4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09AFAA-F42C-4B55-BC63-AA53FBADD25D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94D922-4745-4FB9-A78E-7BA563FDD4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09AFAA-F42C-4B55-BC63-AA53FBADD25D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94D922-4745-4FB9-A78E-7BA563FDD4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09AFAA-F42C-4B55-BC63-AA53FBADD25D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94D922-4745-4FB9-A78E-7BA563FDD4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09AFAA-F42C-4B55-BC63-AA53FBADD25D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94D922-4745-4FB9-A78E-7BA563FDD4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09AFAA-F42C-4B55-BC63-AA53FBADD25D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94D922-4745-4FB9-A78E-7BA563FDD4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09AFAA-F42C-4B55-BC63-AA53FBADD25D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94D922-4745-4FB9-A78E-7BA563FDD4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09AFAA-F42C-4B55-BC63-AA53FBADD25D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94D922-4745-4FB9-A78E-7BA563FDD4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409AFAA-F42C-4B55-BC63-AA53FBADD25D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894D922-4745-4FB9-A78E-7BA563FDD4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file:///C:\Users\User\Desktop\&#1089;&#1086;&#1074;&#1072;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сова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28184" y="3950501"/>
            <a:ext cx="2376264" cy="275597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4005206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/>
              <a:t>Формирование 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b="1" dirty="0" err="1" smtClean="0"/>
              <a:t>ИКТ-компетентности</a:t>
            </a:r>
            <a:r>
              <a:rPr lang="ru-RU" sz="4800" b="1" dirty="0" smtClean="0"/>
              <a:t> учащихся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4725144"/>
            <a:ext cx="7406640" cy="1728192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Учитель физики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 МБОУ г. Иркутска СОШ № 31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836712"/>
            <a:ext cx="7498080" cy="4176464"/>
          </a:xfrm>
        </p:spPr>
        <p:txBody>
          <a:bodyPr/>
          <a:lstStyle/>
          <a:p>
            <a:pPr algn="r">
              <a:buNone/>
            </a:pPr>
            <a:r>
              <a:rPr lang="ru-RU" dirty="0" smtClean="0"/>
              <a:t>«</a:t>
            </a:r>
            <a:r>
              <a:rPr lang="ru-RU" sz="3600" dirty="0" smtClean="0"/>
              <a:t>Когда на нас надвигается новая технология, тот, кто не стал частью парового катка, становится частью мостовой.»</a:t>
            </a:r>
          </a:p>
          <a:p>
            <a:endParaRPr lang="ru-RU" dirty="0" smtClean="0"/>
          </a:p>
          <a:p>
            <a:pPr algn="r">
              <a:buNone/>
            </a:pPr>
            <a:r>
              <a:rPr lang="ru-RU" dirty="0" smtClean="0"/>
              <a:t>Стюард </a:t>
            </a:r>
            <a:r>
              <a:rPr lang="ru-RU" dirty="0" err="1" smtClean="0"/>
              <a:t>Бранд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pic>
        <p:nvPicPr>
          <p:cNvPr id="11" name="сова.jpg" descr="C:\Users\User\Desktop\сова.jpg"/>
          <p:cNvPicPr>
            <a:picLocks noChangeAspect="1"/>
          </p:cNvPicPr>
          <p:nvPr/>
        </p:nvPicPr>
        <p:blipFill>
          <a:blip r:link="rId2" cstate="print"/>
          <a:stretch>
            <a:fillRect/>
          </a:stretch>
        </p:blipFill>
        <p:spPr>
          <a:xfrm>
            <a:off x="1187624" y="3573016"/>
            <a:ext cx="4972043" cy="2796774"/>
          </a:xfrm>
          <a:prstGeom prst="rect">
            <a:avLst/>
          </a:prstGeom>
        </p:spPr>
      </p:pic>
      <p:pic>
        <p:nvPicPr>
          <p:cNvPr id="5" name="Рисунок 4" descr="сова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84104" y="2780928"/>
            <a:ext cx="2708219" cy="37170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сова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33425" y="5013176"/>
            <a:ext cx="2710575" cy="155904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i="1" dirty="0" smtClean="0"/>
              <a:t>ИКТ-компетентность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124744"/>
            <a:ext cx="8034096" cy="4536504"/>
          </a:xfrm>
        </p:spPr>
        <p:txBody>
          <a:bodyPr>
            <a:normAutofit/>
          </a:bodyPr>
          <a:lstStyle/>
          <a:p>
            <a:r>
              <a:rPr lang="ru-RU" dirty="0" smtClean="0"/>
              <a:t>- это способность учащихся использовать информационные и коммуникационные технологии для доступа к информации, для ее поиска, организации, обработки, оценки, а также для продуцирования и передачи/распространения, которая достаточна для того, чтобы успешно жить и трудиться в условиях становящегося информационного общества.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738538"/>
          </a:xfrm>
        </p:spPr>
        <p:txBody>
          <a:bodyPr>
            <a:normAutofit fontScale="90000"/>
          </a:bodyPr>
          <a:lstStyle/>
          <a:p>
            <a:r>
              <a:rPr lang="ru-RU" b="1" i="1" u="sng" dirty="0" smtClean="0"/>
              <a:t>Цель программы: </a:t>
            </a:r>
            <a:br>
              <a:rPr lang="ru-RU" b="1" i="1" u="sng" dirty="0" smtClean="0"/>
            </a:br>
            <a:r>
              <a:rPr lang="ru-RU" dirty="0" smtClean="0"/>
              <a:t>создание условий для формирования и развития </a:t>
            </a:r>
            <a:r>
              <a:rPr lang="ru-RU" dirty="0" err="1" smtClean="0"/>
              <a:t>ИКТ-компетентности</a:t>
            </a:r>
            <a:r>
              <a:rPr lang="ru-RU" dirty="0" smtClean="0"/>
              <a:t> учащихся на всех ступенях основного общего образования.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Содержимое 4" descr="сова7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580112" y="4005064"/>
            <a:ext cx="3150096" cy="234157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rmAutofit fontScale="90000"/>
          </a:bodyPr>
          <a:lstStyle/>
          <a:p>
            <a:r>
              <a:rPr lang="ru-RU" b="1" i="1" u="sng" dirty="0" smtClean="0"/>
              <a:t>Задачи: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764704"/>
            <a:ext cx="8250120" cy="576064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sz="3000" dirty="0" smtClean="0"/>
              <a:t>Формирование </a:t>
            </a:r>
            <a:r>
              <a:rPr lang="ru-RU" sz="3000" dirty="0" err="1" smtClean="0"/>
              <a:t>ИКТ-компетентности</a:t>
            </a:r>
            <a:r>
              <a:rPr lang="ru-RU" sz="3000" dirty="0" smtClean="0"/>
              <a:t> учащихся посредством консолидации возможностей всех без исключения учебных предметов;</a:t>
            </a:r>
          </a:p>
          <a:p>
            <a:pPr lvl="0"/>
            <a:r>
              <a:rPr lang="ru-RU" sz="3000" dirty="0" smtClean="0"/>
              <a:t>Способствовать участию обучающихся в образовательных событиях разного уровня, способствующих закреплению </a:t>
            </a:r>
            <a:r>
              <a:rPr lang="ru-RU" sz="3000" dirty="0" err="1" smtClean="0"/>
              <a:t>ИКТ-компетентности</a:t>
            </a:r>
            <a:r>
              <a:rPr lang="ru-RU" sz="3000" dirty="0" smtClean="0"/>
              <a:t> учащихся;</a:t>
            </a:r>
          </a:p>
          <a:p>
            <a:pPr lvl="0"/>
            <a:r>
              <a:rPr lang="ru-RU" sz="3000" dirty="0" smtClean="0"/>
              <a:t>Использовать информационно-коммуникационную технологию при оценке </a:t>
            </a:r>
            <a:r>
              <a:rPr lang="ru-RU" sz="3000" dirty="0" err="1" smtClean="0"/>
              <a:t>сформированности</a:t>
            </a:r>
            <a:r>
              <a:rPr lang="ru-RU" sz="3000" dirty="0" smtClean="0"/>
              <a:t> универсальных учебных действий;</a:t>
            </a:r>
          </a:p>
          <a:p>
            <a:pPr lvl="0"/>
            <a:r>
              <a:rPr lang="ru-RU" sz="3000" dirty="0" smtClean="0"/>
              <a:t>Формировать навык использования информационно-образовательной среды обучающимися и педагогами в урочной и внеурочной деятельности.</a:t>
            </a:r>
          </a:p>
          <a:p>
            <a:endParaRPr lang="ru-RU" dirty="0"/>
          </a:p>
        </p:txBody>
      </p:sp>
      <p:pic>
        <p:nvPicPr>
          <p:cNvPr id="4" name="Рисунок 3" descr="сова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23760" y="4517136"/>
            <a:ext cx="1920240" cy="2340864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ова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20272" y="260648"/>
            <a:ext cx="2016224" cy="20162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0"/>
            <a:ext cx="8106104" cy="1417638"/>
          </a:xfrm>
        </p:spPr>
        <p:txBody>
          <a:bodyPr>
            <a:normAutofit/>
          </a:bodyPr>
          <a:lstStyle/>
          <a:p>
            <a:r>
              <a:rPr lang="ru-RU" sz="4400" b="1" dirty="0" smtClean="0"/>
              <a:t>Планируемые результаты</a:t>
            </a:r>
            <a:endParaRPr lang="ru-RU" sz="4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124744"/>
            <a:ext cx="8034096" cy="540060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Обращение с устройствами ИКТ </a:t>
            </a:r>
          </a:p>
          <a:p>
            <a:r>
              <a:rPr lang="ru-RU" dirty="0" smtClean="0"/>
              <a:t>Фиксация изображений и звуков </a:t>
            </a:r>
          </a:p>
          <a:p>
            <a:r>
              <a:rPr lang="ru-RU" dirty="0" smtClean="0"/>
              <a:t>Создание графических объектов</a:t>
            </a:r>
          </a:p>
          <a:p>
            <a:r>
              <a:rPr lang="ru-RU" dirty="0" smtClean="0"/>
              <a:t>Создание музыкальных и звуковых сообщений</a:t>
            </a:r>
          </a:p>
          <a:p>
            <a:r>
              <a:rPr lang="ru-RU" dirty="0" smtClean="0"/>
              <a:t>Анализ информации, математическая обработка данных в исследовании</a:t>
            </a:r>
          </a:p>
          <a:p>
            <a:r>
              <a:rPr lang="ru-RU" dirty="0" smtClean="0"/>
              <a:t>Создание письменных сообщений</a:t>
            </a:r>
          </a:p>
          <a:p>
            <a:r>
              <a:rPr lang="ru-RU" dirty="0" smtClean="0"/>
              <a:t>Создание, восприятие и использование </a:t>
            </a:r>
            <a:r>
              <a:rPr lang="ru-RU" dirty="0" err="1" smtClean="0"/>
              <a:t>гипер-медиа-сообщений</a:t>
            </a:r>
            <a:endParaRPr lang="ru-RU" dirty="0" smtClean="0"/>
          </a:p>
          <a:p>
            <a:r>
              <a:rPr lang="ru-RU" dirty="0" smtClean="0"/>
              <a:t>Моделирование, проектирование и управление</a:t>
            </a:r>
          </a:p>
          <a:p>
            <a:r>
              <a:rPr lang="ru-RU" dirty="0" smtClean="0"/>
              <a:t>Поиск и организация хранения информации </a:t>
            </a:r>
          </a:p>
          <a:p>
            <a:r>
              <a:rPr lang="ru-RU" dirty="0" smtClean="0"/>
              <a:t>Коммуникация и социальное взаимодействие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810610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 </a:t>
            </a:r>
            <a:r>
              <a:rPr lang="ru-RU" sz="4000" b="1" dirty="0" smtClean="0"/>
              <a:t>МЕХАНИЗМЫ РЕАЛИЗАЦИИ 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447800"/>
            <a:ext cx="8178112" cy="48006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2"/>
                </a:solidFill>
              </a:rPr>
              <a:t>Технология «портфель ученика»</a:t>
            </a:r>
            <a:endParaRPr lang="ru-RU" sz="3600" dirty="0" smtClean="0">
              <a:solidFill>
                <a:schemeClr val="tx2"/>
              </a:solidFill>
            </a:endParaRPr>
          </a:p>
          <a:p>
            <a:r>
              <a:rPr lang="ru-RU" sz="3600" b="1" dirty="0" smtClean="0">
                <a:solidFill>
                  <a:schemeClr val="tx2"/>
                </a:solidFill>
              </a:rPr>
              <a:t>Проектная деятельность </a:t>
            </a:r>
            <a:endParaRPr lang="ru-RU" sz="3600" dirty="0" smtClean="0">
              <a:solidFill>
                <a:schemeClr val="tx2"/>
              </a:solidFill>
            </a:endParaRPr>
          </a:p>
          <a:p>
            <a:r>
              <a:rPr lang="ru-RU" sz="3600" b="1" dirty="0" smtClean="0">
                <a:solidFill>
                  <a:schemeClr val="tx2"/>
                </a:solidFill>
              </a:rPr>
              <a:t>Исследовательская технология</a:t>
            </a:r>
            <a:endParaRPr lang="ru-RU" sz="3600" dirty="0" smtClean="0">
              <a:solidFill>
                <a:schemeClr val="tx2"/>
              </a:solidFill>
            </a:endParaRPr>
          </a:p>
          <a:p>
            <a:endParaRPr lang="ru-RU" sz="3600" dirty="0">
              <a:solidFill>
                <a:schemeClr val="tx2"/>
              </a:solidFill>
            </a:endParaRPr>
          </a:p>
        </p:txBody>
      </p:sp>
      <p:pic>
        <p:nvPicPr>
          <p:cNvPr id="4" name="Рисунок 3" descr="сова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016" y="3429000"/>
            <a:ext cx="3975652" cy="30857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ова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35206" y="3501008"/>
            <a:ext cx="1976994" cy="19078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4661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Формы организации учебной деятельности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47800"/>
            <a:ext cx="8466144" cy="5410200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/>
              <a:t>Урок - виртуальное путешествие</a:t>
            </a:r>
          </a:p>
          <a:p>
            <a:r>
              <a:rPr lang="ru-RU" sz="2800" dirty="0" smtClean="0"/>
              <a:t> Урок-исследование с помощью средств и ресурсов ИКТ</a:t>
            </a:r>
          </a:p>
          <a:p>
            <a:r>
              <a:rPr lang="ru-RU" sz="2800" dirty="0" smtClean="0"/>
              <a:t>Урок - виртуальная экскурсия,   исследовательские проекты с элементами моделирования</a:t>
            </a:r>
          </a:p>
          <a:p>
            <a:r>
              <a:rPr lang="ru-RU" sz="2800" dirty="0" smtClean="0"/>
              <a:t>Выступление с проектом перед небольшой аудиторией </a:t>
            </a:r>
          </a:p>
          <a:p>
            <a:r>
              <a:rPr lang="ru-RU" sz="2800" dirty="0" smtClean="0"/>
              <a:t>Представление собственного цифрового </a:t>
            </a:r>
            <a:r>
              <a:rPr lang="ru-RU" sz="2800" dirty="0" err="1" smtClean="0"/>
              <a:t>портфолио</a:t>
            </a:r>
            <a:endParaRPr lang="ru-RU" sz="2800" dirty="0" smtClean="0"/>
          </a:p>
          <a:p>
            <a:r>
              <a:rPr lang="ru-RU" sz="2800" dirty="0" smtClean="0"/>
              <a:t> Выступление с проектом перед большой аудиторией, выступление перед дистанционной аудиторией с проектом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Спасибо за внимание!</a:t>
            </a:r>
            <a:endParaRPr lang="ru-RU" sz="6000" dirty="0"/>
          </a:p>
        </p:txBody>
      </p:sp>
      <p:pic>
        <p:nvPicPr>
          <p:cNvPr id="4" name="Содержимое 3" descr="сова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55850" y="1447800"/>
            <a:ext cx="5657850" cy="4800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592</TotalTime>
  <Words>209</Words>
  <Application>Microsoft Office PowerPoint</Application>
  <PresentationFormat>Экран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Формирование  ИКТ-компетентности учащихся</vt:lpstr>
      <vt:lpstr>Слайд 2</vt:lpstr>
      <vt:lpstr>ИКТ-компетентность</vt:lpstr>
      <vt:lpstr>Цель программы:  создание условий для формирования и развития ИКТ-компетентности учащихся на всех ступенях основного общего образования. </vt:lpstr>
      <vt:lpstr>Задачи: </vt:lpstr>
      <vt:lpstr>Планируемые результаты</vt:lpstr>
      <vt:lpstr> МЕХАНИЗМЫ РЕАЛИЗАЦИИ  </vt:lpstr>
      <vt:lpstr>Формы организации учебной деятельности 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 ИКТ-компетентности учащихся</dc:title>
  <dc:creator>User</dc:creator>
  <cp:lastModifiedBy>User</cp:lastModifiedBy>
  <cp:revision>6</cp:revision>
  <dcterms:created xsi:type="dcterms:W3CDTF">2016-05-05T00:54:29Z</dcterms:created>
  <dcterms:modified xsi:type="dcterms:W3CDTF">2018-11-13T00:59:19Z</dcterms:modified>
</cp:coreProperties>
</file>