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09AFAA-F42C-4B55-BC63-AA53FBADD25D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94D922-4745-4FB9-A78E-7BA563FDD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file:///C:\Users\User\Desktop\&#1089;&#1086;&#1074;&#1072;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ова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950501"/>
            <a:ext cx="2376264" cy="27559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0520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Формирование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err="1" smtClean="0"/>
              <a:t>ИКТ-компетентности</a:t>
            </a:r>
            <a:r>
              <a:rPr lang="ru-RU" sz="4800" b="1" dirty="0" smtClean="0"/>
              <a:t> учащихся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25144"/>
            <a:ext cx="7406640" cy="172819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Учитель физики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МБОУ г. Иркутска СОШ № 31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417646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«</a:t>
            </a:r>
            <a:r>
              <a:rPr lang="ru-RU" sz="3600" dirty="0" smtClean="0"/>
              <a:t>Когда на нас надвигается новая технология, тот, кто не стал частью парового катка, становится частью мостовой.»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Стюард </a:t>
            </a:r>
            <a:r>
              <a:rPr lang="ru-RU" dirty="0" err="1" smtClean="0"/>
              <a:t>Бранд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1" name="сова.jpg" descr="C:\Users\User\Desktop\сова.jpg"/>
          <p:cNvPicPr>
            <a:picLocks noChangeAspect="1"/>
          </p:cNvPicPr>
          <p:nvPr/>
        </p:nvPicPr>
        <p:blipFill>
          <a:blip r:link="rId2" cstate="print"/>
          <a:stretch>
            <a:fillRect/>
          </a:stretch>
        </p:blipFill>
        <p:spPr>
          <a:xfrm>
            <a:off x="1187624" y="3573016"/>
            <a:ext cx="4972043" cy="2796774"/>
          </a:xfrm>
          <a:prstGeom prst="rect">
            <a:avLst/>
          </a:prstGeom>
        </p:spPr>
      </p:pic>
      <p:pic>
        <p:nvPicPr>
          <p:cNvPr id="5" name="Рисунок 4" descr="сов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84104" y="2780928"/>
            <a:ext cx="2708219" cy="371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ова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3425" y="5013176"/>
            <a:ext cx="2710575" cy="1559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ИКТ-компетентность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- это способность учащихся использовать информационные и коммуникационные технологии для доступа к информации, для ее поиска, организации, обработки, оценки, а также для продуцирования и передачи/распространения, которая достаточна для того, чтобы успешно жить и трудиться в условиях становящегося информационного общества.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738538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Цель программы: </a:t>
            </a:r>
            <a:br>
              <a:rPr lang="ru-RU" b="1" i="1" u="sng" dirty="0" smtClean="0"/>
            </a:br>
            <a:r>
              <a:rPr lang="ru-RU" dirty="0" smtClean="0"/>
              <a:t>создание условий для формирования и развития </a:t>
            </a:r>
            <a:r>
              <a:rPr lang="ru-RU" dirty="0" err="1" smtClean="0"/>
              <a:t>ИКТ-компетентности</a:t>
            </a:r>
            <a:r>
              <a:rPr lang="ru-RU" dirty="0" smtClean="0"/>
              <a:t> учащихся на всех ступенях основного общего образования.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сова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4005064"/>
            <a:ext cx="3150096" cy="23415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764704"/>
            <a:ext cx="8250120" cy="57606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000" dirty="0" smtClean="0"/>
              <a:t>Формирование </a:t>
            </a:r>
            <a:r>
              <a:rPr lang="ru-RU" sz="3000" dirty="0" err="1" smtClean="0"/>
              <a:t>ИКТ-компетентности</a:t>
            </a:r>
            <a:r>
              <a:rPr lang="ru-RU" sz="3000" dirty="0" smtClean="0"/>
              <a:t> учащихся посредством консолидации возможностей всех без исключения учебных предметов;</a:t>
            </a:r>
          </a:p>
          <a:p>
            <a:pPr lvl="0"/>
            <a:r>
              <a:rPr lang="ru-RU" sz="3000" dirty="0" smtClean="0"/>
              <a:t>Способствовать участию обучающихся в образовательных событиях разного уровня, способствующих закреплению </a:t>
            </a:r>
            <a:r>
              <a:rPr lang="ru-RU" sz="3000" dirty="0" err="1" smtClean="0"/>
              <a:t>ИКТ-компетентности</a:t>
            </a:r>
            <a:r>
              <a:rPr lang="ru-RU" sz="3000" dirty="0" smtClean="0"/>
              <a:t> учащихся;</a:t>
            </a:r>
          </a:p>
          <a:p>
            <a:pPr lvl="0"/>
            <a:r>
              <a:rPr lang="ru-RU" sz="3000" dirty="0" smtClean="0"/>
              <a:t>Использовать информационно-коммуникационную технологию при оценке </a:t>
            </a:r>
            <a:r>
              <a:rPr lang="ru-RU" sz="3000" dirty="0" err="1" smtClean="0"/>
              <a:t>сформированности</a:t>
            </a:r>
            <a:r>
              <a:rPr lang="ru-RU" sz="3000" dirty="0" smtClean="0"/>
              <a:t> универсальных учебных действий;</a:t>
            </a:r>
          </a:p>
          <a:p>
            <a:pPr lvl="0"/>
            <a:r>
              <a:rPr lang="ru-RU" sz="3000" dirty="0" smtClean="0"/>
              <a:t>Формировать навык использования информационно-образовательной среды обучающимися и педагогами в урочной и внеурочной деятельности.</a:t>
            </a:r>
          </a:p>
          <a:p>
            <a:endParaRPr lang="ru-RU" dirty="0"/>
          </a:p>
        </p:txBody>
      </p:sp>
      <p:pic>
        <p:nvPicPr>
          <p:cNvPr id="4" name="Рисунок 3" descr="сов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3760" y="4517136"/>
            <a:ext cx="1920240" cy="234086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60648"/>
            <a:ext cx="2016224" cy="20162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106104" cy="141763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Планируемые результаты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8034096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Обращение с устройствами ИКТ </a:t>
            </a:r>
          </a:p>
          <a:p>
            <a:r>
              <a:rPr lang="ru-RU" dirty="0" smtClean="0"/>
              <a:t>Фиксация изображений и звуков </a:t>
            </a:r>
          </a:p>
          <a:p>
            <a:r>
              <a:rPr lang="ru-RU" dirty="0" smtClean="0"/>
              <a:t>Создание графических объектов</a:t>
            </a:r>
          </a:p>
          <a:p>
            <a:r>
              <a:rPr lang="ru-RU" dirty="0" smtClean="0"/>
              <a:t>Создание музыкальных и звуковых сообщений</a:t>
            </a:r>
          </a:p>
          <a:p>
            <a:r>
              <a:rPr lang="ru-RU" dirty="0" smtClean="0"/>
              <a:t>Анализ информации, математическая обработка данных в исследовании</a:t>
            </a:r>
          </a:p>
          <a:p>
            <a:r>
              <a:rPr lang="ru-RU" dirty="0" smtClean="0"/>
              <a:t>Создание письменных сообщений</a:t>
            </a:r>
          </a:p>
          <a:p>
            <a:r>
              <a:rPr lang="ru-RU" dirty="0" smtClean="0"/>
              <a:t>Создание, восприятие и использование </a:t>
            </a:r>
            <a:r>
              <a:rPr lang="ru-RU" dirty="0" err="1" smtClean="0"/>
              <a:t>гипер-медиа-сообщений</a:t>
            </a:r>
            <a:endParaRPr lang="ru-RU" dirty="0" smtClean="0"/>
          </a:p>
          <a:p>
            <a:r>
              <a:rPr lang="ru-RU" dirty="0" smtClean="0"/>
              <a:t>Моделирование, проектирование и управление</a:t>
            </a:r>
          </a:p>
          <a:p>
            <a:r>
              <a:rPr lang="ru-RU" dirty="0" smtClean="0"/>
              <a:t>Поиск и организация хранения информации </a:t>
            </a:r>
          </a:p>
          <a:p>
            <a:r>
              <a:rPr lang="ru-RU" dirty="0" smtClean="0"/>
              <a:t>Коммуникация и социальное взаимодействие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061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000" b="1" dirty="0" smtClean="0"/>
              <a:t>МЕХАНИЗМЫ РЕАЛИЗАЦИИ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Технология «портфель ученика»</a:t>
            </a:r>
            <a:endParaRPr lang="ru-RU" sz="3600" dirty="0" smtClean="0">
              <a:solidFill>
                <a:schemeClr val="tx2"/>
              </a:solidFill>
            </a:endParaRPr>
          </a:p>
          <a:p>
            <a:r>
              <a:rPr lang="ru-RU" sz="3600" b="1" dirty="0" smtClean="0">
                <a:solidFill>
                  <a:schemeClr val="tx2"/>
                </a:solidFill>
              </a:rPr>
              <a:t>Проектная деятельность </a:t>
            </a:r>
            <a:endParaRPr lang="ru-RU" sz="3600" dirty="0" smtClean="0">
              <a:solidFill>
                <a:schemeClr val="tx2"/>
              </a:solidFill>
            </a:endParaRPr>
          </a:p>
          <a:p>
            <a:r>
              <a:rPr lang="ru-RU" sz="3600" b="1" dirty="0" smtClean="0">
                <a:solidFill>
                  <a:schemeClr val="tx2"/>
                </a:solidFill>
              </a:rPr>
              <a:t>Исследовательская технология</a:t>
            </a:r>
            <a:endParaRPr lang="ru-RU" sz="3600" dirty="0" smtClean="0">
              <a:solidFill>
                <a:schemeClr val="tx2"/>
              </a:solidFill>
            </a:endParaRPr>
          </a:p>
          <a:p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сова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429000"/>
            <a:ext cx="3975652" cy="3085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5206" y="3501008"/>
            <a:ext cx="1976994" cy="1907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Формы организации учебной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47800"/>
            <a:ext cx="8466144" cy="54102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Урок - виртуальное путешествие</a:t>
            </a:r>
          </a:p>
          <a:p>
            <a:r>
              <a:rPr lang="ru-RU" sz="2800" dirty="0" smtClean="0"/>
              <a:t> Урок-исследование с помощью средств и ресурсов ИКТ</a:t>
            </a:r>
          </a:p>
          <a:p>
            <a:r>
              <a:rPr lang="ru-RU" sz="2800" dirty="0" smtClean="0"/>
              <a:t>Урок - виртуальная экскурсия,   исследовательские проекты с элементами моделирования</a:t>
            </a:r>
          </a:p>
          <a:p>
            <a:r>
              <a:rPr lang="ru-RU" sz="2800" dirty="0" smtClean="0"/>
              <a:t>Выступление с проектом перед небольшой аудиторией </a:t>
            </a:r>
          </a:p>
          <a:p>
            <a:r>
              <a:rPr lang="ru-RU" sz="2800" dirty="0" smtClean="0"/>
              <a:t>Представление собственного цифрового </a:t>
            </a:r>
            <a:r>
              <a:rPr lang="ru-RU" sz="2800" dirty="0" err="1" smtClean="0"/>
              <a:t>портфолио</a:t>
            </a:r>
            <a:endParaRPr lang="ru-RU" sz="2800" dirty="0" smtClean="0"/>
          </a:p>
          <a:p>
            <a:r>
              <a:rPr lang="ru-RU" sz="2800" dirty="0" smtClean="0"/>
              <a:t> Выступление с проектом перед большой аудиторией, выступление перед дистанционной аудиторией с проектом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4" name="Содержимое 3" descr="сова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5850" y="1447800"/>
            <a:ext cx="565785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592</TotalTime>
  <Words>209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Формирование  ИКТ-компетентности учащихся</vt:lpstr>
      <vt:lpstr>Слайд 2</vt:lpstr>
      <vt:lpstr>ИКТ-компетентность</vt:lpstr>
      <vt:lpstr>Цель программы:  создание условий для формирования и развития ИКТ-компетентности учащихся на всех ступенях основного общего образования. </vt:lpstr>
      <vt:lpstr>Задачи: </vt:lpstr>
      <vt:lpstr>Планируемые результаты</vt:lpstr>
      <vt:lpstr> МЕХАНИЗМЫ РЕАЛИЗАЦИИ  </vt:lpstr>
      <vt:lpstr>Формы организации учебной деятельности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ИКТ-компетентности учащихся</dc:title>
  <dc:creator>User</dc:creator>
  <cp:lastModifiedBy>User</cp:lastModifiedBy>
  <cp:revision>6</cp:revision>
  <dcterms:created xsi:type="dcterms:W3CDTF">2016-05-05T00:54:29Z</dcterms:created>
  <dcterms:modified xsi:type="dcterms:W3CDTF">2018-11-13T00:59:19Z</dcterms:modified>
</cp:coreProperties>
</file>