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AFA"/>
    <a:srgbClr val="FF004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2820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0874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44265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pPr/>
              <a:t>13.11.2018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023" y="1546415"/>
            <a:ext cx="8256895" cy="1876607"/>
          </a:xfrm>
        </p:spPr>
        <p:txBody>
          <a:bodyPr>
            <a:normAutofit/>
          </a:bodyPr>
          <a:lstStyle/>
          <a:p>
            <a:r>
              <a:rPr lang="en-US" sz="115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TORNADOES</a:t>
            </a:r>
            <a:endParaRPr lang="ru-RU" sz="115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383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773" y="365126"/>
            <a:ext cx="8789157" cy="1325563"/>
          </a:xfr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algn="ctr"/>
            <a:r>
              <a:rPr lang="en-US" sz="4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WHAT   DO   YOU   KNOW   ABOUT   TORNADOES?</a:t>
            </a:r>
            <a:endParaRPr lang="ru-RU" sz="40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2012" y="1897039"/>
            <a:ext cx="8707272" cy="422533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3600" b="1" dirty="0" smtClean="0">
                <a:solidFill>
                  <a:schemeClr val="bg1"/>
                </a:solidFill>
                <a:latin typeface="Baskerville Old Face" pitchFamily="18" charset="0"/>
              </a:rPr>
              <a:t>Tornado is the most violent wind.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>
                <a:solidFill>
                  <a:schemeClr val="bg1"/>
                </a:solidFill>
                <a:latin typeface="Baskerville Old Face" pitchFamily="18" charset="0"/>
              </a:rPr>
              <a:t>Tornadoes are may occur in any country but  in the USA more often.</a:t>
            </a:r>
            <a:endParaRPr lang="ru-RU" sz="36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3600" b="1" dirty="0" smtClean="0">
                <a:solidFill>
                  <a:schemeClr val="bg1"/>
                </a:solidFill>
                <a:latin typeface="Baskerville Old Face" pitchFamily="18" charset="0"/>
              </a:rPr>
              <a:t>The high of tornado is 58 km/h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>
                <a:solidFill>
                  <a:schemeClr val="bg1"/>
                </a:solidFill>
                <a:latin typeface="Baskerville Old Face" pitchFamily="18" charset="0"/>
              </a:rPr>
              <a:t>The speed of a tornado is from 105 to 180 km/h, but  may be  320 km/h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 smtClean="0">
                <a:solidFill>
                  <a:schemeClr val="bg1"/>
                </a:solidFill>
                <a:latin typeface="Baskerville Old Face" pitchFamily="18" charset="0"/>
              </a:rPr>
              <a:t>When the  temperature is stabilized a tornado disappeared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9"/>
          <p:cNvSpPr>
            <a:spLocks noChangeArrowheads="1"/>
          </p:cNvSpPr>
          <p:nvPr/>
        </p:nvSpPr>
        <p:spPr bwMode="gray">
          <a:xfrm rot="3419336" flipV="1">
            <a:off x="321942" y="5354295"/>
            <a:ext cx="479425" cy="480598"/>
          </a:xfrm>
          <a:prstGeom prst="rect">
            <a:avLst/>
          </a:prstGeom>
          <a:gradFill rotWithShape="1">
            <a:gsLst>
              <a:gs pos="0">
                <a:srgbClr val="99CC00"/>
              </a:gs>
              <a:gs pos="100000">
                <a:srgbClr val="99CC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CC00"/>
            </a:extrusionClr>
            <a:contourClr>
              <a:srgbClr val="99CC00"/>
            </a:contourClr>
          </a:sp3d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49" y="0"/>
            <a:ext cx="7886700" cy="795801"/>
          </a:xfrm>
        </p:spPr>
        <p:txBody>
          <a:bodyPr>
            <a:noAutofit/>
          </a:bodyPr>
          <a:lstStyle/>
          <a:p>
            <a:pPr algn="ctr"/>
            <a:r>
              <a:rPr lang="en-US" sz="40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TRANSLATE   THE   PHRASES</a:t>
            </a:r>
            <a:endParaRPr lang="ru-RU" sz="4000" b="1" u="sng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pSp>
        <p:nvGrpSpPr>
          <p:cNvPr id="78" name="Group 2"/>
          <p:cNvGrpSpPr>
            <a:grpSpLocks/>
          </p:cNvGrpSpPr>
          <p:nvPr/>
        </p:nvGrpSpPr>
        <p:grpSpPr bwMode="auto">
          <a:xfrm>
            <a:off x="291152" y="3454727"/>
            <a:ext cx="7610476" cy="693738"/>
            <a:chOff x="1248" y="1353"/>
            <a:chExt cx="4794" cy="437"/>
          </a:xfrm>
        </p:grpSpPr>
        <p:sp>
          <p:nvSpPr>
            <p:cNvPr id="79" name="Line 3"/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" name="Rectangle 4"/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  <a:contourClr>
                <a:srgbClr val="FF7C80"/>
              </a:contourClr>
            </a:sp3d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81" name="Text Box 5"/>
            <p:cNvSpPr txBox="1">
              <a:spLocks noChangeArrowheads="1"/>
            </p:cNvSpPr>
            <p:nvPr/>
          </p:nvSpPr>
          <p:spPr bwMode="gray">
            <a:xfrm>
              <a:off x="1783" y="1353"/>
              <a:ext cx="4259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3200" dirty="0" smtClean="0">
                  <a:solidFill>
                    <a:schemeClr val="bg1"/>
                  </a:solidFill>
                  <a:latin typeface="Arial Black" pitchFamily="34" charset="0"/>
                </a:rPr>
                <a:t>МОЖЕТ БЫТЬ ПРЕДСКАЗАН</a:t>
              </a:r>
              <a:endParaRPr lang="en-US" sz="32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82" name="Text Box 6"/>
            <p:cNvSpPr txBox="1">
              <a:spLocks noChangeArrowheads="1"/>
            </p:cNvSpPr>
            <p:nvPr/>
          </p:nvSpPr>
          <p:spPr bwMode="gray">
            <a:xfrm>
              <a:off x="1296" y="14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4</a:t>
              </a:r>
            </a:p>
          </p:txBody>
        </p:sp>
      </p:grpSp>
      <p:grpSp>
        <p:nvGrpSpPr>
          <p:cNvPr id="83" name="Group 7"/>
          <p:cNvGrpSpPr>
            <a:grpSpLocks/>
          </p:cNvGrpSpPr>
          <p:nvPr/>
        </p:nvGrpSpPr>
        <p:grpSpPr bwMode="auto">
          <a:xfrm>
            <a:off x="345742" y="899206"/>
            <a:ext cx="5105400" cy="625475"/>
            <a:chOff x="1248" y="1986"/>
            <a:chExt cx="3216" cy="394"/>
          </a:xfrm>
        </p:grpSpPr>
        <p:sp>
          <p:nvSpPr>
            <p:cNvPr id="84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" name="Rectangle 9"/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  <a:contourClr>
                <a:srgbClr val="99CC00"/>
              </a:contourClr>
            </a:sp3d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86" name="Text Box 10"/>
            <p:cNvSpPr txBox="1">
              <a:spLocks noChangeArrowheads="1"/>
            </p:cNvSpPr>
            <p:nvPr/>
          </p:nvSpPr>
          <p:spPr bwMode="gray">
            <a:xfrm>
              <a:off x="1749" y="1986"/>
              <a:ext cx="2178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3200" b="1" dirty="0" smtClean="0">
                  <a:solidFill>
                    <a:schemeClr val="bg1"/>
                  </a:solidFill>
                  <a:latin typeface="Arial Black" pitchFamily="34" charset="0"/>
                </a:rPr>
                <a:t>ЗВУКИ ГРОМА</a:t>
              </a:r>
              <a:endParaRPr lang="en-US" sz="3200" b="1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87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88" name="Group 12"/>
          <p:cNvGrpSpPr>
            <a:grpSpLocks/>
          </p:cNvGrpSpPr>
          <p:nvPr/>
        </p:nvGrpSpPr>
        <p:grpSpPr bwMode="auto">
          <a:xfrm>
            <a:off x="318448" y="1696774"/>
            <a:ext cx="8634413" cy="652463"/>
            <a:chOff x="1248" y="2579"/>
            <a:chExt cx="5439" cy="411"/>
          </a:xfrm>
        </p:grpSpPr>
        <p:sp>
          <p:nvSpPr>
            <p:cNvPr id="89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0" name="Rectangle 14"/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  <a:contourClr>
                <a:srgbClr val="006699"/>
              </a:contourClr>
            </a:sp3d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91" name="Text Box 15"/>
            <p:cNvSpPr txBox="1">
              <a:spLocks noChangeArrowheads="1"/>
            </p:cNvSpPr>
            <p:nvPr/>
          </p:nvSpPr>
          <p:spPr bwMode="gray">
            <a:xfrm>
              <a:off x="1731" y="2579"/>
              <a:ext cx="495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3200" dirty="0" smtClean="0">
                  <a:solidFill>
                    <a:schemeClr val="bg1"/>
                  </a:solidFill>
                  <a:latin typeface="Arial Black" pitchFamily="34" charset="0"/>
                </a:rPr>
                <a:t>САМЫЙ</a:t>
              </a:r>
              <a:r>
                <a:rPr lang="ru-RU" sz="2400" dirty="0" smtClean="0">
                  <a:solidFill>
                    <a:schemeClr val="bg1"/>
                  </a:solidFill>
                  <a:latin typeface="Arial Black" pitchFamily="34" charset="0"/>
                </a:rPr>
                <a:t> </a:t>
              </a:r>
              <a:r>
                <a:rPr lang="ru-RU" sz="3200" dirty="0" smtClean="0">
                  <a:solidFill>
                    <a:schemeClr val="bg1"/>
                  </a:solidFill>
                  <a:latin typeface="Arial Black" pitchFamily="34" charset="0"/>
                </a:rPr>
                <a:t>СИЛЬНЫЙ ИЗ ШТОРМОВ</a:t>
              </a:r>
              <a:endParaRPr lang="en-US" sz="2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92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93" name="Group 17"/>
          <p:cNvGrpSpPr>
            <a:grpSpLocks/>
          </p:cNvGrpSpPr>
          <p:nvPr/>
        </p:nvGrpSpPr>
        <p:grpSpPr bwMode="auto">
          <a:xfrm>
            <a:off x="277504" y="2561627"/>
            <a:ext cx="5953125" cy="666750"/>
            <a:chOff x="1248" y="3160"/>
            <a:chExt cx="3750" cy="420"/>
          </a:xfrm>
        </p:grpSpPr>
        <p:sp>
          <p:nvSpPr>
            <p:cNvPr id="94" name="Line 18"/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" name="Rectangle 19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  <a:contourClr>
                <a:srgbClr val="FF9933"/>
              </a:contourClr>
            </a:sp3d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96" name="Text Box 20"/>
            <p:cNvSpPr txBox="1">
              <a:spLocks noChangeArrowheads="1"/>
            </p:cNvSpPr>
            <p:nvPr/>
          </p:nvSpPr>
          <p:spPr bwMode="gray">
            <a:xfrm>
              <a:off x="1775" y="3160"/>
              <a:ext cx="3223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3200" dirty="0" smtClean="0">
                  <a:solidFill>
                    <a:schemeClr val="bg1"/>
                  </a:solidFill>
                  <a:latin typeface="Arial Black" pitchFamily="34" charset="0"/>
                </a:rPr>
                <a:t>ВОЗНИКАЕТ ВЕСНОЙ</a:t>
              </a:r>
              <a:endParaRPr lang="en-US" sz="32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97" name="Text Box 21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3</a:t>
              </a:r>
            </a:p>
          </p:txBody>
        </p:sp>
      </p:grpSp>
      <p:grpSp>
        <p:nvGrpSpPr>
          <p:cNvPr id="98" name="Group 22"/>
          <p:cNvGrpSpPr>
            <a:grpSpLocks/>
          </p:cNvGrpSpPr>
          <p:nvPr/>
        </p:nvGrpSpPr>
        <p:grpSpPr bwMode="auto">
          <a:xfrm>
            <a:off x="304800" y="4287216"/>
            <a:ext cx="5334001" cy="708025"/>
            <a:chOff x="1248" y="3134"/>
            <a:chExt cx="3360" cy="446"/>
          </a:xfrm>
        </p:grpSpPr>
        <p:sp>
          <p:nvSpPr>
            <p:cNvPr id="99" name="Line 23"/>
            <p:cNvSpPr>
              <a:spLocks noChangeShapeType="1"/>
            </p:cNvSpPr>
            <p:nvPr/>
          </p:nvSpPr>
          <p:spPr bwMode="gray">
            <a:xfrm>
              <a:off x="1440" y="35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0" name="Rectangle 24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0099"/>
                </a:gs>
                <a:gs pos="100000">
                  <a:srgbClr val="9900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  <a:contourClr>
                <a:srgbClr val="990099"/>
              </a:contourClr>
            </a:sp3d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101" name="Text Box 25"/>
            <p:cNvSpPr txBox="1">
              <a:spLocks noChangeArrowheads="1"/>
            </p:cNvSpPr>
            <p:nvPr/>
          </p:nvSpPr>
          <p:spPr bwMode="gray">
            <a:xfrm>
              <a:off x="1757" y="3134"/>
              <a:ext cx="285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3200" dirty="0" smtClean="0">
                  <a:solidFill>
                    <a:schemeClr val="bg1"/>
                  </a:solidFill>
                  <a:latin typeface="Arial Black" pitchFamily="34" charset="0"/>
                </a:rPr>
                <a:t>УНОСИТ МАШИНЫ</a:t>
              </a:r>
              <a:endParaRPr lang="en-US" sz="32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102" name="Text Box 26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5</a:t>
              </a:r>
            </a:p>
          </p:txBody>
        </p:sp>
      </p:grpSp>
      <p:grpSp>
        <p:nvGrpSpPr>
          <p:cNvPr id="28" name="Group 22"/>
          <p:cNvGrpSpPr>
            <a:grpSpLocks/>
          </p:cNvGrpSpPr>
          <p:nvPr/>
        </p:nvGrpSpPr>
        <p:grpSpPr bwMode="auto">
          <a:xfrm>
            <a:off x="328683" y="5258814"/>
            <a:ext cx="6581776" cy="666750"/>
            <a:chOff x="1296" y="3160"/>
            <a:chExt cx="4146" cy="420"/>
          </a:xfrm>
        </p:grpSpPr>
        <p:sp>
          <p:nvSpPr>
            <p:cNvPr id="29" name="Line 23"/>
            <p:cNvSpPr>
              <a:spLocks noChangeShapeType="1"/>
            </p:cNvSpPr>
            <p:nvPr/>
          </p:nvSpPr>
          <p:spPr bwMode="gray">
            <a:xfrm>
              <a:off x="1440" y="35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" name="Text Box 25"/>
            <p:cNvSpPr txBox="1">
              <a:spLocks noChangeArrowheads="1"/>
            </p:cNvSpPr>
            <p:nvPr/>
          </p:nvSpPr>
          <p:spPr bwMode="gray">
            <a:xfrm>
              <a:off x="1783" y="3160"/>
              <a:ext cx="3659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3200" dirty="0" smtClean="0">
                  <a:solidFill>
                    <a:schemeClr val="bg1"/>
                  </a:solidFill>
                  <a:latin typeface="Arial Black" pitchFamily="34" charset="0"/>
                </a:rPr>
                <a:t>ШАНС ЗАЩИТИТЬ СЕБЯ</a:t>
              </a:r>
              <a:endParaRPr lang="en-US" sz="32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32" name="Text Box 26"/>
            <p:cNvSpPr txBox="1">
              <a:spLocks noChangeArrowheads="1"/>
            </p:cNvSpPr>
            <p:nvPr/>
          </p:nvSpPr>
          <p:spPr bwMode="gray">
            <a:xfrm>
              <a:off x="1296" y="324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6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59559"/>
            <a:ext cx="9144000" cy="7958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FIND   THE   WORDS   WITH </a:t>
            </a:r>
            <a:br>
              <a:rPr lang="en-US" sz="48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r>
              <a:rPr lang="en-US" sz="48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SIMILAR   MEANINGS</a:t>
            </a:r>
            <a:endParaRPr lang="ru-RU" sz="4800" b="1" u="sng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277504" y="4193339"/>
            <a:ext cx="3475343" cy="612000"/>
            <a:chOff x="1248" y="1440"/>
            <a:chExt cx="3528" cy="350"/>
          </a:xfrm>
        </p:grpSpPr>
        <p:sp>
          <p:nvSpPr>
            <p:cNvPr id="79" name="Line 3"/>
            <p:cNvSpPr>
              <a:spLocks noChangeShapeType="1"/>
            </p:cNvSpPr>
            <p:nvPr/>
          </p:nvSpPr>
          <p:spPr bwMode="gray">
            <a:xfrm flipV="1">
              <a:off x="1440" y="1789"/>
              <a:ext cx="3336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" name="Rectangle 4"/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  <a:contourClr>
                <a:srgbClr val="FF7C80"/>
              </a:contourClr>
            </a:sp3d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81" name="Text Box 5"/>
            <p:cNvSpPr txBox="1">
              <a:spLocks noChangeArrowheads="1"/>
            </p:cNvSpPr>
            <p:nvPr/>
          </p:nvSpPr>
          <p:spPr bwMode="gray">
            <a:xfrm>
              <a:off x="1813" y="1451"/>
              <a:ext cx="2947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3200" dirty="0" smtClean="0">
                  <a:solidFill>
                    <a:schemeClr val="bg1"/>
                  </a:solidFill>
                  <a:latin typeface="Arial Black" pitchFamily="34" charset="0"/>
                </a:rPr>
                <a:t>TO DAMAGE</a:t>
              </a:r>
              <a:endParaRPr lang="en-US" sz="32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82" name="Text Box 6"/>
            <p:cNvSpPr txBox="1">
              <a:spLocks noChangeArrowheads="1"/>
            </p:cNvSpPr>
            <p:nvPr/>
          </p:nvSpPr>
          <p:spPr bwMode="gray">
            <a:xfrm>
              <a:off x="1296" y="14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4</a:t>
              </a:r>
            </a:p>
          </p:txBody>
        </p:sp>
      </p:grp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63857" y="1986178"/>
            <a:ext cx="3565229" cy="634192"/>
            <a:chOff x="1248" y="1952"/>
            <a:chExt cx="3674" cy="428"/>
          </a:xfrm>
        </p:grpSpPr>
        <p:sp>
          <p:nvSpPr>
            <p:cNvPr id="84" name="Line 8"/>
            <p:cNvSpPr>
              <a:spLocks noChangeShapeType="1"/>
            </p:cNvSpPr>
            <p:nvPr/>
          </p:nvSpPr>
          <p:spPr bwMode="gray">
            <a:xfrm flipV="1">
              <a:off x="1440" y="2371"/>
              <a:ext cx="3474" cy="9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" name="Rectangle 9"/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  <a:contourClr>
                <a:srgbClr val="99CC00"/>
              </a:contourClr>
            </a:sp3d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86" name="Text Box 10"/>
            <p:cNvSpPr txBox="1">
              <a:spLocks noChangeArrowheads="1"/>
            </p:cNvSpPr>
            <p:nvPr/>
          </p:nvSpPr>
          <p:spPr bwMode="gray">
            <a:xfrm>
              <a:off x="1890" y="1952"/>
              <a:ext cx="3032" cy="3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3200" b="1" dirty="0" smtClean="0">
                  <a:solidFill>
                    <a:schemeClr val="bg1"/>
                  </a:solidFill>
                  <a:latin typeface="Arial Black" pitchFamily="34" charset="0"/>
                </a:rPr>
                <a:t>HURRICANE</a:t>
              </a:r>
              <a:endParaRPr lang="en-US" sz="3200" b="1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87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4822210" y="2724681"/>
            <a:ext cx="3168000" cy="646319"/>
            <a:chOff x="1248" y="2565"/>
            <a:chExt cx="3216" cy="425"/>
          </a:xfrm>
        </p:grpSpPr>
        <p:sp>
          <p:nvSpPr>
            <p:cNvPr id="89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0" name="Rectangle 14"/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  <a:contourClr>
                <a:srgbClr val="006699"/>
              </a:contourClr>
            </a:sp3d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91" name="Text Box 15"/>
            <p:cNvSpPr txBox="1">
              <a:spLocks noChangeArrowheads="1"/>
            </p:cNvSpPr>
            <p:nvPr/>
          </p:nvSpPr>
          <p:spPr bwMode="gray">
            <a:xfrm>
              <a:off x="2034" y="2565"/>
              <a:ext cx="2205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3200" dirty="0" smtClean="0">
                  <a:solidFill>
                    <a:schemeClr val="bg1"/>
                  </a:solidFill>
                  <a:latin typeface="Arial Black" pitchFamily="34" charset="0"/>
                </a:rPr>
                <a:t>LUCKILY</a:t>
              </a:r>
              <a:endParaRPr lang="en-US" sz="32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92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862" cy="3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7</a:t>
              </a:r>
            </a:p>
          </p:txBody>
        </p:sp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277505" y="3390886"/>
            <a:ext cx="3371865" cy="635207"/>
            <a:chOff x="1248" y="3218"/>
            <a:chExt cx="3415" cy="362"/>
          </a:xfrm>
        </p:grpSpPr>
        <p:sp>
          <p:nvSpPr>
            <p:cNvPr id="94" name="Line 18"/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" name="Rectangle 19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  <a:contourClr>
                <a:srgbClr val="FF9933"/>
              </a:contourClr>
            </a:sp3d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96" name="Text Box 20"/>
            <p:cNvSpPr txBox="1">
              <a:spLocks noChangeArrowheads="1"/>
            </p:cNvSpPr>
            <p:nvPr/>
          </p:nvSpPr>
          <p:spPr bwMode="gray">
            <a:xfrm>
              <a:off x="1897" y="3218"/>
              <a:ext cx="2766" cy="3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3200" dirty="0" smtClean="0">
                  <a:solidFill>
                    <a:schemeClr val="bg1"/>
                  </a:solidFill>
                  <a:latin typeface="Arial Black" pitchFamily="34" charset="0"/>
                </a:rPr>
                <a:t>POWERFUL</a:t>
              </a:r>
              <a:endParaRPr lang="en-US" sz="32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97" name="Text Box 21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3</a:t>
              </a:r>
            </a:p>
          </p:txBody>
        </p:sp>
      </p:grp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332382" y="4908658"/>
            <a:ext cx="4007284" cy="1041156"/>
            <a:chOff x="1276" y="3565"/>
            <a:chExt cx="4068" cy="616"/>
          </a:xfrm>
        </p:grpSpPr>
        <p:sp>
          <p:nvSpPr>
            <p:cNvPr id="99" name="Line 23"/>
            <p:cNvSpPr>
              <a:spLocks noChangeShapeType="1"/>
            </p:cNvSpPr>
            <p:nvPr/>
          </p:nvSpPr>
          <p:spPr bwMode="gray">
            <a:xfrm flipV="1">
              <a:off x="1465" y="4173"/>
              <a:ext cx="3879" cy="8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0" name="Rectangle 24"/>
            <p:cNvSpPr>
              <a:spLocks noChangeArrowheads="1"/>
            </p:cNvSpPr>
            <p:nvPr/>
          </p:nvSpPr>
          <p:spPr bwMode="gray">
            <a:xfrm rot="3419336">
              <a:off x="1289" y="3613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0099"/>
                </a:gs>
                <a:gs pos="100000">
                  <a:srgbClr val="9900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  <a:contourClr>
                <a:srgbClr val="990099"/>
              </a:contourClr>
            </a:sp3d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101" name="Text Box 25"/>
            <p:cNvSpPr txBox="1">
              <a:spLocks noChangeArrowheads="1"/>
            </p:cNvSpPr>
            <p:nvPr/>
          </p:nvSpPr>
          <p:spPr bwMode="gray">
            <a:xfrm>
              <a:off x="1632" y="3565"/>
              <a:ext cx="3697" cy="6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3200" dirty="0" smtClean="0">
                  <a:solidFill>
                    <a:schemeClr val="bg1"/>
                  </a:solidFill>
                  <a:latin typeface="Arial Black" pitchFamily="34" charset="0"/>
                </a:rPr>
                <a:t>THE MOST </a:t>
              </a:r>
            </a:p>
            <a:p>
              <a:pPr algn="l"/>
              <a:r>
                <a:rPr lang="en-US" sz="3200" dirty="0" smtClean="0">
                  <a:solidFill>
                    <a:schemeClr val="bg1"/>
                  </a:solidFill>
                  <a:latin typeface="Arial Black" pitchFamily="34" charset="0"/>
                </a:rPr>
                <a:t>COMFORTABLE</a:t>
              </a:r>
              <a:endParaRPr lang="en-US" sz="32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102" name="Text Box 26"/>
            <p:cNvSpPr txBox="1">
              <a:spLocks noChangeArrowheads="1"/>
            </p:cNvSpPr>
            <p:nvPr/>
          </p:nvSpPr>
          <p:spPr bwMode="gray">
            <a:xfrm>
              <a:off x="1379" y="3615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5</a:t>
              </a:r>
            </a:p>
          </p:txBody>
        </p:sp>
      </p:grpSp>
      <p:grpSp>
        <p:nvGrpSpPr>
          <p:cNvPr id="28" name="Group 22"/>
          <p:cNvGrpSpPr>
            <a:grpSpLocks/>
          </p:cNvGrpSpPr>
          <p:nvPr/>
        </p:nvGrpSpPr>
        <p:grpSpPr bwMode="auto">
          <a:xfrm>
            <a:off x="4933666" y="5238752"/>
            <a:ext cx="3419194" cy="683692"/>
            <a:chOff x="1248" y="3194"/>
            <a:chExt cx="3471" cy="391"/>
          </a:xfrm>
        </p:grpSpPr>
        <p:sp>
          <p:nvSpPr>
            <p:cNvPr id="29" name="Line 23"/>
            <p:cNvSpPr>
              <a:spLocks noChangeShapeType="1"/>
            </p:cNvSpPr>
            <p:nvPr/>
          </p:nvSpPr>
          <p:spPr bwMode="gray">
            <a:xfrm>
              <a:off x="1440" y="3580"/>
              <a:ext cx="3279" cy="5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" name="Rectangle 24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0099"/>
                </a:gs>
                <a:gs pos="100000">
                  <a:srgbClr val="9900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  <a:contourClr>
                <a:srgbClr val="990099"/>
              </a:contourClr>
            </a:sp3d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31" name="Text Box 25"/>
            <p:cNvSpPr txBox="1">
              <a:spLocks noChangeArrowheads="1"/>
            </p:cNvSpPr>
            <p:nvPr/>
          </p:nvSpPr>
          <p:spPr bwMode="gray">
            <a:xfrm>
              <a:off x="1840" y="3194"/>
              <a:ext cx="2879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3200" dirty="0" smtClean="0">
                  <a:solidFill>
                    <a:schemeClr val="bg1"/>
                  </a:solidFill>
                  <a:latin typeface="Arial Black" pitchFamily="34" charset="0"/>
                </a:rPr>
                <a:t>TO HAPPEN</a:t>
              </a:r>
              <a:endParaRPr lang="en-US" sz="32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32" name="Text Box 26"/>
            <p:cNvSpPr txBox="1">
              <a:spLocks noChangeArrowheads="1"/>
            </p:cNvSpPr>
            <p:nvPr/>
          </p:nvSpPr>
          <p:spPr bwMode="gray">
            <a:xfrm>
              <a:off x="1296" y="3244"/>
              <a:ext cx="735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400" b="1" dirty="0" smtClean="0">
                  <a:solidFill>
                    <a:srgbClr val="FFFFFF"/>
                  </a:solidFill>
                </a:rPr>
                <a:t>10</a:t>
              </a:r>
              <a:endParaRPr lang="en-US" sz="2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58" name="Group 2"/>
          <p:cNvGrpSpPr>
            <a:grpSpLocks/>
          </p:cNvGrpSpPr>
          <p:nvPr/>
        </p:nvGrpSpPr>
        <p:grpSpPr bwMode="auto">
          <a:xfrm>
            <a:off x="4797188" y="4324415"/>
            <a:ext cx="4032896" cy="657463"/>
            <a:chOff x="1248" y="1420"/>
            <a:chExt cx="4094" cy="376"/>
          </a:xfrm>
        </p:grpSpPr>
        <p:sp>
          <p:nvSpPr>
            <p:cNvPr id="59" name="Line 3"/>
            <p:cNvSpPr>
              <a:spLocks noChangeShapeType="1"/>
            </p:cNvSpPr>
            <p:nvPr/>
          </p:nvSpPr>
          <p:spPr bwMode="gray">
            <a:xfrm>
              <a:off x="1440" y="1790"/>
              <a:ext cx="3805" cy="6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0" name="Rectangle 4"/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  <a:contourClr>
                <a:srgbClr val="FF7C80"/>
              </a:contourClr>
            </a:sp3d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61" name="Text Box 5"/>
            <p:cNvSpPr txBox="1">
              <a:spLocks noChangeArrowheads="1"/>
            </p:cNvSpPr>
            <p:nvPr/>
          </p:nvSpPr>
          <p:spPr bwMode="gray">
            <a:xfrm>
              <a:off x="1757" y="1420"/>
              <a:ext cx="3585" cy="3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3200" dirty="0" smtClean="0">
                  <a:solidFill>
                    <a:schemeClr val="bg1"/>
                  </a:solidFill>
                  <a:latin typeface="Arial Black" pitchFamily="34" charset="0"/>
                </a:rPr>
                <a:t>OPPORTUNITY</a:t>
              </a:r>
              <a:endParaRPr lang="en-US" sz="32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62" name="Text Box 6"/>
            <p:cNvSpPr txBox="1">
              <a:spLocks noChangeArrowheads="1"/>
            </p:cNvSpPr>
            <p:nvPr/>
          </p:nvSpPr>
          <p:spPr bwMode="gray">
            <a:xfrm>
              <a:off x="1296" y="1454"/>
              <a:ext cx="444" cy="2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9</a:t>
              </a:r>
            </a:p>
          </p:txBody>
        </p:sp>
      </p:grpSp>
      <p:grpSp>
        <p:nvGrpSpPr>
          <p:cNvPr id="63" name="Group 17"/>
          <p:cNvGrpSpPr>
            <a:grpSpLocks/>
          </p:cNvGrpSpPr>
          <p:nvPr/>
        </p:nvGrpSpPr>
        <p:grpSpPr bwMode="auto">
          <a:xfrm>
            <a:off x="4838132" y="3501954"/>
            <a:ext cx="3390625" cy="647490"/>
            <a:chOff x="1248" y="3210"/>
            <a:chExt cx="3434" cy="369"/>
          </a:xfrm>
        </p:grpSpPr>
        <p:sp>
          <p:nvSpPr>
            <p:cNvPr id="64" name="Line 18"/>
            <p:cNvSpPr>
              <a:spLocks noChangeShapeType="1"/>
            </p:cNvSpPr>
            <p:nvPr/>
          </p:nvSpPr>
          <p:spPr bwMode="gray">
            <a:xfrm flipV="1">
              <a:off x="1441" y="3579"/>
              <a:ext cx="3200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5" name="Rectangle 19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  <a:contourClr>
                <a:srgbClr val="FF9933"/>
              </a:contourClr>
            </a:sp3d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66" name="Text Box 20"/>
            <p:cNvSpPr txBox="1">
              <a:spLocks noChangeArrowheads="1"/>
            </p:cNvSpPr>
            <p:nvPr/>
          </p:nvSpPr>
          <p:spPr bwMode="gray">
            <a:xfrm>
              <a:off x="1855" y="3210"/>
              <a:ext cx="2827" cy="3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3200" dirty="0" smtClean="0">
                  <a:solidFill>
                    <a:schemeClr val="bg1"/>
                  </a:solidFill>
                  <a:latin typeface="Arial Black" pitchFamily="34" charset="0"/>
                </a:rPr>
                <a:t>TO DEFEND</a:t>
              </a:r>
              <a:endParaRPr lang="en-US" sz="32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67" name="Text Box 21"/>
            <p:cNvSpPr txBox="1">
              <a:spLocks noChangeArrowheads="1"/>
            </p:cNvSpPr>
            <p:nvPr/>
          </p:nvSpPr>
          <p:spPr bwMode="gray">
            <a:xfrm>
              <a:off x="1296" y="3244"/>
              <a:ext cx="622" cy="2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8</a:t>
              </a:r>
            </a:p>
          </p:txBody>
        </p:sp>
      </p:grpSp>
      <p:grpSp>
        <p:nvGrpSpPr>
          <p:cNvPr id="68" name="Group 12"/>
          <p:cNvGrpSpPr>
            <a:grpSpLocks/>
          </p:cNvGrpSpPr>
          <p:nvPr/>
        </p:nvGrpSpPr>
        <p:grpSpPr bwMode="auto">
          <a:xfrm>
            <a:off x="279778" y="2631542"/>
            <a:ext cx="3168000" cy="605259"/>
            <a:chOff x="1248" y="2592"/>
            <a:chExt cx="3216" cy="398"/>
          </a:xfrm>
        </p:grpSpPr>
        <p:sp>
          <p:nvSpPr>
            <p:cNvPr id="69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0" name="Rectangle 14"/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  <a:contourClr>
                <a:srgbClr val="006699"/>
              </a:contourClr>
            </a:sp3d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71" name="Text Box 15"/>
            <p:cNvSpPr txBox="1">
              <a:spLocks noChangeArrowheads="1"/>
            </p:cNvSpPr>
            <p:nvPr/>
          </p:nvSpPr>
          <p:spPr bwMode="gray">
            <a:xfrm>
              <a:off x="1923" y="2592"/>
              <a:ext cx="2013" cy="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3200" b="1" dirty="0" smtClean="0">
                  <a:solidFill>
                    <a:schemeClr val="bg1"/>
                  </a:solidFill>
                  <a:latin typeface="Arial Black" pitchFamily="34" charset="0"/>
                </a:rPr>
                <a:t>NO ONE</a:t>
              </a:r>
              <a:endParaRPr lang="en-US" sz="3200" b="1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72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73" name="Group 7"/>
          <p:cNvGrpSpPr>
            <a:grpSpLocks/>
          </p:cNvGrpSpPr>
          <p:nvPr/>
        </p:nvGrpSpPr>
        <p:grpSpPr bwMode="auto">
          <a:xfrm>
            <a:off x="4838132" y="1975659"/>
            <a:ext cx="3120788" cy="606038"/>
            <a:chOff x="1248" y="1971"/>
            <a:chExt cx="3216" cy="409"/>
          </a:xfrm>
        </p:grpSpPr>
        <p:sp>
          <p:nvSpPr>
            <p:cNvPr id="74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5" name="Rectangle 9"/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  <a:contourClr>
                <a:srgbClr val="99CC00"/>
              </a:contourClr>
            </a:sp3d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76" name="Text Box 10"/>
            <p:cNvSpPr txBox="1">
              <a:spLocks noChangeArrowheads="1"/>
            </p:cNvSpPr>
            <p:nvPr/>
          </p:nvSpPr>
          <p:spPr bwMode="gray">
            <a:xfrm>
              <a:off x="1876" y="1971"/>
              <a:ext cx="2516" cy="3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3200" dirty="0" smtClean="0">
                  <a:solidFill>
                    <a:schemeClr val="bg1"/>
                  </a:solidFill>
                  <a:latin typeface="Arial Black" pitchFamily="34" charset="0"/>
                </a:rPr>
                <a:t>TO START</a:t>
              </a:r>
              <a:endParaRPr lang="en-US" sz="32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77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634" cy="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FFFF"/>
                  </a:solidFill>
                </a:rPr>
                <a:t>6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421" y="365126"/>
            <a:ext cx="8734567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FIND  IF  THE  SENTENCES </a:t>
            </a:r>
            <a:br>
              <a:rPr lang="en-US" sz="3600" b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r>
              <a:rPr lang="en-US" sz="3600" b="1" u="sng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TRUE  OR  FALSE</a:t>
            </a:r>
            <a:endParaRPr lang="ru-RU" sz="36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4716" y="1910687"/>
            <a:ext cx="8707272" cy="4266276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  <a:latin typeface="Baskerville Old Face" pitchFamily="18" charset="0"/>
              </a:rPr>
              <a:t>Tornadoes are the most terrible of all storms.</a:t>
            </a:r>
          </a:p>
          <a:p>
            <a:pPr marL="457200" indent="-457200"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  <a:latin typeface="Baskerville Old Face" pitchFamily="18" charset="0"/>
              </a:rPr>
              <a:t>Tornadoes are dangerous because people get fly or bad cold after them.</a:t>
            </a:r>
          </a:p>
          <a:p>
            <a:pPr marL="457200" indent="-457200"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  <a:latin typeface="Baskerville Old Face" pitchFamily="18" charset="0"/>
              </a:rPr>
              <a:t>Tornadoes occur in autumn when it`s cool and rainy.</a:t>
            </a:r>
          </a:p>
          <a:p>
            <a:pPr marL="457200" indent="-457200"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  <a:latin typeface="Baskerville Old Face" pitchFamily="18" charset="0"/>
              </a:rPr>
              <a:t>The violent winds of tornadoes blow down almost everything on their way.</a:t>
            </a:r>
          </a:p>
          <a:p>
            <a:pPr marL="457200" indent="-457200"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  <a:latin typeface="Baskerville Old Face" pitchFamily="18" charset="0"/>
              </a:rPr>
              <a:t>Unfortunately people can`t predict tornadoes now.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COMPLETE   THE   SENTENCES   WITH   THE   RIGHT   ENDINGS.</a:t>
            </a:r>
            <a:endParaRPr lang="ru-RU" sz="36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49" y="1801503"/>
            <a:ext cx="8215099" cy="437545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500" b="1" dirty="0" smtClean="0">
                <a:solidFill>
                  <a:schemeClr val="bg1"/>
                </a:solidFill>
                <a:latin typeface="Baskerville Old Face" pitchFamily="18" charset="0"/>
              </a:rPr>
              <a:t>1.  Tornadoes consist of …</a:t>
            </a:r>
          </a:p>
          <a:p>
            <a:pPr marL="457200" indent="-457200">
              <a:buNone/>
            </a:pPr>
            <a:r>
              <a:rPr lang="en-US" sz="3500" b="1" dirty="0" smtClean="0">
                <a:solidFill>
                  <a:schemeClr val="bg1"/>
                </a:solidFill>
                <a:latin typeface="Baskerville Old Face" pitchFamily="18" charset="0"/>
              </a:rPr>
              <a:t>a) large clouds and terrible sounds</a:t>
            </a:r>
          </a:p>
          <a:p>
            <a:pPr marL="457200" indent="-457200">
              <a:buNone/>
            </a:pPr>
            <a:r>
              <a:rPr lang="en-US" sz="3500" b="1" dirty="0" smtClean="0">
                <a:solidFill>
                  <a:schemeClr val="bg1"/>
                </a:solidFill>
                <a:latin typeface="Baskerville Old Face" pitchFamily="18" charset="0"/>
              </a:rPr>
              <a:t>b) very strong winds</a:t>
            </a:r>
          </a:p>
          <a:p>
            <a:pPr marL="457200" indent="-457200">
              <a:buNone/>
            </a:pPr>
            <a:endParaRPr lang="en-US" sz="1600" b="1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pPr marL="457200" indent="-457200">
              <a:buAutoNum type="arabicPeriod" startAt="2"/>
            </a:pPr>
            <a:r>
              <a:rPr lang="en-US" sz="3500" b="1" dirty="0" smtClean="0">
                <a:solidFill>
                  <a:schemeClr val="bg1"/>
                </a:solidFill>
                <a:latin typeface="Baskerville Old Face" pitchFamily="18" charset="0"/>
              </a:rPr>
              <a:t>Bright flashes of lightning …</a:t>
            </a:r>
          </a:p>
          <a:p>
            <a:pPr marL="457200" indent="-457200">
              <a:buNone/>
            </a:pPr>
            <a:r>
              <a:rPr lang="en-US" sz="3500" b="1" dirty="0" smtClean="0">
                <a:solidFill>
                  <a:schemeClr val="bg1"/>
                </a:solidFill>
                <a:latin typeface="Baskerville Old Face" pitchFamily="18" charset="0"/>
              </a:rPr>
              <a:t>a) are seen from  the distance</a:t>
            </a:r>
          </a:p>
          <a:p>
            <a:pPr marL="457200" indent="-457200">
              <a:buNone/>
            </a:pPr>
            <a:r>
              <a:rPr lang="en-US" sz="3500" b="1" dirty="0" smtClean="0">
                <a:solidFill>
                  <a:schemeClr val="bg1"/>
                </a:solidFill>
                <a:latin typeface="Baskerville Old Face" pitchFamily="18" charset="0"/>
              </a:rPr>
              <a:t>b) blow down everything on their way</a:t>
            </a:r>
          </a:p>
          <a:p>
            <a:pPr marL="457200" indent="-457200">
              <a:buNone/>
            </a:pPr>
            <a:endParaRPr lang="en-US" sz="1600" b="1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pPr marL="457200" indent="-457200">
              <a:buAutoNum type="arabicPeriod" startAt="3"/>
            </a:pPr>
            <a:r>
              <a:rPr lang="en-US" sz="3500" b="1" dirty="0" smtClean="0">
                <a:solidFill>
                  <a:schemeClr val="bg1"/>
                </a:solidFill>
                <a:latin typeface="Baskerville Old Face" pitchFamily="18" charset="0"/>
              </a:rPr>
              <a:t>Tornadoes are dangerous because …</a:t>
            </a:r>
          </a:p>
          <a:p>
            <a:pPr marL="457200" indent="-457200">
              <a:buNone/>
            </a:pPr>
            <a:r>
              <a:rPr lang="en-US" sz="3500" b="1" dirty="0" smtClean="0">
                <a:solidFill>
                  <a:schemeClr val="bg1"/>
                </a:solidFill>
                <a:latin typeface="Baskerville Old Face" pitchFamily="18" charset="0"/>
              </a:rPr>
              <a:t>a) they occur in spring</a:t>
            </a:r>
          </a:p>
          <a:p>
            <a:pPr marL="457200" indent="-457200">
              <a:buNone/>
            </a:pPr>
            <a:r>
              <a:rPr lang="en-US" sz="3500" b="1" dirty="0" smtClean="0">
                <a:solidFill>
                  <a:schemeClr val="bg1"/>
                </a:solidFill>
                <a:latin typeface="Baskerville Old Face" pitchFamily="18" charset="0"/>
              </a:rPr>
              <a:t>b) they destroy houses and pick everything they can</a:t>
            </a:r>
          </a:p>
          <a:p>
            <a:pPr marL="457200" indent="-457200">
              <a:buAutoNum type="alphaLcParenR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WHICH   ADJECTIVES   FROM   THE   LIST DESCRIBE   A   TORNADO   </a:t>
            </a:r>
            <a:br>
              <a:rPr lang="en-US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</a:br>
            <a:r>
              <a:rPr lang="en-US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BEST   OF   ALL</a:t>
            </a:r>
            <a:endParaRPr lang="ru-RU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2361063"/>
            <a:ext cx="7886700" cy="38159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dirty="0" smtClean="0">
                <a:solidFill>
                  <a:schemeClr val="bg1"/>
                </a:solidFill>
                <a:latin typeface="Baskerville Old Face" pitchFamily="18" charset="0"/>
              </a:rPr>
              <a:t>terrible, dangerous, quick, weak, changeable, cruel, great, impressive, noisy, bright, threatening, dark, unusual, traditional, unfriendly, unpleasant, violent, useful, bright, destructive</a:t>
            </a:r>
            <a:endParaRPr lang="ru-RU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586854"/>
            <a:ext cx="7886700" cy="5590109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en-US" sz="4000" b="1" dirty="0" smtClean="0">
                <a:solidFill>
                  <a:schemeClr val="bg1"/>
                </a:solidFill>
                <a:latin typeface="Baskerville Old Face" pitchFamily="18" charset="0"/>
              </a:rPr>
              <a:t>TELL   US   THE   INTERESTING FACTS   ABOUT   TORNADOES</a:t>
            </a:r>
            <a:endParaRPr lang="ru-RU" sz="4000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ru-RU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294</Words>
  <Application>Microsoft Office PowerPoint</Application>
  <PresentationFormat>Экран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TORNADOES</vt:lpstr>
      <vt:lpstr>WHAT   DO   YOU   KNOW   ABOUT   TORNADOES?</vt:lpstr>
      <vt:lpstr>TRANSLATE   THE   PHRASES</vt:lpstr>
      <vt:lpstr>FIND   THE   WORDS   WITH  SIMILAR   MEANINGS</vt:lpstr>
      <vt:lpstr>FIND  IF  THE  SENTENCES  TRUE  OR  FALSE</vt:lpstr>
      <vt:lpstr>COMPLETE   THE   SENTENCES   WITH   THE   RIGHT   ENDINGS.</vt:lpstr>
      <vt:lpstr>WHICH   ADJECTIVES   FROM   THE   LIST DESCRIBE   A   TORNADO    BEST   OF   ALL</vt:lpstr>
      <vt:lpstr>Слайд 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_Administrator_</cp:lastModifiedBy>
  <cp:revision>41</cp:revision>
  <dcterms:created xsi:type="dcterms:W3CDTF">2014-11-21T11:00:06Z</dcterms:created>
  <dcterms:modified xsi:type="dcterms:W3CDTF">2018-11-13T08:43:36Z</dcterms:modified>
</cp:coreProperties>
</file>