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84" r:id="rId2"/>
    <p:sldId id="309" r:id="rId3"/>
    <p:sldId id="313" r:id="rId4"/>
    <p:sldId id="314" r:id="rId5"/>
    <p:sldId id="315" r:id="rId6"/>
    <p:sldId id="316" r:id="rId7"/>
    <p:sldId id="310" r:id="rId8"/>
    <p:sldId id="311" r:id="rId9"/>
    <p:sldId id="374" r:id="rId10"/>
    <p:sldId id="376" r:id="rId11"/>
    <p:sldId id="377" r:id="rId12"/>
    <p:sldId id="379" r:id="rId13"/>
    <p:sldId id="407" r:id="rId14"/>
    <p:sldId id="408" r:id="rId15"/>
    <p:sldId id="385" r:id="rId16"/>
    <p:sldId id="380" r:id="rId17"/>
    <p:sldId id="386" r:id="rId18"/>
    <p:sldId id="384" r:id="rId19"/>
    <p:sldId id="317" r:id="rId20"/>
    <p:sldId id="332" r:id="rId21"/>
    <p:sldId id="318" r:id="rId22"/>
    <p:sldId id="331" r:id="rId23"/>
    <p:sldId id="388" r:id="rId24"/>
    <p:sldId id="333" r:id="rId25"/>
    <p:sldId id="330" r:id="rId26"/>
    <p:sldId id="391" r:id="rId27"/>
    <p:sldId id="394" r:id="rId28"/>
    <p:sldId id="321" r:id="rId29"/>
    <p:sldId id="373" r:id="rId30"/>
    <p:sldId id="369" r:id="rId31"/>
    <p:sldId id="400" r:id="rId32"/>
    <p:sldId id="335" r:id="rId33"/>
    <p:sldId id="371" r:id="rId34"/>
    <p:sldId id="399" r:id="rId35"/>
    <p:sldId id="370" r:id="rId36"/>
    <p:sldId id="405" r:id="rId37"/>
    <p:sldId id="329" r:id="rId38"/>
    <p:sldId id="406" r:id="rId39"/>
    <p:sldId id="337" r:id="rId40"/>
    <p:sldId id="410" r:id="rId41"/>
    <p:sldId id="411" r:id="rId42"/>
    <p:sldId id="414" r:id="rId43"/>
    <p:sldId id="338" r:id="rId44"/>
    <p:sldId id="339" r:id="rId45"/>
    <p:sldId id="415" r:id="rId46"/>
    <p:sldId id="416" r:id="rId47"/>
    <p:sldId id="340" r:id="rId48"/>
    <p:sldId id="432" r:id="rId49"/>
    <p:sldId id="425" r:id="rId50"/>
    <p:sldId id="365" r:id="rId51"/>
    <p:sldId id="429" r:id="rId52"/>
    <p:sldId id="367" r:id="rId53"/>
    <p:sldId id="427" r:id="rId54"/>
    <p:sldId id="363" r:id="rId55"/>
    <p:sldId id="426" r:id="rId56"/>
    <p:sldId id="431" r:id="rId57"/>
    <p:sldId id="324" r:id="rId58"/>
    <p:sldId id="346" r:id="rId59"/>
    <p:sldId id="347" r:id="rId60"/>
    <p:sldId id="348" r:id="rId61"/>
    <p:sldId id="446" r:id="rId62"/>
    <p:sldId id="298" r:id="rId63"/>
    <p:sldId id="299" r:id="rId64"/>
    <p:sldId id="443" r:id="rId65"/>
    <p:sldId id="445" r:id="rId66"/>
    <p:sldId id="447" r:id="rId67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23B"/>
    <a:srgbClr val="00B853"/>
    <a:srgbClr val="0046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04" autoAdjust="0"/>
    <p:restoredTop sz="94660"/>
  </p:normalViewPr>
  <p:slideViewPr>
    <p:cSldViewPr>
      <p:cViewPr>
        <p:scale>
          <a:sx n="50" d="100"/>
          <a:sy n="50" d="100"/>
        </p:scale>
        <p:origin x="-2262" y="-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C92C09-05F6-4349-B98C-9C46218C832A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98B6F1-AC0F-49E3-A2F3-3B7DC6D79B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538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98B6F1-AC0F-49E3-A2F3-3B7DC6D79BCF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98B6F1-AC0F-49E3-A2F3-3B7DC6D79BCF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72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9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9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2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2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2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3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90" y="364071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3" y="1913471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5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&#1052;&#1072;&#1090;&#1077;&#1088;&#1080;&#1072;&#1083;%20&#1076;&#1083;&#1103;%20&#1089;&#1087;&#1088;&#1072;&#1074;&#1086;&#1082;.pptx#-1,3,&#1042;&#1072;&#1088;&#1080;&#1072;&#1085;&#1090; 2" TargetMode="External"/><Relationship Id="rId2" Type="http://schemas.openxmlformats.org/officeDocument/2006/relationships/hyperlink" Target="&#1052;&#1072;&#1090;&#1077;&#1088;&#1080;&#1072;&#1083;%20&#1076;&#1083;&#1103;%20&#1089;&#1087;&#1088;&#1072;&#1074;&#1086;&#1082;.pptx#-1,2,&#1042;&#1072;&#1088;&#1080;&#1072;&#1085;&#1090; 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&#1052;&#1072;&#1090;&#1077;&#1088;&#1080;&#1072;&#1083;%20&#1076;&#1083;&#1103;%20&#1089;&#1087;&#1088;&#1072;&#1074;&#1086;&#1082;.pptx#-1,4,&#1042;&#1072;&#1088;&#1080;&#1072;&#1085;&#1090; 3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&#1052;&#1072;&#1090;&#1077;&#1088;&#1080;&#1072;&#1083;%20&#1076;&#1083;&#1103;%20&#1089;&#1087;&#1088;&#1072;&#1074;&#1086;&#1082;.pptx#-1,6,&#1042;&#1072;&#1088;&#1080;&#1072;&#1085;&#1090; 2" TargetMode="External"/><Relationship Id="rId2" Type="http://schemas.openxmlformats.org/officeDocument/2006/relationships/hyperlink" Target="&#1052;&#1072;&#1090;&#1077;&#1088;&#1080;&#1072;&#1083;%20&#1076;&#1083;&#1103;%20&#1089;&#1087;&#1088;&#1072;&#1074;&#1086;&#1082;.pptx#-1,5,&#1042;&#1072;&#1088;&#1080;&#1072;&#1085;&#1090; 1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&#1052;&#1072;&#1090;&#1077;&#1088;&#1080;&#1072;&#1083;%20&#1076;&#1083;&#1103;%20&#1089;&#1087;&#1088;&#1072;&#1074;&#1086;&#1082;.pptx#-1,8,&#1042;&#1072;&#1088;&#1080;&#1072;&#1085;&#1090; 2" TargetMode="External"/><Relationship Id="rId2" Type="http://schemas.openxmlformats.org/officeDocument/2006/relationships/hyperlink" Target="&#1052;&#1072;&#1090;&#1077;&#1088;&#1080;&#1072;&#1083;%20&#1076;&#1083;&#1103;%20&#1089;&#1087;&#1088;&#1072;&#1074;&#1086;&#1082;.pptx#-1,7,&#1042;&#1072;&#1088;&#1080;&#1072;&#1085;&#1090; 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&#1052;&#1072;&#1090;&#1077;&#1088;&#1080;&#1072;&#1083;%20&#1076;&#1083;&#1103;%20&#1089;&#1087;&#1088;&#1072;&#1074;&#1086;&#1082;.pptx#-1,9,&#1056;&#1099;&#1078;&#1080;&#1082; &#1083;&#1102;&#1073;&#1080;&#1090; &#1082;&#1091;&#1074;&#1099;&#1088;&#1082;&#1072;&#1090;&#1100;&#1089;&#1103;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&#1052;&#1072;&#1090;&#1077;&#1088;&#1080;&#1072;&#1083;%20&#1076;&#1083;&#1103;%20&#1089;&#1087;&#1088;&#1072;&#1074;&#1086;&#1082;.pptx#-1,10,&#1050;&#1086;&#1090;&#1105;&#1085;&#1086;&#1082; &#1056;&#1099;&#1078;&#1080;&#1082; &#1080;&#1075;&#1088;&#1072;&#1077;&#1090;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&#1052;&#1072;&#1090;&#1077;&#1088;&#1080;&#1072;&#1083;%20&#1076;&#1083;&#1103;%20&#1089;&#1087;&#1088;&#1072;&#1074;&#1086;&#1082;.pptx#-1,11,&#1050;&#1086;&#1090;&#1105;&#1085;&#1086;&#1082; &#1056;&#1099;&#1078;&#1080;&#1082; &#1089;&#1087;&#1080;&#1090;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hyperlink" Target="&#1052;&#1072;&#1090;&#1077;&#1088;&#1080;&#1072;&#1083;%20&#1076;&#1083;&#1103;%20&#1089;&#1087;&#1088;&#1072;&#1074;&#1086;&#1082;.pptx#-1,12,&#1051;&#1102;&#1073;&#1080;&#1084;&#1086;&#1077; &#1079;&#1072;&#1085;&#1103;&#1090;&#1080;&#1077; &#1056;&#1099;&#1078;&#1080;&#1082;&#1072;" TargetMode="External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hyperlink" Target="&#1052;&#1072;&#1090;&#1077;&#1088;&#1080;&#1072;&#1083;%20&#1076;&#1083;&#1103;%20&#1089;&#1087;&#1088;&#1072;&#1074;&#1086;&#1082;.pptx#-1,14,&#1042;&#1072;&#1088;&#1080;&#1072;&#1085;&#1090; 2" TargetMode="External"/><Relationship Id="rId5" Type="http://schemas.openxmlformats.org/officeDocument/2006/relationships/hyperlink" Target="&#1052;&#1072;&#1090;&#1077;&#1088;&#1080;&#1072;&#1083;%20&#1076;&#1083;&#1103;%20&#1089;&#1087;&#1088;&#1072;&#1074;&#1086;&#1082;.pptx#-1,13,&#1042;&#1072;&#1088;&#1080;&#1072;&#1085;&#1090; 1" TargetMode="External"/><Relationship Id="rId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&#1052;&#1072;&#1090;&#1077;&#1088;&#1080;&#1072;&#1083;%20&#1076;&#1083;&#1103;%20&#1089;&#1087;&#1088;&#1072;&#1074;&#1086;&#1082;.pptx#-1,15,&#1055;&#1088;&#1086;&#1076;&#1086;&#1083;&#1078;&#1077;&#1085;&#1080;&#1077; &#1080;&#1089;&#1090;&#1086;&#1088;&#1080;&#1080; &#1086; &#1083;&#1102;&#1073;&#1080;&#1084;&#1099;&#1093; &#1079;&#1072;&#1085;&#1103;&#1090;&#1080;&#1103;&#1093; &#1056;&#1099;&#1078;&#1080;&#1082;&#1072;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&#1052;&#1072;&#1090;&#1077;&#1088;&#1080;&#1072;&#1083;%20&#1076;&#1083;&#1103;%20&#1089;&#1087;&#1088;&#1072;&#1074;&#1086;&#1082;.pptx#-1,17,&#1063;&#1090;&#1086; &#1076;&#1077;&#1083;&#1072;&#1102;&#1090; &#1076;&#1088;&#1091;&#1079;&#1100;&#1103; &#1085;&#1072; &#1082;&#1088;&#1099;&#1096;&#1077;" TargetMode="External"/><Relationship Id="rId5" Type="http://schemas.openxmlformats.org/officeDocument/2006/relationships/hyperlink" Target="&#1052;&#1072;&#1090;&#1077;&#1088;&#1080;&#1072;&#1083;%20&#1076;&#1083;&#1103;%20&#1089;&#1087;&#1088;&#1072;&#1074;&#1086;&#1082;.pptx#-1,16,&#1054;&#1087;&#1080;&#1089;&#1072;&#1085;&#1080;&#1077; &#1087;&#1077;&#1081;&#1079;&#1072;&#1078;&#1072;" TargetMode="External"/><Relationship Id="rId4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ru.123rf.com/search.php?word=%D0%9C%D1%83%D0%BB%D1%8C%D1%82%D0%B8%D0%BF%D0%BB%D0%B8%D0%BA%D0%B0%D1%86%D0%B8%D1%8F+%D0%BB%D1%8F%D0%B3%D1%83%D1%88%D0%BA%D0%B0&amp;srch_lang=ru&amp;imgtype=2&amp;t_word=Animation+FROG&amp;t_lang=ru&amp;oriSearch=%D0%9C%D1%83%D0%BB%D1%8C%D1%82%D0%B8%D0%BF%D0%BB%D0%B8%D0%BA%D0%B0%D1%86%D0%B8%D1%8F&amp;mediapopup=30027583" TargetMode="External"/><Relationship Id="rId3" Type="http://schemas.openxmlformats.org/officeDocument/2006/relationships/hyperlink" Target="0%BB%D0%B8%D0%BA%D0%B0%D1%86%D0%B8%D1%8F&amp;mediapopup=23846936" TargetMode="External"/><Relationship Id="rId7" Type="http://schemas.openxmlformats.org/officeDocument/2006/relationships/hyperlink" Target="0%BB%D0%B8%D0%BA%D0%B0%D1%86%D0%B8%D1%8F&amp;mediapopup=14103409" TargetMode="External"/><Relationship Id="rId2" Type="http://schemas.openxmlformats.org/officeDocument/2006/relationships/hyperlink" Target="https://ru.123rf.com/search.php?word=%D0%9C%D1%83%D0%BB%D1%8C%D1%82%D0%B8%D0%BF%D0%BB%D0%B8%D0%BA%D0%B0%D1%86%D0%B8%D1%8F+%D0%BB%D1%8F%D0%B3%D1%83%D1%88%D0%BA%D0%B0&amp;srch_lang=ru&amp;imgtype=2&amp;t_word=Animation+FROG&amp;t_lang=ru&amp;oriSearch=%D0%9C%D1%83%D0%BB%D1%8C%D1%82%D0%B8%D0%BF%D0%BB%D0%B8%D0%BA%D0%B0%D1%86%D0%B8%D1%8F&amp;mediapopup=2384693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123rf.com/search.php?word=%D0%9C%D1%83%D0%BB%D1%8C%D1%82%D0%B8%D0%BF%D0%BB%D0%B8%D0%BA%D0%B0%D1%86%D0%B8%D1%8F+%D0%BB%D1%8F%D0%B3%D1%83%D1%88%D0%BA%D0%B0&amp;srch_lang=ru&amp;imgtype=2&amp;t_word=Animation+FROG&amp;t_lang=ru&amp;oriSearch=%D0%9C%D1%83%D0%BB%D1%8C%D1%82%D0%B8%D0%BF%D0%BB%D0%B8%D0%BA%D0%B0%D1%86%D0%B8%D1%8F&amp;mediapopup=14103409" TargetMode="External"/><Relationship Id="rId5" Type="http://schemas.openxmlformats.org/officeDocument/2006/relationships/hyperlink" Target="0%BB%D0%B8%D0%BA%D0%B0%D1%86%D0%B8%D1%8F&amp;mediapopup=13814524" TargetMode="External"/><Relationship Id="rId4" Type="http://schemas.openxmlformats.org/officeDocument/2006/relationships/hyperlink" Target="https://ru.123rf.com/search.php?word=%D0%9C%D1%83%D0%BB%D1%8C%D1%82%D0%B8%D0%BF%D0%BB%D0%B8%D0%BA%D0%B0%D1%86%D0%B8%D1%8F+%D0%BB%D1%8F%D0%B3%D1%83%D1%88%D0%BA%D0%B0&amp;srch_lang=ru&amp;imgtype=2&amp;t_word=Animation+FROG&amp;t_lang=ru&amp;oriSearch=%D0%9C%D1%83%D0%BB%D1%8C%D1%82%D0%B8%D0%BF%D0%BB%D0%B8%D0%BA%D0%B0%D1%86%D0%B8%D1%8F&amp;mediapopup=13814524" TargetMode="External"/><Relationship Id="rId9" Type="http://schemas.openxmlformats.org/officeDocument/2006/relationships/hyperlink" Target="0%BB%D0%B8%D0%BA%D0%B0%D1%86%D0%B8%D1%8F&amp;mediapopup=30027583" TargetMode="Externa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s://ru.123rf.com/search.php?word=%D0%9C%D1%83%D0%BB%D1%8C%D1%82%D0%B8%D0%BF%D0%BB%D0%B8%D0%BA%D0%B0%D1%86%D0%B8%D1%8F+%D0%BB%D1%8F%D0%B3%D1%83%D1%88%D0%BA%D0%B0&amp;srch_lang=ru&amp;imgtype=2&amp;t_word=Animation+FROG&amp;t_lang=ru&amp;oriSearch=%D0%9C%D1%83%D0%BB%D1%8C%D1%82%D0%B8%D0%BF%D0%BB%D0%B8%D0%BA%D0%B0%D1%86%D0%B8%D1%8F&amp;mediapopup=13593312" TargetMode="External"/><Relationship Id="rId3" Type="http://schemas.openxmlformats.org/officeDocument/2006/relationships/hyperlink" Target="0%BB%D0%B8%D0%BA%D0%B0%D1%86%D0%B8%D1%8F&amp;mediapopup=22603146" TargetMode="External"/><Relationship Id="rId7" Type="http://schemas.openxmlformats.org/officeDocument/2006/relationships/hyperlink" Target="0%BB%D0%B8%D0%BA%D0%B0%D1%86%D0%B8%D1%8F&amp;mediapopup=13423830" TargetMode="External"/><Relationship Id="rId2" Type="http://schemas.openxmlformats.org/officeDocument/2006/relationships/hyperlink" Target="https://ru.123rf.com/search.php?word=%D0%9C%D1%83%D0%BB%D1%8C%D1%82%D0%B8%D0%BF%D0%BB%D0%B8%D0%BA%D0%B0%D1%86%D0%B8%D1%8F+%D0%BB%D1%8F%D0%B3%D1%83%D1%88%D0%BA%D0%B0&amp;srch_lang=ru&amp;imgtype=2&amp;t_word=Animation+FROG&amp;t_lang=ru&amp;oriSearch=%D0%9C%D1%83%D0%BB%D1%8C%D1%82%D0%B8%D0%BF%D0%BB%D0%B8%D0%BA%D0%B0%D1%86%D0%B8%D1%8F&amp;mediapopup=2260314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123rf.com/search.php?word=%D0%9C%D1%83%D0%BB%D1%8C%D1%82%D0%B8%D0%BF%D0%BB%D0%B8%D0%BA%D0%B0%D1%86%D0%B8%D1%8F+%D0%BB%D1%8F%D0%B3%D1%83%D1%88%D0%BA%D0%B0&amp;srch_lang=ru&amp;imgtype=2&amp;t_word=Animation+FROG&amp;t_lang=ru&amp;oriSearch=%D0%9C%D1%83%D0%BB%D1%8C%D1%82%D0%B8%D0%BF%D0%BB%D0%B8%D0%BA%D0%B0%D1%86%D0%B8%D1%8F&amp;mediapopup=13423830" TargetMode="External"/><Relationship Id="rId5" Type="http://schemas.openxmlformats.org/officeDocument/2006/relationships/hyperlink" Target="0%BB%D0%B8%D0%BA%D0%B0%D1%86%D0%B8%D1%8F&amp;mediapopup=25253035" TargetMode="External"/><Relationship Id="rId4" Type="http://schemas.openxmlformats.org/officeDocument/2006/relationships/hyperlink" Target="https://ru.123rf.com/search.php?word=%D0%9C%D1%83%D0%BB%D1%8C%D1%82%D0%B8%D0%BF%D0%BB%D0%B8%D0%BA%D0%B0%D1%86%D0%B8%D1%8F+%D0%BB%D1%8F%D0%B3%D1%83%D1%88%D0%BA%D0%B0&amp;srch_lang=ru&amp;imgtype=2&amp;t_word=Animation+FROG&amp;t_lang=ru&amp;oriSearch=%D0%9C%D1%83%D0%BB%D1%8C%D1%82%D0%B8%D0%BF%D0%BB%D0%B8%D0%BA%D0%B0%D1%86%D0%B8%D1%8F&amp;mediapopup=25253035" TargetMode="Externa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hyperlink" Target="0%BB%D0%B8%D0%BA%D0%B0%D1%86%D0%B8%D1%8F&amp;mediapopup=15696127" TargetMode="External"/><Relationship Id="rId3" Type="http://schemas.openxmlformats.org/officeDocument/2006/relationships/hyperlink" Target="0%BB%D0%B8%D0%BA%D0%B0%D1%86%D0%B8%D1%8F&amp;mediapopup=22603190" TargetMode="External"/><Relationship Id="rId7" Type="http://schemas.openxmlformats.org/officeDocument/2006/relationships/hyperlink" Target="https://ru.123rf.com/search.php?word=%D0%9C%D1%83%D0%BB%D1%8C%D1%82%D0%B8%D0%BF%D0%BB%D0%B8%D0%BA%D0%B0%D1%86%D0%B8%D1%8F+%D0%BB%D1%8F%D0%B3%D1%83%D1%88%D0%BA%D0%B0&amp;srch_lang=ru&amp;imgtype=2&amp;t_word=Animation+FROG&amp;t_lang=ru&amp;oriSearch=%D0%9C%D1%83%D0%BB%D1%8C%D1%82%D0%B8%D0%BF%D0%BB%D0%B8%D0%BA%D0%B0%D1%86%D0%B8%D1%8F&amp;mediapopup=15696127" TargetMode="External"/><Relationship Id="rId2" Type="http://schemas.openxmlformats.org/officeDocument/2006/relationships/hyperlink" Target="https://ru.123rf.com/search.php?word=%D0%9C%D1%83%D0%BB%D1%8C%D1%82%D0%B8%D0%BF%D0%BB%D0%B8%D0%BA%D0%B0%D1%86%D0%B8%D1%8F+%D0%BB%D1%8F%D0%B3%D1%83%D1%88%D0%BA%D0%B0&amp;srch_lang=ru&amp;imgtype=2&amp;t_word=Animation+FROG&amp;t_lang=ru&amp;oriSearch=%D0%9C%D1%83%D0%BB%D1%8C%D1%82%D0%B8%D0%BF%D0%BB%D0%B8%D0%BA%D0%B0%D1%86%D0%B8%D1%8F&amp;mediapopup=2260319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123rf.com/search.php?word=%D0%9C%D1%83%D0%BB%D1%8C%D1%82%D0%B8%D0%BF%D0%BB%D0%B8%D0%BA%D0%B0%D1%86%D0%B8%D1%8F+%D0%BB%D1%8F%D0%B3%D1%83%D1%88%D0%BA%D0%B0&amp;srch_lang=ru&amp;imgtype=2&amp;t_word=Animation+FROG&amp;t_lang=ru&amp;oriSearch=%D0%9C%D1%83%D0%BB%D1%8C%D1%82%D0%B8%D0%BF%D0%BB%D0%B8%D0%BA%D0%B0%D1%86%D0%B8%D1%8F&amp;mediapopup=16868781" TargetMode="External"/><Relationship Id="rId5" Type="http://schemas.openxmlformats.org/officeDocument/2006/relationships/hyperlink" Target="0%BB%D0%B8%D0%BA%D0%B0%D1%86%D0%B8%D1%8F&amp;mediapopup=16924507" TargetMode="External"/><Relationship Id="rId4" Type="http://schemas.openxmlformats.org/officeDocument/2006/relationships/hyperlink" Target="https://ru.123rf.com/search.php?word=%D0%9C%D1%83%D0%BB%D1%8C%D1%82%D0%B8%D0%BF%D0%BB%D0%B8%D0%BA%D0%B0%D1%86%D0%B8%D1%8F+%D0%BB%D1%8F%D0%B3%D1%83%D1%88%D0%BA%D0%B0&amp;srch_lang=ru&amp;imgtype=2&amp;t_word=Animation+FROG&amp;t_lang=ru&amp;oriSearch=%D0%9C%D1%83%D0%BB%D1%8C%D1%82%D0%B8%D0%BF%D0%BB%D0%B8%D0%BA%D0%B0%D1%86%D0%B8%D1%8F&amp;mediapopup=16924507" TargetMode="Externa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s://ru.123rf.com/search.php?word=%D0%9C%D1%83%D0%BB%D1%8C%D1%82%D0%B8%D0%BF%D0%BB%D0%B8%D0%BA%D0%B0%D1%86%D0%B8%D1%8F+%D0%BB%D1%8F%D0%B3%D1%83%D1%88%D0%BA%D0%B0&amp;srch_lang=ru&amp;imgtype=2&amp;t_word=Animation+FROG&amp;t_lang=ru&amp;oriSearch=%D0%9C%D1%83%D0%BB%D1%8C%D1%82%D0%B8%D0%BF%D0%BB%D0%B8%D0%BA%D0%B0%D1%86%D0%B8%D1%8F&amp;mediapopup=16676310" TargetMode="External"/><Relationship Id="rId3" Type="http://schemas.openxmlformats.org/officeDocument/2006/relationships/hyperlink" Target="0%BB%D0%B8%D0%BA%D0%B0%D1%86%D0%B8%D1%8F&amp;mediapopup=14021388" TargetMode="External"/><Relationship Id="rId7" Type="http://schemas.openxmlformats.org/officeDocument/2006/relationships/hyperlink" Target="0%BB%D0%B8%D0%BA%D0%B0%D1%86%D0%B8%D1%8F&amp;mediapopup=17314823" TargetMode="External"/><Relationship Id="rId2" Type="http://schemas.openxmlformats.org/officeDocument/2006/relationships/hyperlink" Target="https://ru.123rf.com/search.php?word=%D0%9C%D1%83%D0%BB%D1%8C%D1%82%D0%B8%D0%BF%D0%BB%D0%B8%D0%BA%D0%B0%D1%86%D0%B8%D1%8F+%D0%BB%D1%8F%D0%B3%D1%83%D1%88%D0%BA%D0%B0&amp;srch_lang=ru&amp;imgtype=2&amp;t_word=Animation+FROG&amp;t_lang=ru&amp;oriSearch=%D0%9C%D1%83%D0%BB%D1%8C%D1%82%D0%B8%D0%BF%D0%BB%D0%B8%D0%BA%D0%B0%D1%86%D0%B8%D1%8F&amp;mediapopup=1402138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123rf.com/search.php?word=%D0%9C%D1%83%D0%BB%D1%8C%D1%82%D0%B8%D0%BF%D0%BB%D0%B8%D0%BA%D0%B0%D1%86%D0%B8%D1%8F+%D0%BB%D1%8F%D0%B3%D1%83%D1%88%D0%BA%D0%B0&amp;srch_lang=ru&amp;imgtype=2&amp;t_word=Animation+FROG&amp;t_lang=ru&amp;oriSearch=%D0%9C%D1%83%D0%BB%D1%8C%D1%82%D0%B8%D0%BF%D0%BB%D0%B8%D0%BA%D0%B0%D1%86%D0%B8%D1%8F&amp;mediapopup=17314823" TargetMode="External"/><Relationship Id="rId5" Type="http://schemas.openxmlformats.org/officeDocument/2006/relationships/hyperlink" Target="0%BB%D0%B8%D0%BA%D0%B0%D1%86%D0%B8%D1%8F&amp;mediapopup=35394960" TargetMode="External"/><Relationship Id="rId4" Type="http://schemas.openxmlformats.org/officeDocument/2006/relationships/hyperlink" Target="https://ru.123rf.com/search.php?word=%D0%9C%D1%83%D0%BB%D1%8C%D1%82%D0%B8%D0%BF%D0%BB%D0%B8%D0%BA%D0%B0%D1%86%D0%B8%D1%8F+%D0%BB%D1%8F%D0%B3%D1%83%D1%88%D0%BA%D0%B0&amp;srch_lang=ru&amp;imgtype=2&amp;t_word=Animation+FROG&amp;t_lang=ru&amp;oriSearch=%D0%9C%D1%83%D0%BB%D1%8C%D1%82%D0%B8%D0%BF%D0%BB%D0%B8%D0%BA%D0%B0%D1%86%D0%B8%D1%8F&amp;mediapopup=35394960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0%BB%D0%B8%D0%BA%D0%B0%D1%86%D0%B8%D1%8F&amp;mediapopup=14021388" TargetMode="External"/><Relationship Id="rId2" Type="http://schemas.openxmlformats.org/officeDocument/2006/relationships/hyperlink" Target="https://ru.123rf.com/search.php?word=%D0%9C%D1%83%D0%BB%D1%8C%D1%82%D0%B8%D0%BF%D0%BB%D0%B8%D0%BA%D0%B0%D1%86%D0%B8%D1%8F+%D0%BB%D1%8F%D0%B3%D1%83%D1%88%D0%BA%D0%B0&amp;srch_lang=ru&amp;imgtype=2&amp;t_word=Animation+FROG&amp;t_lang=ru&amp;oriSearch=%D0%9C%D1%83%D0%BB%D1%8C%D1%82%D0%B8%D0%BF%D0%BB%D0%B8%D0%BA%D0%B0%D1%86%D0%B8%D1%8F&amp;mediapopup=40826302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&#1052;&#1072;&#1090;&#1077;&#1088;&#1080;&#1072;&#1083;%20&#1076;&#1083;&#1103;%20&#1089;&#1087;&#1088;&#1072;&#1074;&#1086;&#1082;.pptx#-1,1,&#1051;&#1080;&#1090;&#1077;&#1088;&#1072;&#1090;&#1091;&#1088;&#1085;&#1072;&#1103; &#1089;&#1082;&#1072;&#1079;&#1082;&#1072; - &#1101;&#1090;&#1086; &#1078;&#1072;&#1085;&#1088; &#1087;&#1086;&#1074;&#1077;&#1089;&#1090;&#1074;&#1086;&#1074;&#1072;&#1085;&#1080;&#1103; &#1089; &#1074;&#1086;&#1083;&#1096;&#1077;&#1073;&#1085;&#1099;&#1084; &#1089;...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42" y="785786"/>
            <a:ext cx="5829300" cy="3786214"/>
          </a:xfrm>
        </p:spPr>
        <p:txBody>
          <a:bodyPr>
            <a:normAutofit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sz="4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66" y="5214942"/>
            <a:ext cx="5786478" cy="3571900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chemeClr val="tx1"/>
                </a:solidFill>
              </a:rPr>
              <a:t>Выполнил</a:t>
            </a:r>
            <a:r>
              <a:rPr lang="en-US" sz="2800" dirty="0" smtClean="0">
                <a:solidFill>
                  <a:schemeClr val="tx1"/>
                </a:solidFill>
              </a:rPr>
              <a:t>:</a:t>
            </a:r>
            <a:r>
              <a:rPr lang="ru-RU" sz="2800" dirty="0" smtClean="0">
                <a:solidFill>
                  <a:schemeClr val="tx1"/>
                </a:solidFill>
              </a:rPr>
              <a:t>учитель информатики </a:t>
            </a:r>
            <a:r>
              <a:rPr lang="ru-RU" sz="2800" smtClean="0">
                <a:solidFill>
                  <a:schemeClr val="tx1"/>
                </a:solidFill>
              </a:rPr>
              <a:t>Тетерич Валентина Максимовна</a:t>
            </a:r>
            <a:endParaRPr lang="ru-RU" sz="2800" dirty="0" smtClean="0">
              <a:solidFill>
                <a:schemeClr val="tx1"/>
              </a:solidFill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928670" y="1142976"/>
            <a:ext cx="4976652" cy="3643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Истории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кота Рыжика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07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Как ты понимаешь ключевые слова определения?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2643174"/>
            <a:ext cx="6229372" cy="5857916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Литературный жанр.</a:t>
            </a:r>
          </a:p>
          <a:p>
            <a:r>
              <a:rPr lang="ru-RU" sz="4000" dirty="0" smtClean="0"/>
              <a:t>Повествование.</a:t>
            </a:r>
          </a:p>
          <a:p>
            <a:r>
              <a:rPr lang="ru-RU" sz="4000" dirty="0" smtClean="0"/>
              <a:t>Волшебный сюжет. </a:t>
            </a:r>
          </a:p>
          <a:p>
            <a:r>
              <a:rPr lang="ru-RU" sz="4000" dirty="0" smtClean="0"/>
              <a:t>Реальный мир.</a:t>
            </a:r>
          </a:p>
          <a:p>
            <a:r>
              <a:rPr lang="ru-RU" sz="4000" dirty="0" smtClean="0"/>
              <a:t>Волшебный мир. </a:t>
            </a:r>
          </a:p>
          <a:p>
            <a:r>
              <a:rPr lang="ru-RU" sz="4000" dirty="0" smtClean="0"/>
              <a:t>Реальные персонажи.</a:t>
            </a:r>
          </a:p>
          <a:p>
            <a:r>
              <a:rPr lang="ru-RU" sz="4000" dirty="0" smtClean="0"/>
              <a:t>Вымышленные персонажи.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57166" y="285720"/>
            <a:ext cx="6172200" cy="1133982"/>
          </a:xfrm>
        </p:spPr>
        <p:txBody>
          <a:bodyPr>
            <a:normAutofit/>
          </a:bodyPr>
          <a:lstStyle/>
          <a:p>
            <a:r>
              <a:rPr lang="ru-RU" dirty="0" smtClean="0"/>
              <a:t>Определи:</a:t>
            </a:r>
            <a:endParaRPr lang="ru-RU" dirty="0"/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357166" y="2000232"/>
            <a:ext cx="6229372" cy="58579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 ком будет</a:t>
            </a:r>
            <a:r>
              <a:rPr kumimoji="0" lang="ru-RU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сказка?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4000" baseline="0" dirty="0" smtClean="0"/>
              <a:t>Что</a:t>
            </a:r>
            <a:r>
              <a:rPr lang="ru-RU" sz="4000" dirty="0" smtClean="0"/>
              <a:t> будем рассказывать о нашем герое? 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Рыжик – реальный герой или вымышленный?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Рыжик живет в реальном мире или волшебном?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Какие элементы волшебства внесём в сюжет сказки?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57166" y="0"/>
            <a:ext cx="6172200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Проверь себя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57166" y="1928794"/>
            <a:ext cx="6229372" cy="58579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Сказка</a:t>
            </a:r>
            <a:r>
              <a:rPr lang="ru-RU" sz="4000" dirty="0" smtClean="0"/>
              <a:t> будет рассказывать о коте Рыжике, его хозяйке, друзьях.</a:t>
            </a:r>
            <a:endParaRPr kumimoji="0" lang="ru-RU" sz="4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4000" baseline="0" dirty="0" smtClean="0"/>
              <a:t>Мы </a:t>
            </a:r>
            <a:r>
              <a:rPr lang="ru-RU" sz="4000" dirty="0" smtClean="0"/>
              <a:t>расскажем , где живет герой, что он любит, чего боится, что происходит в  его жизни.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Рыжик – </a:t>
            </a:r>
            <a:r>
              <a:rPr lang="ru-RU" sz="4000" dirty="0" smtClean="0"/>
              <a:t>вымышленный герой.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357166" y="1928794"/>
            <a:ext cx="6229372" cy="58579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4000" dirty="0" smtClean="0"/>
              <a:t>Рыжик живет в мире, похожем на реальный, но этот мир мы придумаем сами.</a:t>
            </a:r>
            <a:endParaRPr kumimoji="0" lang="ru-RU" sz="4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4000" baseline="0" dirty="0" smtClean="0"/>
              <a:t>Волшебных героев, волшебства,</a:t>
            </a:r>
            <a:r>
              <a:rPr lang="ru-RU" sz="4000" dirty="0" smtClean="0"/>
              <a:t> превращений в нашей сказке не будет, но Рыжик и его друзья будут думать, разговаривать как люди. 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6" grpId="1" build="allAtOnce"/>
      <p:bldP spid="7" grpId="0"/>
      <p:bldP spid="7" grpId="1"/>
      <p:bldP spid="8" grpId="0" build="p"/>
      <p:bldP spid="8" grpId="1" build="allAtOnce"/>
      <p:bldP spid="9" grpId="0" build="p"/>
      <p:bldP spid="9" grpId="1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66" y="4572000"/>
            <a:ext cx="6172200" cy="40719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 smtClean="0"/>
              <a:t>Приготовь блокнот. Мы будем называть его </a:t>
            </a:r>
            <a:r>
              <a:rPr lang="ru-RU" sz="4000" b="1" dirty="0" smtClean="0"/>
              <a:t>корреспондентским блокнотом</a:t>
            </a:r>
            <a:r>
              <a:rPr lang="ru-RU" sz="4000" dirty="0" smtClean="0"/>
              <a:t>. В него ты будешь собирать материал в процессе обдумывания содержания сказки. </a:t>
            </a:r>
            <a:endParaRPr lang="ru-RU" sz="40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3777188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 smtClean="0"/>
              <a:t>Приготовь тетрадь – это </a:t>
            </a:r>
            <a:r>
              <a:rPr lang="ru-RU" b="1" dirty="0" smtClean="0"/>
              <a:t>черновик рукописи </a:t>
            </a:r>
            <a:r>
              <a:rPr lang="ru-RU" dirty="0" smtClean="0"/>
              <a:t>твоей сказки. В неё ты будешь записывать сказку частями. В литературе части произведения называют </a:t>
            </a:r>
            <a:r>
              <a:rPr lang="ru-RU" b="1" dirty="0" smtClean="0"/>
              <a:t>главами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66" y="285720"/>
            <a:ext cx="6172200" cy="14382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400" dirty="0" smtClean="0"/>
              <a:t>Начерти в корреспондентском блокноте таблицу:</a:t>
            </a:r>
            <a:endParaRPr lang="ru-RU" sz="4400" dirty="0"/>
          </a:p>
        </p:txBody>
      </p:sp>
      <p:graphicFrame>
        <p:nvGraphicFramePr>
          <p:cNvPr id="11" name="Содержимое 4"/>
          <p:cNvGraphicFramePr>
            <a:graphicFrameLocks/>
          </p:cNvGraphicFramePr>
          <p:nvPr/>
        </p:nvGraphicFramePr>
        <p:xfrm>
          <a:off x="285728" y="2928926"/>
          <a:ext cx="6357983" cy="26873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8229"/>
                <a:gridCol w="2099877"/>
                <a:gridCol w="2099877"/>
              </a:tblGrid>
              <a:tr h="1407146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План собирания материала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Рабочие материалы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Дополнения </a:t>
                      </a:r>
                      <a:endParaRPr lang="ru-RU" sz="2800" dirty="0"/>
                    </a:p>
                  </a:txBody>
                  <a:tcPr/>
                </a:tc>
              </a:tr>
              <a:tr h="380451">
                <a:tc>
                  <a:txBody>
                    <a:bodyPr/>
                    <a:lstStyle/>
                    <a:p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/>
                    </a:p>
                  </a:txBody>
                  <a:tcPr/>
                </a:tc>
              </a:tr>
              <a:tr h="380451">
                <a:tc>
                  <a:txBody>
                    <a:bodyPr/>
                    <a:lstStyle/>
                    <a:p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Содержимое 2"/>
          <p:cNvSpPr txBox="1">
            <a:spLocks/>
          </p:cNvSpPr>
          <p:nvPr/>
        </p:nvSpPr>
        <p:spPr>
          <a:xfrm>
            <a:off x="357166" y="6072198"/>
            <a:ext cx="6172200" cy="2786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Вспомни составленное описание Рыжика и занеси рабочие материалы в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таблицу.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290" y="285720"/>
          <a:ext cx="6429420" cy="8785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7388"/>
                <a:gridCol w="2428892"/>
                <a:gridCol w="2143140"/>
              </a:tblGrid>
              <a:tr h="86440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План собирания материала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Рабочие материалы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Дополнения </a:t>
                      </a:r>
                      <a:endParaRPr lang="ru-RU" sz="2000" dirty="0"/>
                    </a:p>
                  </a:txBody>
                  <a:tcPr/>
                </a:tc>
              </a:tr>
              <a:tr h="8644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644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644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644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644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644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644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644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644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Содержимое 2"/>
          <p:cNvSpPr txBox="1">
            <a:spLocks/>
          </p:cNvSpPr>
          <p:nvPr/>
        </p:nvSpPr>
        <p:spPr>
          <a:xfrm>
            <a:off x="214290" y="3000364"/>
            <a:ext cx="1857388" cy="64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800" b="1" noProof="0" dirty="0" smtClean="0"/>
              <a:t>окраска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214290" y="2143108"/>
            <a:ext cx="1857388" cy="64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800" b="1" dirty="0" smtClean="0"/>
              <a:t>воз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раст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214290" y="1357290"/>
            <a:ext cx="1857388" cy="64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размер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14290" y="3857620"/>
            <a:ext cx="1857388" cy="64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800" b="1" dirty="0" smtClean="0"/>
              <a:t>нос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214290" y="4714876"/>
            <a:ext cx="1857388" cy="64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800" b="1" dirty="0" smtClean="0"/>
              <a:t>глаза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214290" y="5643570"/>
            <a:ext cx="1857388" cy="64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800" b="1" dirty="0" smtClean="0"/>
              <a:t>усы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214290" y="6500826"/>
            <a:ext cx="1857388" cy="64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800" b="1" dirty="0" smtClean="0"/>
              <a:t>шерсть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214290" y="7358082"/>
            <a:ext cx="1857388" cy="64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800" b="1" dirty="0" smtClean="0"/>
              <a:t>хвост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214290" y="8215338"/>
            <a:ext cx="1857388" cy="64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размер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Содержимое 2"/>
          <p:cNvSpPr txBox="1">
            <a:spLocks/>
          </p:cNvSpPr>
          <p:nvPr/>
        </p:nvSpPr>
        <p:spPr>
          <a:xfrm>
            <a:off x="2071678" y="1285852"/>
            <a:ext cx="2428892" cy="857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800" noProof="0" dirty="0" smtClean="0"/>
              <a:t>30 см.</a:t>
            </a:r>
            <a:endParaRPr kumimoji="0" lang="ru-RU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4500570" y="1285852"/>
            <a:ext cx="2143140" cy="857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800" dirty="0" smtClean="0"/>
              <a:t>большой</a:t>
            </a:r>
            <a:endParaRPr kumimoji="0" lang="ru-RU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Содержимое 2"/>
          <p:cNvSpPr txBox="1">
            <a:spLocks/>
          </p:cNvSpPr>
          <p:nvPr/>
        </p:nvSpPr>
        <p:spPr>
          <a:xfrm>
            <a:off x="2071678" y="3857620"/>
            <a:ext cx="2428892" cy="857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800" dirty="0" smtClean="0"/>
              <a:t>коричневый</a:t>
            </a:r>
            <a:endParaRPr kumimoji="0" lang="ru-RU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Содержимое 2"/>
          <p:cNvSpPr txBox="1">
            <a:spLocks/>
          </p:cNvSpPr>
          <p:nvPr/>
        </p:nvSpPr>
        <p:spPr>
          <a:xfrm>
            <a:off x="4500570" y="3857620"/>
            <a:ext cx="2143140" cy="857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800" dirty="0" smtClean="0"/>
              <a:t>похож на пуговицу</a:t>
            </a:r>
            <a:endParaRPr kumimoji="0" lang="ru-RU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Содержимое 2"/>
          <p:cNvSpPr txBox="1">
            <a:spLocks/>
          </p:cNvSpPr>
          <p:nvPr/>
        </p:nvSpPr>
        <p:spPr>
          <a:xfrm>
            <a:off x="2071678" y="6429388"/>
            <a:ext cx="2428892" cy="857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800" dirty="0" smtClean="0"/>
              <a:t>мягкая, блестящая</a:t>
            </a:r>
            <a:endParaRPr kumimoji="0" lang="ru-RU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Содержимое 2"/>
          <p:cNvSpPr txBox="1">
            <a:spLocks/>
          </p:cNvSpPr>
          <p:nvPr/>
        </p:nvSpPr>
        <p:spPr>
          <a:xfrm>
            <a:off x="4500570" y="6429388"/>
            <a:ext cx="2143140" cy="857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800" dirty="0" smtClean="0"/>
              <a:t>шелковистая</a:t>
            </a:r>
            <a:endParaRPr kumimoji="0" lang="ru-RU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Содержимое 2"/>
          <p:cNvSpPr txBox="1">
            <a:spLocks/>
          </p:cNvSpPr>
          <p:nvPr/>
        </p:nvSpPr>
        <p:spPr>
          <a:xfrm>
            <a:off x="2071678" y="7358082"/>
            <a:ext cx="2428892" cy="857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800" dirty="0" smtClean="0"/>
              <a:t>пушистый</a:t>
            </a:r>
            <a:endParaRPr kumimoji="0" lang="ru-RU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Содержимое 2"/>
          <p:cNvSpPr txBox="1">
            <a:spLocks/>
          </p:cNvSpPr>
          <p:nvPr/>
        </p:nvSpPr>
        <p:spPr>
          <a:xfrm>
            <a:off x="2071678" y="5572132"/>
            <a:ext cx="2428892" cy="857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800" dirty="0" smtClean="0"/>
              <a:t>длинные, чёрные</a:t>
            </a:r>
            <a:endParaRPr kumimoji="0" lang="ru-RU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Содержимое 2"/>
          <p:cNvSpPr txBox="1">
            <a:spLocks/>
          </p:cNvSpPr>
          <p:nvPr/>
        </p:nvSpPr>
        <p:spPr>
          <a:xfrm>
            <a:off x="2071678" y="4714876"/>
            <a:ext cx="2428892" cy="857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800" dirty="0" smtClean="0"/>
              <a:t>добрые, грустные</a:t>
            </a:r>
            <a:endParaRPr kumimoji="0" lang="ru-RU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Содержимое 2"/>
          <p:cNvSpPr txBox="1">
            <a:spLocks/>
          </p:cNvSpPr>
          <p:nvPr/>
        </p:nvSpPr>
        <p:spPr>
          <a:xfrm>
            <a:off x="4500570" y="7286644"/>
            <a:ext cx="2143140" cy="857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800" dirty="0" smtClean="0"/>
              <a:t>с</a:t>
            </a:r>
            <a:r>
              <a:rPr lang="ru-RU" sz="2800" noProof="0" dirty="0" smtClean="0"/>
              <a:t> белой кисточкой</a:t>
            </a:r>
            <a:endParaRPr kumimoji="0" lang="ru-RU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Содержимое 2"/>
          <p:cNvSpPr txBox="1">
            <a:spLocks/>
          </p:cNvSpPr>
          <p:nvPr/>
        </p:nvSpPr>
        <p:spPr>
          <a:xfrm>
            <a:off x="2071678" y="2143108"/>
            <a:ext cx="2428892" cy="857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800" dirty="0" smtClean="0"/>
              <a:t>взрослый</a:t>
            </a:r>
            <a:endParaRPr kumimoji="0" lang="ru-RU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Содержимое 2"/>
          <p:cNvSpPr txBox="1">
            <a:spLocks/>
          </p:cNvSpPr>
          <p:nvPr/>
        </p:nvSpPr>
        <p:spPr>
          <a:xfrm>
            <a:off x="2071678" y="3000364"/>
            <a:ext cx="2428892" cy="857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800" dirty="0" smtClean="0"/>
              <a:t>рыжий</a:t>
            </a:r>
            <a:endParaRPr kumimoji="0" lang="ru-RU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Содержимое 2"/>
          <p:cNvSpPr txBox="1">
            <a:spLocks/>
          </p:cNvSpPr>
          <p:nvPr/>
        </p:nvSpPr>
        <p:spPr>
          <a:xfrm>
            <a:off x="4500570" y="3000364"/>
            <a:ext cx="2143140" cy="857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800" dirty="0" smtClean="0"/>
              <a:t>с яркими полосками</a:t>
            </a:r>
            <a:endParaRPr kumimoji="0" lang="ru-RU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2777056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</a:rPr>
              <a:t>Глава 1. Знакомство</a:t>
            </a:r>
            <a:endParaRPr lang="ru-RU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8" y="3214678"/>
            <a:ext cx="6172200" cy="2500330"/>
          </a:xfrm>
        </p:spPr>
        <p:txBody>
          <a:bodyPr>
            <a:normAutofit/>
          </a:bodyPr>
          <a:lstStyle/>
          <a:p>
            <a:pPr marL="533400" indent="-533400">
              <a:buNone/>
            </a:pPr>
            <a:r>
              <a:rPr lang="ru-RU" sz="4400" dirty="0" smtClean="0"/>
              <a:t>2. Подумай, с чего можно начать сказку о коте Рыжике.</a:t>
            </a:r>
            <a:endParaRPr lang="ru-RU" sz="44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57166" y="285720"/>
            <a:ext cx="6172200" cy="2786082"/>
          </a:xfrm>
        </p:spPr>
        <p:txBody>
          <a:bodyPr>
            <a:normAutofit/>
          </a:bodyPr>
          <a:lstStyle/>
          <a:p>
            <a:pPr marL="533400" indent="-533400" algn="just"/>
            <a:r>
              <a:rPr lang="ru-RU" dirty="0" smtClean="0"/>
              <a:t>1. На первой странице  черновика рукописи запиши </a:t>
            </a:r>
            <a:r>
              <a:rPr lang="ru-RU" b="1" dirty="0" smtClean="0">
                <a:solidFill>
                  <a:srgbClr val="FF0000"/>
                </a:solidFill>
              </a:rPr>
              <a:t>Глава 1</a:t>
            </a:r>
            <a:r>
              <a:rPr lang="ru-RU" dirty="0" smtClean="0">
                <a:solidFill>
                  <a:srgbClr val="FF0000"/>
                </a:solidFill>
              </a:rPr>
              <a:t>. </a:t>
            </a:r>
            <a:r>
              <a:rPr lang="ru-RU" b="1" dirty="0" smtClean="0">
                <a:solidFill>
                  <a:srgbClr val="FF0000"/>
                </a:solidFill>
              </a:rPr>
              <a:t>Знакомство.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285728" y="5572132"/>
            <a:ext cx="6243638" cy="3571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33400" marR="0" lvl="0" indent="-5334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4400" dirty="0" smtClean="0"/>
              <a:t>3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Если у тебя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возникли затруднения, можешь выбрать один из предложенных вариантов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Варианты начала </a:t>
            </a:r>
            <a:br>
              <a:rPr lang="ru-RU" b="1" dirty="0" smtClean="0"/>
            </a:br>
            <a:r>
              <a:rPr lang="ru-RU" b="1" dirty="0" smtClean="0"/>
              <a:t>сказки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04" y="2643174"/>
            <a:ext cx="6172200" cy="11430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Вариант 1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28604" y="4214810"/>
            <a:ext cx="6172200" cy="1143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Вариант 2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28604" y="5857884"/>
            <a:ext cx="6172200" cy="1143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Вариант 3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трелка вправо 5">
            <a:hlinkClick r:id="rId2" action="ppaction://hlinkpres?slideindex=2&amp;slidetitle=Вариант 1"/>
          </p:cNvPr>
          <p:cNvSpPr/>
          <p:nvPr/>
        </p:nvSpPr>
        <p:spPr>
          <a:xfrm>
            <a:off x="3429000" y="2643174"/>
            <a:ext cx="666882" cy="827584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7" name="Стрелка вправо 6">
            <a:hlinkClick r:id="rId3" action="ppaction://hlinkpres?slideindex=3&amp;slidetitle=Вариант 2"/>
          </p:cNvPr>
          <p:cNvSpPr/>
          <p:nvPr/>
        </p:nvSpPr>
        <p:spPr>
          <a:xfrm>
            <a:off x="3500438" y="4214810"/>
            <a:ext cx="666882" cy="827584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8" name="Стрелка вправо 7">
            <a:hlinkClick r:id="rId4" action="ppaction://hlinkpres?slideindex=4&amp;slidetitle=Вариант 3"/>
          </p:cNvPr>
          <p:cNvSpPr/>
          <p:nvPr/>
        </p:nvSpPr>
        <p:spPr>
          <a:xfrm>
            <a:off x="3500438" y="5857884"/>
            <a:ext cx="666882" cy="827584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66" y="285720"/>
            <a:ext cx="6500834" cy="2419866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Пользуясь собранными материалами, запиши составленное тобой описание Рыжика по плану.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66" y="3000364"/>
            <a:ext cx="6172200" cy="6367485"/>
          </a:xfrm>
        </p:spPr>
        <p:txBody>
          <a:bodyPr>
            <a:normAutofit lnSpcReduction="10000"/>
          </a:bodyPr>
          <a:lstStyle/>
          <a:p>
            <a:pPr marL="742950" indent="-742950">
              <a:buAutoNum type="arabicPeriod"/>
            </a:pPr>
            <a:r>
              <a:rPr lang="ru-RU" sz="4400" dirty="0" smtClean="0"/>
              <a:t>Размер.</a:t>
            </a:r>
          </a:p>
          <a:p>
            <a:pPr marL="742950" indent="-742950">
              <a:buAutoNum type="arabicPeriod"/>
              <a:tabLst>
                <a:tab pos="723900" algn="l"/>
                <a:tab pos="1257300" algn="l"/>
              </a:tabLst>
            </a:pPr>
            <a:r>
              <a:rPr lang="ru-RU" sz="4400" dirty="0" smtClean="0"/>
              <a:t>Возраст.</a:t>
            </a:r>
          </a:p>
          <a:p>
            <a:pPr marL="514350" indent="-514350">
              <a:buAutoNum type="arabicPeriod"/>
            </a:pPr>
            <a:r>
              <a:rPr lang="ru-RU" sz="4400" dirty="0" smtClean="0"/>
              <a:t> Цвет.</a:t>
            </a:r>
          </a:p>
          <a:p>
            <a:pPr marL="514350" indent="-514350">
              <a:buAutoNum type="arabicPeriod"/>
            </a:pPr>
            <a:r>
              <a:rPr lang="ru-RU" sz="4400" dirty="0" smtClean="0"/>
              <a:t> Нос.</a:t>
            </a:r>
          </a:p>
          <a:p>
            <a:pPr marL="514350" indent="-514350">
              <a:buAutoNum type="arabicPeriod"/>
            </a:pPr>
            <a:r>
              <a:rPr lang="ru-RU" sz="4400" dirty="0" smtClean="0"/>
              <a:t> Глаза.</a:t>
            </a:r>
          </a:p>
          <a:p>
            <a:pPr marL="514350" indent="-514350">
              <a:buAutoNum type="arabicPeriod"/>
            </a:pPr>
            <a:r>
              <a:rPr lang="ru-RU" sz="4400" dirty="0" smtClean="0"/>
              <a:t> Усы.</a:t>
            </a:r>
          </a:p>
          <a:p>
            <a:pPr marL="514350" indent="-514350">
              <a:buAutoNum type="arabicPeriod"/>
            </a:pPr>
            <a:r>
              <a:rPr lang="ru-RU" sz="4400" dirty="0" smtClean="0"/>
              <a:t> Шерсть.</a:t>
            </a:r>
          </a:p>
          <a:p>
            <a:pPr marL="514350" indent="-514350">
              <a:buAutoNum type="arabicPeriod"/>
            </a:pPr>
            <a:r>
              <a:rPr lang="ru-RU" sz="4400" dirty="0" smtClean="0"/>
              <a:t> Хвост.</a:t>
            </a:r>
            <a:endParaRPr lang="ru-RU" dirty="0" smtClean="0"/>
          </a:p>
          <a:p>
            <a:pPr marL="514350" indent="-514350">
              <a:buAutoNum type="arabicPeriod"/>
            </a:pPr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357166" y="285720"/>
            <a:ext cx="6172200" cy="257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Просмотри собранные для 1 главы рабочие материалы.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нужно рассказать о Рыжике?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04" y="2214546"/>
            <a:ext cx="6172200" cy="79532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800" dirty="0" smtClean="0"/>
              <a:t>1.  Дом.</a:t>
            </a:r>
            <a:endParaRPr lang="ru-RU" sz="4800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28604" y="3286116"/>
            <a:ext cx="6172200" cy="795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4800" dirty="0" smtClean="0"/>
              <a:t>2</a:t>
            </a:r>
            <a: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 </a:t>
            </a:r>
            <a:r>
              <a:rPr lang="ru-RU" sz="4800" dirty="0" smtClean="0"/>
              <a:t>Хозяйка</a:t>
            </a:r>
            <a: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28604" y="4357686"/>
            <a:ext cx="6172200" cy="795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4800" dirty="0" smtClean="0"/>
              <a:t>3</a:t>
            </a:r>
            <a: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 </a:t>
            </a:r>
            <a:r>
              <a:rPr lang="ru-RU" sz="4800" dirty="0" smtClean="0"/>
              <a:t>Х</a:t>
            </a:r>
            <a:r>
              <a:rPr lang="ru-RU" sz="4800" noProof="0" dirty="0" err="1" smtClean="0"/>
              <a:t>арактер</a:t>
            </a:r>
            <a:r>
              <a:rPr lang="ru-RU" sz="4800" noProof="0" dirty="0" smtClean="0"/>
              <a:t>.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428604" y="6143636"/>
            <a:ext cx="6172200" cy="795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4400" noProof="0" dirty="0" smtClean="0"/>
              <a:t>Как можно узнать характер Рыжика?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1142984" y="5429256"/>
            <a:ext cx="4500594" cy="795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4800" dirty="0" smtClean="0"/>
              <a:t> Что любит</a:t>
            </a:r>
            <a: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1142984" y="6429388"/>
            <a:ext cx="5143536" cy="795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4800" dirty="0" smtClean="0"/>
              <a:t> Чего не любит</a:t>
            </a:r>
            <a: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6" grpId="1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66" y="0"/>
            <a:ext cx="6172200" cy="152400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Это наш герой. </a:t>
            </a:r>
            <a:endParaRPr lang="ru-RU" sz="4000" dirty="0"/>
          </a:p>
        </p:txBody>
      </p:sp>
      <p:pic>
        <p:nvPicPr>
          <p:cNvPr id="1026" name="Picture 2" descr="D:\imgonline-com-ua-Transparent-backgr-owsNYrlrY75S.png"/>
          <p:cNvPicPr>
            <a:picLocks noChangeAspect="1" noChangeArrowheads="1"/>
          </p:cNvPicPr>
          <p:nvPr/>
        </p:nvPicPr>
        <p:blipFill>
          <a:blip r:embed="rId2" cstate="print"/>
          <a:srcRect r="6967"/>
          <a:stretch>
            <a:fillRect/>
          </a:stretch>
        </p:blipFill>
        <p:spPr bwMode="auto">
          <a:xfrm>
            <a:off x="0" y="2233041"/>
            <a:ext cx="6429396" cy="6910959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28604" y="357158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Составь его описание.</a:t>
            </a:r>
            <a:b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Что ты знаешь о тексте-описании?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57232" y="285720"/>
            <a:ext cx="5429288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Проверь себя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342900" y="2133605"/>
            <a:ext cx="6172200" cy="6034617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6000" b="1" dirty="0" smtClean="0"/>
              <a:t>Описание</a:t>
            </a:r>
            <a:r>
              <a:rPr lang="ru-RU" sz="6000" dirty="0" smtClean="0"/>
              <a:t>  - это сообщение об одновременных признаках предмета.</a:t>
            </a:r>
            <a:endParaRPr lang="ru-RU" sz="60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28604" y="357158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Подумай,</a:t>
            </a:r>
            <a:r>
              <a:rPr kumimoji="0" lang="ru-RU" sz="41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что можно описать у нашего героя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28604" y="357158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Выдели в определении ключевые слова.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85800" y="428596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Проверь себя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357166" y="2143108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Описание</a:t>
            </a:r>
            <a:r>
              <a:rPr kumimoji="0" lang="ru-RU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- это </a:t>
            </a:r>
            <a:r>
              <a:rPr kumimoji="0" lang="ru-RU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сообщение о</a:t>
            </a:r>
            <a:r>
              <a:rPr kumimoji="0" lang="ru-RU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 одновременных </a:t>
            </a:r>
            <a:r>
              <a:rPr kumimoji="0" lang="ru-RU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признаках предмета</a:t>
            </a:r>
            <a:r>
              <a:rPr kumimoji="0" lang="ru-RU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5" grpId="0"/>
      <p:bldP spid="5" grpId="1"/>
      <p:bldP spid="6" grpId="0" build="p"/>
      <p:bldP spid="6" grpId="1" build="p"/>
      <p:bldP spid="7" grpId="0"/>
      <p:bldP spid="9" grpId="0"/>
      <p:bldP spid="9" grpId="1"/>
      <p:bldP spid="10" grpId="0"/>
      <p:bldP spid="10" grpId="1"/>
      <p:bldP spid="11" grpId="0" build="p"/>
      <p:bldP spid="11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2777056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</a:rPr>
              <a:t>Глава 2</a:t>
            </a:r>
            <a:br>
              <a:rPr lang="ru-RU" sz="60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</a:rPr>
              <a:t>Где живет Рыжик</a:t>
            </a:r>
            <a:endParaRPr lang="ru-RU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28604" y="3786182"/>
            <a:ext cx="6172200" cy="2786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черновике рукописи запиши номер и название главы.</a:t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Рассмотри дом, в котором живёт Рыжик.</a:t>
            </a:r>
            <a:endParaRPr lang="ru-RU" dirty="0"/>
          </a:p>
        </p:txBody>
      </p:sp>
      <p:pic>
        <p:nvPicPr>
          <p:cNvPr id="1026" name="Picture 2" descr="D:\крыша.jpg"/>
          <p:cNvPicPr>
            <a:picLocks noChangeAspect="1" noChangeArrowheads="1"/>
          </p:cNvPicPr>
          <p:nvPr/>
        </p:nvPicPr>
        <p:blipFill>
          <a:blip r:embed="rId2" cstate="print"/>
          <a:srcRect t="2903" b="3193"/>
          <a:stretch>
            <a:fillRect/>
          </a:stretch>
        </p:blipFill>
        <p:spPr bwMode="auto">
          <a:xfrm>
            <a:off x="0" y="2285984"/>
            <a:ext cx="6858000" cy="6858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66" y="1071538"/>
            <a:ext cx="6172200" cy="857256"/>
          </a:xfrm>
        </p:spPr>
        <p:txBody>
          <a:bodyPr>
            <a:normAutofit fontScale="90000"/>
          </a:bodyPr>
          <a:lstStyle/>
          <a:p>
            <a:r>
              <a:rPr lang="ru-RU" sz="4900" dirty="0" smtClean="0"/>
              <a:t>Опиши дом по плану:</a:t>
            </a:r>
            <a:br>
              <a:rPr lang="ru-RU" sz="49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D:\крыша.jpg"/>
          <p:cNvPicPr>
            <a:picLocks noChangeAspect="1" noChangeArrowheads="1"/>
          </p:cNvPicPr>
          <p:nvPr/>
        </p:nvPicPr>
        <p:blipFill>
          <a:blip r:embed="rId2" cstate="print"/>
          <a:srcRect t="2903" b="3193"/>
          <a:stretch>
            <a:fillRect/>
          </a:stretch>
        </p:blipFill>
        <p:spPr bwMode="auto">
          <a:xfrm>
            <a:off x="500042" y="3000364"/>
            <a:ext cx="5929308" cy="5929322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57166" y="642910"/>
            <a:ext cx="6500834" cy="3143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5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1) Где находится дом.</a:t>
            </a:r>
            <a:br>
              <a:rPr kumimoji="0" lang="ru-RU" sz="5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5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2) Внешние признаки  дома.</a:t>
            </a:r>
            <a:r>
              <a:rPr kumimoji="0" lang="ru-RU" sz="7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7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7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8" y="357158"/>
            <a:ext cx="6172200" cy="17859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 smtClean="0"/>
              <a:t>Подумай, как можно начать эту главу.</a:t>
            </a:r>
            <a:endParaRPr lang="ru-RU" sz="4400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285728" y="2000232"/>
            <a:ext cx="6243638" cy="3571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Если у тебя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возникли затруднения, можешь выбрать один из предложенных вариантов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285728" y="5857884"/>
            <a:ext cx="2714644" cy="928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Вариант 1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285728" y="6929454"/>
            <a:ext cx="2643206" cy="928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Вариант 2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Стрелка вправо 6">
            <a:hlinkClick r:id="rId2" action="ppaction://hlinkpres?slideindex=5&amp;slidetitle=Вариант 1"/>
          </p:cNvPr>
          <p:cNvSpPr/>
          <p:nvPr/>
        </p:nvSpPr>
        <p:spPr>
          <a:xfrm>
            <a:off x="3214686" y="5857884"/>
            <a:ext cx="666882" cy="827584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8" name="Стрелка вправо 7">
            <a:hlinkClick r:id="rId3" action="ppaction://hlinkpres?slideindex=6&amp;slidetitle=Вариант 2"/>
          </p:cNvPr>
          <p:cNvSpPr/>
          <p:nvPr/>
        </p:nvSpPr>
        <p:spPr>
          <a:xfrm>
            <a:off x="3214686" y="6929454"/>
            <a:ext cx="666882" cy="827584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2777056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</a:rPr>
              <a:t>Хозяйка Рыжика</a:t>
            </a:r>
            <a:endParaRPr lang="ru-RU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66" y="500034"/>
            <a:ext cx="6172200" cy="21674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 smtClean="0"/>
              <a:t>Придумай хозяйке имя, учитывая ее возраст.</a:t>
            </a:r>
            <a:endParaRPr lang="ru-RU" sz="4400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714356" y="1142976"/>
            <a:ext cx="5815010" cy="1714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Возраст.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4400" dirty="0" smtClean="0"/>
              <a:t>Имя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357166" y="500034"/>
            <a:ext cx="6172200" cy="2167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Рассмотри хозяйку Рыжика.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357166" y="500034"/>
            <a:ext cx="6172200" cy="2167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Подумай, что можно о ней рассказать.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85728" y="357158"/>
            <a:ext cx="6172200" cy="70535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Проверь себя</a:t>
            </a:r>
            <a:endParaRPr lang="ru-RU" b="1" dirty="0"/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357166" y="500034"/>
            <a:ext cx="6172200" cy="2167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Что ты можешь сказать о возрасте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хозяйки Рыжика?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 descr="D:\imgonline-com-ua-Transparent-backgr-jgrabPATZa64362.png"/>
          <p:cNvPicPr>
            <a:picLocks noChangeAspect="1" noChangeArrowheads="1"/>
          </p:cNvPicPr>
          <p:nvPr/>
        </p:nvPicPr>
        <p:blipFill>
          <a:blip r:embed="rId2"/>
          <a:srcRect l="10741" t="83022" r="12482"/>
          <a:stretch>
            <a:fillRect/>
          </a:stretch>
        </p:blipFill>
        <p:spPr bwMode="auto">
          <a:xfrm>
            <a:off x="928670" y="7027275"/>
            <a:ext cx="5713189" cy="1545253"/>
          </a:xfrm>
          <a:prstGeom prst="rect">
            <a:avLst/>
          </a:prstGeom>
          <a:noFill/>
        </p:spPr>
      </p:pic>
      <p:pic>
        <p:nvPicPr>
          <p:cNvPr id="4098" name="Picture 2" descr="D:\imgonline-com-ua-Transparent-backgr-NUAyNCJ3E9q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84" y="2714612"/>
            <a:ext cx="5357850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  <p:bldP spid="5" grpId="0"/>
      <p:bldP spid="5" grpId="1"/>
      <p:bldP spid="10" grpId="0" build="p"/>
      <p:bldP spid="11" grpId="0" build="p"/>
      <p:bldP spid="11" grpId="1" build="allAtOnce"/>
      <p:bldP spid="12" grpId="0"/>
      <p:bldP spid="12" grpId="1"/>
      <p:bldP spid="13" grpId="0" build="p"/>
      <p:bldP spid="13" grpId="1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 txBox="1">
            <a:spLocks/>
          </p:cNvSpPr>
          <p:nvPr/>
        </p:nvSpPr>
        <p:spPr>
          <a:xfrm>
            <a:off x="357166" y="357158"/>
            <a:ext cx="6143668" cy="3071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4000" dirty="0" smtClean="0"/>
              <a:t>Подумай, как можно связать рассказ о хозяйке Рыжика с домом, в котором она живёт. 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357166" y="3071802"/>
            <a:ext cx="6243638" cy="3571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Если у тебя</a:t>
            </a:r>
            <a:r>
              <a:rPr kumimoji="0" lang="ru-RU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возникли затруднения, можешь выбрать один из предложенных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вариантов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57166" y="6643702"/>
            <a:ext cx="3071810" cy="857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Вариант 1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357166" y="7643834"/>
            <a:ext cx="3071810" cy="857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Вариант 2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трелка вправо 9">
            <a:hlinkClick r:id="rId2" action="ppaction://hlinkpres?slideindex=7&amp;slidetitle=Вариант 1"/>
          </p:cNvPr>
          <p:cNvSpPr/>
          <p:nvPr/>
        </p:nvSpPr>
        <p:spPr>
          <a:xfrm>
            <a:off x="3143248" y="6643702"/>
            <a:ext cx="666882" cy="827584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Стрелка вправо 10">
            <a:hlinkClick r:id="rId3" action="ppaction://hlinkpres?slideindex=8&amp;slidetitle=Вариант 2"/>
          </p:cNvPr>
          <p:cNvSpPr/>
          <p:nvPr/>
        </p:nvSpPr>
        <p:spPr>
          <a:xfrm>
            <a:off x="3143248" y="7643834"/>
            <a:ext cx="666882" cy="827584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12" name="Picture 2" descr="D:\imgonline-com-ua-Transparent-backgr-jgrabPATZa64362.png"/>
          <p:cNvPicPr>
            <a:picLocks noChangeAspect="1" noChangeArrowheads="1"/>
          </p:cNvPicPr>
          <p:nvPr/>
        </p:nvPicPr>
        <p:blipFill>
          <a:blip r:embed="rId4"/>
          <a:srcRect l="10741" t="83022" r="12482"/>
          <a:stretch>
            <a:fillRect/>
          </a:stretch>
        </p:blipFill>
        <p:spPr bwMode="auto">
          <a:xfrm>
            <a:off x="3857628" y="8236370"/>
            <a:ext cx="3355735" cy="907630"/>
          </a:xfrm>
          <a:prstGeom prst="rect">
            <a:avLst/>
          </a:prstGeom>
          <a:noFill/>
        </p:spPr>
      </p:pic>
      <p:pic>
        <p:nvPicPr>
          <p:cNvPr id="5" name="Picture 2" descr="D:\imgonline-com-ua-Transparent-backgr-NUAyNCJ3E9qF.png"/>
          <p:cNvPicPr>
            <a:picLocks noChangeAspect="1" noChangeArrowheads="1"/>
          </p:cNvPicPr>
          <p:nvPr/>
        </p:nvPicPr>
        <p:blipFill>
          <a:blip r:embed="rId5" cstate="print"/>
          <a:srcRect l="14224" r="15095"/>
          <a:stretch>
            <a:fillRect/>
          </a:stretch>
        </p:blipFill>
        <p:spPr bwMode="auto">
          <a:xfrm>
            <a:off x="4383905" y="5429256"/>
            <a:ext cx="2474095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66" y="642910"/>
            <a:ext cx="6172200" cy="2867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 smtClean="0"/>
              <a:t>Продолжи содержание </a:t>
            </a:r>
            <a:r>
              <a:rPr lang="ru-RU" sz="4400" b="1" dirty="0" smtClean="0">
                <a:solidFill>
                  <a:srgbClr val="C00000"/>
                </a:solidFill>
              </a:rPr>
              <a:t>главы 2 «Где живёт Рыжик» </a:t>
            </a:r>
            <a:r>
              <a:rPr lang="ru-RU" sz="4400" dirty="0" smtClean="0"/>
              <a:t>рассказом о его  хозяйке. 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357166" y="357158"/>
            <a:ext cx="6143668" cy="207170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Составь рассказ о том, как </a:t>
            </a:r>
            <a:r>
              <a:rPr lang="ru-RU" sz="4400" dirty="0" smtClean="0"/>
              <a:t>Рыжик появился в этом доме.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357166" y="3143240"/>
            <a:ext cx="6143668" cy="857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Опорные слова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1142984" y="4572000"/>
            <a:ext cx="5429288" cy="40719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4400" dirty="0" smtClean="0"/>
              <a:t>Однажды…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4400" dirty="0" smtClean="0"/>
              <a:t>Он был похож на…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4400" dirty="0" smtClean="0"/>
              <a:t>Стало жалко…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Так в доме…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 descr="D:\2.png"/>
          <p:cNvPicPr>
            <a:picLocks noChangeAspect="1" noChangeArrowheads="1"/>
          </p:cNvPicPr>
          <p:nvPr/>
        </p:nvPicPr>
        <p:blipFill>
          <a:blip r:embed="rId2" cstate="print"/>
          <a:srcRect l="56896" t="49929" b="11902"/>
          <a:stretch>
            <a:fillRect/>
          </a:stretch>
        </p:blipFill>
        <p:spPr bwMode="auto">
          <a:xfrm>
            <a:off x="4714884" y="7000892"/>
            <a:ext cx="1775307" cy="15720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2777056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</a:rPr>
              <a:t>Глава 3</a:t>
            </a:r>
            <a:br>
              <a:rPr lang="ru-RU" sz="60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</a:rPr>
              <a:t>Детство Рыжика</a:t>
            </a:r>
            <a:endParaRPr lang="ru-RU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28604" y="3786182"/>
            <a:ext cx="6172200" cy="2786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черновике рукописи запиши номер и название главы.</a:t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ПК\Pictures\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14546"/>
            <a:ext cx="7501022" cy="7501022"/>
          </a:xfrm>
          <a:prstGeom prst="rect">
            <a:avLst/>
          </a:prstGeom>
          <a:noFill/>
        </p:spPr>
      </p:pic>
      <p:pic>
        <p:nvPicPr>
          <p:cNvPr id="3" name="Picture 4" descr="F:\Тетерич проект\imgonline-com-ua-Transparent-backgr-woo6RsgPoFttq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85794" y="3714712"/>
            <a:ext cx="5429288" cy="5429288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85728" y="285720"/>
            <a:ext cx="2443158" cy="705354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рост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85728" y="1142976"/>
            <a:ext cx="2443158" cy="705354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возраст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000372" y="285720"/>
            <a:ext cx="2443158" cy="705354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30 см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000372" y="1142976"/>
            <a:ext cx="2714644" cy="714878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взрослый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85728" y="928662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Подумай, сколько можно дать герою лет.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85728" y="285720"/>
            <a:ext cx="2443158" cy="705354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окраска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000372" y="285720"/>
            <a:ext cx="3571900" cy="2428892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рыжий, с яркими полосками на спине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1\Рабочий стол\коврик.png"/>
          <p:cNvPicPr>
            <a:picLocks noChangeAspect="1" noChangeArrowheads="1"/>
          </p:cNvPicPr>
          <p:nvPr/>
        </p:nvPicPr>
        <p:blipFill>
          <a:blip r:embed="rId2"/>
          <a:srcRect t="46270" b="13150"/>
          <a:stretch>
            <a:fillRect/>
          </a:stretch>
        </p:blipFill>
        <p:spPr bwMode="auto">
          <a:xfrm>
            <a:off x="0" y="6357583"/>
            <a:ext cx="6858000" cy="2786417"/>
          </a:xfrm>
          <a:prstGeom prst="rect">
            <a:avLst/>
          </a:prstGeom>
          <a:noFill/>
        </p:spPr>
      </p:pic>
      <p:pic>
        <p:nvPicPr>
          <p:cNvPr id="1026" name="Picture 2" descr="C:\Documents and Settings\1\Рабочий стол\кресло 2.png"/>
          <p:cNvPicPr>
            <a:picLocks noChangeAspect="1" noChangeArrowheads="1"/>
          </p:cNvPicPr>
          <p:nvPr/>
        </p:nvPicPr>
        <p:blipFill>
          <a:blip r:embed="rId3"/>
          <a:srcRect l="34254" t="17127" r="-290" b="18288"/>
          <a:stretch>
            <a:fillRect/>
          </a:stretch>
        </p:blipFill>
        <p:spPr bwMode="auto">
          <a:xfrm rot="185196">
            <a:off x="0" y="3500430"/>
            <a:ext cx="4857784" cy="4751059"/>
          </a:xfrm>
          <a:prstGeom prst="rect">
            <a:avLst/>
          </a:prstGeom>
          <a:noFill/>
        </p:spPr>
      </p:pic>
      <p:pic>
        <p:nvPicPr>
          <p:cNvPr id="9" name="Picture 3" descr="D:\3.png"/>
          <p:cNvPicPr>
            <a:picLocks noChangeAspect="1" noChangeArrowheads="1"/>
          </p:cNvPicPr>
          <p:nvPr/>
        </p:nvPicPr>
        <p:blipFill>
          <a:blip r:embed="rId4" cstate="print"/>
          <a:srcRect l="50800" t="7257" r="871" b="46446"/>
          <a:stretch>
            <a:fillRect/>
          </a:stretch>
        </p:blipFill>
        <p:spPr bwMode="auto">
          <a:xfrm>
            <a:off x="1357298" y="4857752"/>
            <a:ext cx="1996556" cy="1912609"/>
          </a:xfrm>
          <a:prstGeom prst="rect">
            <a:avLst/>
          </a:prstGeom>
          <a:noFill/>
        </p:spPr>
      </p:pic>
      <p:pic>
        <p:nvPicPr>
          <p:cNvPr id="7" name="Picture 3" descr="D:\1.png"/>
          <p:cNvPicPr>
            <a:picLocks noChangeAspect="1" noChangeArrowheads="1"/>
          </p:cNvPicPr>
          <p:nvPr/>
        </p:nvPicPr>
        <p:blipFill>
          <a:blip r:embed="rId5" cstate="print"/>
          <a:srcRect t="53993" r="38318" b="6967"/>
          <a:stretch>
            <a:fillRect/>
          </a:stretch>
        </p:blipFill>
        <p:spPr bwMode="auto">
          <a:xfrm>
            <a:off x="1071546" y="4714876"/>
            <a:ext cx="2428892" cy="1537454"/>
          </a:xfrm>
          <a:prstGeom prst="rect">
            <a:avLst/>
          </a:prstGeom>
          <a:noFill/>
        </p:spPr>
      </p:pic>
      <p:pic>
        <p:nvPicPr>
          <p:cNvPr id="10" name="Picture 3" descr="D:\3.png"/>
          <p:cNvPicPr>
            <a:picLocks noChangeAspect="1" noChangeArrowheads="1"/>
          </p:cNvPicPr>
          <p:nvPr/>
        </p:nvPicPr>
        <p:blipFill>
          <a:blip r:embed="rId4" cstate="print"/>
          <a:srcRect l="50800" t="7257" r="871" b="46446"/>
          <a:stretch>
            <a:fillRect/>
          </a:stretch>
        </p:blipFill>
        <p:spPr bwMode="auto">
          <a:xfrm rot="17102494">
            <a:off x="1613070" y="4613637"/>
            <a:ext cx="1996556" cy="1912609"/>
          </a:xfrm>
          <a:prstGeom prst="rect">
            <a:avLst/>
          </a:prstGeom>
          <a:noFill/>
        </p:spPr>
      </p:pic>
      <p:pic>
        <p:nvPicPr>
          <p:cNvPr id="11" name="Picture 3" descr="D:\3.png"/>
          <p:cNvPicPr>
            <a:picLocks noChangeAspect="1" noChangeArrowheads="1"/>
          </p:cNvPicPr>
          <p:nvPr/>
        </p:nvPicPr>
        <p:blipFill>
          <a:blip r:embed="rId4" cstate="print"/>
          <a:srcRect l="50800" t="7257" r="871" b="46446"/>
          <a:stretch>
            <a:fillRect/>
          </a:stretch>
        </p:blipFill>
        <p:spPr bwMode="auto">
          <a:xfrm rot="19941154">
            <a:off x="1401315" y="4783164"/>
            <a:ext cx="1996556" cy="1912609"/>
          </a:xfrm>
          <a:prstGeom prst="rect">
            <a:avLst/>
          </a:prstGeom>
          <a:noFill/>
        </p:spPr>
      </p:pic>
      <p:pic>
        <p:nvPicPr>
          <p:cNvPr id="13" name="Picture 3" descr="D:\1.png"/>
          <p:cNvPicPr>
            <a:picLocks noChangeAspect="1" noChangeArrowheads="1"/>
          </p:cNvPicPr>
          <p:nvPr/>
        </p:nvPicPr>
        <p:blipFill>
          <a:blip r:embed="rId5" cstate="print"/>
          <a:srcRect t="53993" r="38318" b="6967"/>
          <a:stretch>
            <a:fillRect/>
          </a:stretch>
        </p:blipFill>
        <p:spPr bwMode="auto">
          <a:xfrm rot="2289864">
            <a:off x="1001207" y="4658042"/>
            <a:ext cx="2428892" cy="1537454"/>
          </a:xfrm>
          <a:prstGeom prst="rect">
            <a:avLst/>
          </a:prstGeom>
          <a:noFill/>
        </p:spPr>
      </p:pic>
      <p:pic>
        <p:nvPicPr>
          <p:cNvPr id="12" name="Picture 2" descr="D:\2.png"/>
          <p:cNvPicPr>
            <a:picLocks noChangeAspect="1" noChangeArrowheads="1"/>
          </p:cNvPicPr>
          <p:nvPr/>
        </p:nvPicPr>
        <p:blipFill>
          <a:blip r:embed="rId6" cstate="print"/>
          <a:srcRect l="56896" t="49929" b="11902"/>
          <a:stretch>
            <a:fillRect/>
          </a:stretch>
        </p:blipFill>
        <p:spPr bwMode="auto">
          <a:xfrm>
            <a:off x="1142984" y="4714876"/>
            <a:ext cx="1613958" cy="1429178"/>
          </a:xfrm>
          <a:prstGeom prst="rect">
            <a:avLst/>
          </a:prstGeom>
          <a:noFill/>
        </p:spPr>
      </p:pic>
      <p:sp>
        <p:nvSpPr>
          <p:cNvPr id="14" name="Содержимое 2"/>
          <p:cNvSpPr txBox="1">
            <a:spLocks/>
          </p:cNvSpPr>
          <p:nvPr/>
        </p:nvSpPr>
        <p:spPr>
          <a:xfrm>
            <a:off x="428604" y="500034"/>
            <a:ext cx="6143668" cy="2928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Это любимое кресло нашего героя. Подумай,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за что оно так нравится </a:t>
            </a:r>
            <a:r>
              <a:rPr lang="ru-RU" sz="4400" dirty="0" smtClean="0"/>
              <a:t>Рыжику.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285728" y="0"/>
            <a:ext cx="6143668" cy="857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4400" b="1" dirty="0" smtClean="0"/>
              <a:t>Проверь себя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Содержимое 2"/>
          <p:cNvSpPr txBox="1">
            <a:spLocks/>
          </p:cNvSpPr>
          <p:nvPr/>
        </p:nvSpPr>
        <p:spPr>
          <a:xfrm>
            <a:off x="214290" y="785786"/>
            <a:ext cx="6643710" cy="35004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4400" dirty="0" smtClean="0"/>
              <a:t> Красивого зелёного цвета.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Мягкое.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4400" dirty="0" smtClean="0"/>
              <a:t> Уютное.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Старое.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Содержимое 2"/>
          <p:cNvSpPr txBox="1">
            <a:spLocks/>
          </p:cNvSpPr>
          <p:nvPr/>
        </p:nvSpPr>
        <p:spPr>
          <a:xfrm>
            <a:off x="357166" y="500034"/>
            <a:ext cx="6143668" cy="207170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Посмотри,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что здесь любил делать котёнок </a:t>
            </a:r>
            <a:r>
              <a:rPr lang="ru-RU" sz="4400" dirty="0" smtClean="0"/>
              <a:t>Р</a:t>
            </a:r>
            <a:r>
              <a:rPr kumimoji="0" lang="ru-RU" sz="4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ыжик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Содержимое 2"/>
          <p:cNvSpPr txBox="1">
            <a:spLocks/>
          </p:cNvSpPr>
          <p:nvPr/>
        </p:nvSpPr>
        <p:spPr>
          <a:xfrm>
            <a:off x="285728" y="0"/>
            <a:ext cx="6143668" cy="857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4400" b="1" dirty="0" smtClean="0"/>
              <a:t>Проверь себя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Содержимое 2"/>
          <p:cNvSpPr txBox="1">
            <a:spLocks/>
          </p:cNvSpPr>
          <p:nvPr/>
        </p:nvSpPr>
        <p:spPr>
          <a:xfrm>
            <a:off x="214290" y="928662"/>
            <a:ext cx="3714776" cy="1071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4400" dirty="0" smtClean="0"/>
              <a:t> Кувыркался.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85728" y="2714612"/>
          <a:ext cx="6357983" cy="26873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8229"/>
                <a:gridCol w="2099877"/>
                <a:gridCol w="2099877"/>
              </a:tblGrid>
              <a:tr h="1407146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План собирания материала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Рабочие материалы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Дополнения </a:t>
                      </a:r>
                      <a:endParaRPr lang="ru-RU" sz="2800" dirty="0"/>
                    </a:p>
                  </a:txBody>
                  <a:tcPr/>
                </a:tc>
              </a:tr>
              <a:tr h="380451"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кресло 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/>
                    </a:p>
                  </a:txBody>
                  <a:tcPr/>
                </a:tc>
              </a:tr>
              <a:tr h="380451"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Рыжик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Содержимое 2"/>
          <p:cNvSpPr txBox="1">
            <a:spLocks/>
          </p:cNvSpPr>
          <p:nvPr/>
        </p:nvSpPr>
        <p:spPr>
          <a:xfrm>
            <a:off x="285728" y="285720"/>
            <a:ext cx="6143668" cy="207170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Подготовь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рабочие материалы и запиши в корреспондентский блокнот.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трелка вправо 5">
            <a:hlinkClick r:id="rId3" action="ppaction://hlinkpres?slideindex=9&amp;slidetitle=Рыжик любит кувыркаться"/>
          </p:cNvPr>
          <p:cNvSpPr/>
          <p:nvPr/>
        </p:nvSpPr>
        <p:spPr>
          <a:xfrm>
            <a:off x="5715016" y="6000760"/>
            <a:ext cx="870366" cy="755576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ПС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357166" y="428596"/>
            <a:ext cx="6143668" cy="2500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Подумай, </a:t>
            </a:r>
            <a:r>
              <a:rPr lang="ru-RU" sz="4400" dirty="0" smtClean="0"/>
              <a:t>с чего можно начать рассказ о детстве Рыжика?  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357166" y="428596"/>
            <a:ext cx="6143668" cy="1357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Выбери свой вариант: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428604" y="1785918"/>
            <a:ext cx="5643602" cy="4500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4400" dirty="0" smtClean="0"/>
              <a:t> Котёнком Рыжик очень любил старое…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4400" dirty="0" smtClean="0"/>
              <a:t> Любимым местом Рыжика стало…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357166" y="500034"/>
            <a:ext cx="6143668" cy="19288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lvl="0">
              <a:spcBef>
                <a:spcPct val="20000"/>
              </a:spcBef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Расскажи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 том, как Рыжик </a:t>
            </a:r>
            <a:r>
              <a:rPr lang="ru-RU" sz="4400" dirty="0" smtClean="0"/>
              <a:t>кувыркался на кресле.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57166" y="2714612"/>
            <a:ext cx="6143668" cy="3214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Запиши в черновике рукописи начало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главы 3</a:t>
            </a: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«Детство Рыжика».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4" grpId="0"/>
      <p:bldP spid="4" grpId="1"/>
      <p:bldP spid="6" grpId="0"/>
      <p:bldP spid="6" grpId="1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1\Рабочий стол\коврик.png"/>
          <p:cNvPicPr>
            <a:picLocks noChangeAspect="1" noChangeArrowheads="1"/>
          </p:cNvPicPr>
          <p:nvPr/>
        </p:nvPicPr>
        <p:blipFill>
          <a:blip r:embed="rId2"/>
          <a:srcRect t="46270" b="13150"/>
          <a:stretch>
            <a:fillRect/>
          </a:stretch>
        </p:blipFill>
        <p:spPr bwMode="auto">
          <a:xfrm>
            <a:off x="0" y="6357583"/>
            <a:ext cx="6858000" cy="2786417"/>
          </a:xfrm>
          <a:prstGeom prst="rect">
            <a:avLst/>
          </a:prstGeom>
          <a:noFill/>
        </p:spPr>
      </p:pic>
      <p:pic>
        <p:nvPicPr>
          <p:cNvPr id="1028" name="Picture 4" descr="C:\Documents and Settings\1\Рабочий стол\клубок.png"/>
          <p:cNvPicPr>
            <a:picLocks noChangeAspect="1" noChangeArrowheads="1"/>
          </p:cNvPicPr>
          <p:nvPr/>
        </p:nvPicPr>
        <p:blipFill>
          <a:blip r:embed="rId3"/>
          <a:srcRect l="73442" t="73442" r="5225" b="9289"/>
          <a:stretch>
            <a:fillRect/>
          </a:stretch>
        </p:blipFill>
        <p:spPr bwMode="auto">
          <a:xfrm>
            <a:off x="4714884" y="7643834"/>
            <a:ext cx="1571636" cy="1272171"/>
          </a:xfrm>
          <a:prstGeom prst="rect">
            <a:avLst/>
          </a:prstGeom>
          <a:noFill/>
        </p:spPr>
      </p:pic>
      <p:pic>
        <p:nvPicPr>
          <p:cNvPr id="1026" name="Picture 2" descr="C:\Documents and Settings\1\Рабочий стол\кресло 2.png"/>
          <p:cNvPicPr>
            <a:picLocks noChangeAspect="1" noChangeArrowheads="1"/>
          </p:cNvPicPr>
          <p:nvPr/>
        </p:nvPicPr>
        <p:blipFill>
          <a:blip r:embed="rId4"/>
          <a:srcRect l="34254" t="17127" r="-290" b="18288"/>
          <a:stretch>
            <a:fillRect/>
          </a:stretch>
        </p:blipFill>
        <p:spPr bwMode="auto">
          <a:xfrm rot="185196">
            <a:off x="0" y="3500430"/>
            <a:ext cx="4857784" cy="4751059"/>
          </a:xfrm>
          <a:prstGeom prst="rect">
            <a:avLst/>
          </a:prstGeom>
          <a:noFill/>
        </p:spPr>
      </p:pic>
      <p:pic>
        <p:nvPicPr>
          <p:cNvPr id="8" name="Picture 4" descr="C:\Documents and Settings\1\Рабочий стол\клубок.png"/>
          <p:cNvPicPr>
            <a:picLocks noChangeAspect="1" noChangeArrowheads="1"/>
          </p:cNvPicPr>
          <p:nvPr/>
        </p:nvPicPr>
        <p:blipFill>
          <a:blip r:embed="rId5"/>
          <a:srcRect l="947" t="26830" r="47363" b="10499"/>
          <a:stretch>
            <a:fillRect/>
          </a:stretch>
        </p:blipFill>
        <p:spPr bwMode="auto">
          <a:xfrm>
            <a:off x="3143248" y="7715272"/>
            <a:ext cx="759074" cy="877461"/>
          </a:xfrm>
          <a:prstGeom prst="rect">
            <a:avLst/>
          </a:prstGeom>
          <a:noFill/>
        </p:spPr>
      </p:pic>
      <p:pic>
        <p:nvPicPr>
          <p:cNvPr id="10" name="Picture 2" descr="D:\2.png"/>
          <p:cNvPicPr>
            <a:picLocks noChangeAspect="1" noChangeArrowheads="1"/>
          </p:cNvPicPr>
          <p:nvPr/>
        </p:nvPicPr>
        <p:blipFill>
          <a:blip r:embed="rId6" cstate="print"/>
          <a:srcRect l="56896" t="49929" b="11902"/>
          <a:stretch>
            <a:fillRect/>
          </a:stretch>
        </p:blipFill>
        <p:spPr bwMode="auto">
          <a:xfrm>
            <a:off x="6215082" y="6858016"/>
            <a:ext cx="1816372" cy="1608418"/>
          </a:xfrm>
          <a:prstGeom prst="rect">
            <a:avLst/>
          </a:prstGeom>
          <a:noFill/>
        </p:spPr>
      </p:pic>
      <p:pic>
        <p:nvPicPr>
          <p:cNvPr id="9" name="Picture 3" descr="D:\3.png"/>
          <p:cNvPicPr>
            <a:picLocks noChangeAspect="1" noChangeArrowheads="1"/>
          </p:cNvPicPr>
          <p:nvPr/>
        </p:nvPicPr>
        <p:blipFill>
          <a:blip r:embed="rId7" cstate="print"/>
          <a:srcRect l="50800" t="7257" r="871" b="46446"/>
          <a:stretch>
            <a:fillRect/>
          </a:stretch>
        </p:blipFill>
        <p:spPr bwMode="auto">
          <a:xfrm rot="1274554">
            <a:off x="2767866" y="6861794"/>
            <a:ext cx="2428892" cy="2326767"/>
          </a:xfrm>
          <a:prstGeom prst="rect">
            <a:avLst/>
          </a:prstGeom>
          <a:noFill/>
        </p:spPr>
      </p:pic>
      <p:pic>
        <p:nvPicPr>
          <p:cNvPr id="11" name="Picture 4" descr="C:\Documents and Settings\1\Рабочий стол\клубок.png"/>
          <p:cNvPicPr>
            <a:picLocks noChangeAspect="1" noChangeArrowheads="1"/>
          </p:cNvPicPr>
          <p:nvPr/>
        </p:nvPicPr>
        <p:blipFill>
          <a:blip r:embed="rId5"/>
          <a:srcRect l="947" t="26830" r="47363" b="10499"/>
          <a:stretch>
            <a:fillRect/>
          </a:stretch>
        </p:blipFill>
        <p:spPr bwMode="auto">
          <a:xfrm>
            <a:off x="3929066" y="6715140"/>
            <a:ext cx="759074" cy="877461"/>
          </a:xfrm>
          <a:prstGeom prst="rect">
            <a:avLst/>
          </a:prstGeom>
          <a:noFill/>
        </p:spPr>
      </p:pic>
      <p:pic>
        <p:nvPicPr>
          <p:cNvPr id="13" name="Picture 3" descr="D:\3.png"/>
          <p:cNvPicPr>
            <a:picLocks noChangeAspect="1" noChangeArrowheads="1"/>
          </p:cNvPicPr>
          <p:nvPr/>
        </p:nvPicPr>
        <p:blipFill>
          <a:blip r:embed="rId7" cstate="print"/>
          <a:srcRect l="50800" t="7257" r="871" b="46446"/>
          <a:stretch>
            <a:fillRect/>
          </a:stretch>
        </p:blipFill>
        <p:spPr bwMode="auto">
          <a:xfrm rot="19797061">
            <a:off x="2991072" y="6881148"/>
            <a:ext cx="2428892" cy="2326767"/>
          </a:xfrm>
          <a:prstGeom prst="rect">
            <a:avLst/>
          </a:prstGeom>
          <a:noFill/>
        </p:spPr>
      </p:pic>
      <p:pic>
        <p:nvPicPr>
          <p:cNvPr id="16" name="Picture 2" descr="D:\2.png"/>
          <p:cNvPicPr>
            <a:picLocks noChangeAspect="1" noChangeArrowheads="1"/>
          </p:cNvPicPr>
          <p:nvPr/>
        </p:nvPicPr>
        <p:blipFill>
          <a:blip r:embed="rId6" cstate="print"/>
          <a:srcRect l="56896" t="49929" b="11902"/>
          <a:stretch>
            <a:fillRect/>
          </a:stretch>
        </p:blipFill>
        <p:spPr bwMode="auto">
          <a:xfrm>
            <a:off x="1714488" y="6715140"/>
            <a:ext cx="1816372" cy="1608418"/>
          </a:xfrm>
          <a:prstGeom prst="rect">
            <a:avLst/>
          </a:prstGeom>
          <a:noFill/>
        </p:spPr>
      </p:pic>
      <p:sp>
        <p:nvSpPr>
          <p:cNvPr id="12" name="Содержимое 2"/>
          <p:cNvSpPr txBox="1">
            <a:spLocks/>
          </p:cNvSpPr>
          <p:nvPr/>
        </p:nvSpPr>
        <p:spPr>
          <a:xfrm>
            <a:off x="357166" y="428596"/>
            <a:ext cx="6143668" cy="207170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lvl="0">
              <a:spcBef>
                <a:spcPct val="20000"/>
              </a:spcBef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Как ты думаешь,</a:t>
            </a:r>
            <a:r>
              <a:rPr lang="ru-RU" sz="4400" dirty="0" smtClean="0"/>
              <a:t> какое занятие 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стало любимым, когда </a:t>
            </a:r>
            <a:r>
              <a:rPr lang="ru-RU" sz="4400" dirty="0" smtClean="0"/>
              <a:t>Рыжик подрос?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Содержимое 2"/>
          <p:cNvSpPr txBox="1">
            <a:spLocks/>
          </p:cNvSpPr>
          <p:nvPr/>
        </p:nvSpPr>
        <p:spPr>
          <a:xfrm>
            <a:off x="357166" y="428596"/>
            <a:ext cx="6143668" cy="2071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Посмотри, что делает малыш Рыжик.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57166" y="500034"/>
            <a:ext cx="6143668" cy="207170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lvl="0">
              <a:spcBef>
                <a:spcPct val="20000"/>
              </a:spcBef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Составь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список слов-действий </a:t>
            </a:r>
            <a:r>
              <a:rPr lang="ru-RU" sz="4400" dirty="0" smtClean="0"/>
              <a:t>котёнка и запиши в корреспондентский блокнот.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77778E-7 C -0.01551 0.00122 -0.03287 -0.00087 -0.04653 0.00538 C -0.08843 0.025 -0.01991 0.00451 -0.06297 0.01615 C -0.08681 0.00972 -0.07709 0.00764 -0.09283 0.01615 C -0.10209 0.0151 -0.12223 0.01059 -0.13264 0.01615 C -0.13565 0.01771 -0.13311 0.02257 -0.13588 0.02431 C -0.13936 0.02656 -0.14468 0.02604 -0.14908 0.02708 C -0.15903 0.02431 -0.16644 0.01997 -0.17547 0.01615 " pathEditMode="relative" rAng="0" ptsTypes="fffffff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0" y="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55556E-7 L -0.12292 -0.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0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547 0.01615 C -0.18264 -0.00017 -0.19329 -0.01319 -0.20602 -0.0276 C -0.21551 -0.03837 -0.21158 -0.04114 -0.23102 -0.04844 C -0.23913 -0.05139 -0.247 -0.05677 -0.25602 -0.05677 " pathEditMode="relative" ptsTypes="fff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5602 -0.05677 C -0.2669 -0.06875 -0.28843 -0.08282 -0.30672 -0.08368 C -0.32524 -0.08941 -0.34028 -0.08854 -0.35787 -0.09254 C -0.37917 -0.08646 -0.39283 -0.08247 -0.4088 -0.07084 C -0.40996 -0.06702 -0.41019 -0.06285 -0.41158 -0.05868 C -0.41343 -0.05504 -0.41783 -0.05243 -0.41922 -0.04861 C -0.42014 -0.04584 -0.41899 -0.04271 -0.41945 -0.03993 C -0.4213 -0.03368 -0.42454 -0.02743 -0.42709 -0.02066 C -0.42963 -0.01459 -0.43496 -0.00868 -0.43519 -0.00209 C -0.43635 0.01805 -0.43241 0.01024 -0.44051 0.02222 " pathEditMode="relative" rAng="-927415" ptsTypes="fffffffff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0" y="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0"/>
                            </p:stCondLst>
                            <p:childTnLst>
                              <p:par>
                                <p:cTn id="44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38889E-6 L -0.16643 -0.12379 C -0.20069 -0.15052 -0.25949 -0.1809 -0.3243 -0.20781 C -0.39884 -0.23854 -0.45972 -0.25729 -0.50902 -0.26476 L -0.73703 -0.3033 " pathEditMode="relative" rAng="7125173" ptsTypes="FffFF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00" y="-18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0.0217 C -0.03426 0.00573 -0.01088 0.01354 -0.07222 0.01771 C -0.08565 0.02257 -0.09236 0.02882 -0.1 0.04514 C -0.11759 0.03698 -0.12685 0.01424 -0.14444 0.00608 C -0.17986 0.00833 -0.21273 0.00972 -0.24722 0.01771 C -0.25 0.02031 -0.25231 0.02552 -0.25555 0.02552 C -0.26134 0.02552 -0.26643 0.0191 -0.27222 0.01771 C -0.2919 0.01319 -0.31065 0.00903 -0.33055 0.00608 C -0.34352 0.00087 -0.35648 -0.00434 -0.36944 -0.00955 C -0.37778 -0.01267 -0.38611 -0.01736 -0.39444 -0.02118 C -0.39722 -0.02257 -0.40278 -0.025 -0.40278 -0.02483 C -0.4206 -0.01892 -0.43912 -0.01181 -0.45509 0.00226 C -0.45718 0.00417 -0.47083 0.01944 -0.475 0.0217 C -0.48518 0.02778 -0.49792 0.02951 -0.50833 0.03333 C -0.52755 0.0408 -0.54444 0.05451 -0.56343 0.06059 C -0.60833 0.07465 -0.65185 0.08368 -0.69722 0.08785 C -0.72014 0.09601 -0.73727 0.09479 -0.76111 0.09184 C -0.79352 0.0691 -0.74815 0.10295 -0.78333 0.0684 C -0.79213 0.05972 -0.79907 0.05712 -0.80833 0.05278 C -0.81805 0.03924 -0.82292 0.03472 -0.83611 0.02951 C -0.83889 0.02847 -0.8419 0.0276 -0.84444 0.02552 C -0.84745 0.02361 -0.85278 0.01771 -0.85278 0.01806 " pathEditMode="relative" rAng="0" ptsTypes="fffffffffffffffffffffA">
                                      <p:cBhvr>
                                        <p:cTn id="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600" y="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5" grpId="0"/>
      <p:bldP spid="15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1\Рабочий стол\коврик.png"/>
          <p:cNvPicPr>
            <a:picLocks noChangeAspect="1" noChangeArrowheads="1"/>
          </p:cNvPicPr>
          <p:nvPr/>
        </p:nvPicPr>
        <p:blipFill>
          <a:blip r:embed="rId2"/>
          <a:srcRect t="46270" b="13150"/>
          <a:stretch>
            <a:fillRect/>
          </a:stretch>
        </p:blipFill>
        <p:spPr bwMode="auto">
          <a:xfrm>
            <a:off x="0" y="6357583"/>
            <a:ext cx="6858000" cy="2786417"/>
          </a:xfrm>
          <a:prstGeom prst="rect">
            <a:avLst/>
          </a:prstGeom>
          <a:noFill/>
        </p:spPr>
      </p:pic>
      <p:pic>
        <p:nvPicPr>
          <p:cNvPr id="1028" name="Picture 4" descr="C:\Documents and Settings\1\Рабочий стол\клубок.png"/>
          <p:cNvPicPr>
            <a:picLocks noChangeAspect="1" noChangeArrowheads="1"/>
          </p:cNvPicPr>
          <p:nvPr/>
        </p:nvPicPr>
        <p:blipFill>
          <a:blip r:embed="rId3"/>
          <a:srcRect l="73442" t="73442" r="5225" b="9289"/>
          <a:stretch>
            <a:fillRect/>
          </a:stretch>
        </p:blipFill>
        <p:spPr bwMode="auto">
          <a:xfrm>
            <a:off x="4714884" y="7643834"/>
            <a:ext cx="1571636" cy="1272171"/>
          </a:xfrm>
          <a:prstGeom prst="rect">
            <a:avLst/>
          </a:prstGeom>
          <a:noFill/>
        </p:spPr>
      </p:pic>
      <p:pic>
        <p:nvPicPr>
          <p:cNvPr id="1026" name="Picture 2" descr="C:\Documents and Settings\1\Рабочий стол\кресло 2.png"/>
          <p:cNvPicPr>
            <a:picLocks noChangeAspect="1" noChangeArrowheads="1"/>
          </p:cNvPicPr>
          <p:nvPr/>
        </p:nvPicPr>
        <p:blipFill>
          <a:blip r:embed="rId4"/>
          <a:srcRect l="34254" t="17127" r="-290" b="18288"/>
          <a:stretch>
            <a:fillRect/>
          </a:stretch>
        </p:blipFill>
        <p:spPr bwMode="auto">
          <a:xfrm rot="185196">
            <a:off x="0" y="3500430"/>
            <a:ext cx="4857784" cy="4751059"/>
          </a:xfrm>
          <a:prstGeom prst="rect">
            <a:avLst/>
          </a:prstGeom>
          <a:noFill/>
        </p:spPr>
      </p:pic>
      <p:pic>
        <p:nvPicPr>
          <p:cNvPr id="8" name="Picture 4" descr="C:\Documents and Settings\1\Рабочий стол\клубок.png"/>
          <p:cNvPicPr>
            <a:picLocks noChangeAspect="1" noChangeArrowheads="1"/>
          </p:cNvPicPr>
          <p:nvPr/>
        </p:nvPicPr>
        <p:blipFill>
          <a:blip r:embed="rId5"/>
          <a:srcRect l="947" t="26830" r="47363" b="10499"/>
          <a:stretch>
            <a:fillRect/>
          </a:stretch>
        </p:blipFill>
        <p:spPr bwMode="auto">
          <a:xfrm>
            <a:off x="3143248" y="7715272"/>
            <a:ext cx="759074" cy="877461"/>
          </a:xfrm>
          <a:prstGeom prst="rect">
            <a:avLst/>
          </a:prstGeom>
          <a:noFill/>
        </p:spPr>
      </p:pic>
      <p:pic>
        <p:nvPicPr>
          <p:cNvPr id="10" name="Picture 2" descr="D:\2.png"/>
          <p:cNvPicPr>
            <a:picLocks noChangeAspect="1" noChangeArrowheads="1"/>
          </p:cNvPicPr>
          <p:nvPr/>
        </p:nvPicPr>
        <p:blipFill>
          <a:blip r:embed="rId6" cstate="print"/>
          <a:srcRect l="56896" t="49929" b="11902"/>
          <a:stretch>
            <a:fillRect/>
          </a:stretch>
        </p:blipFill>
        <p:spPr bwMode="auto">
          <a:xfrm>
            <a:off x="6215082" y="6858016"/>
            <a:ext cx="1816372" cy="1608418"/>
          </a:xfrm>
          <a:prstGeom prst="rect">
            <a:avLst/>
          </a:prstGeom>
          <a:noFill/>
        </p:spPr>
      </p:pic>
      <p:pic>
        <p:nvPicPr>
          <p:cNvPr id="9" name="Picture 3" descr="D:\3.png"/>
          <p:cNvPicPr>
            <a:picLocks noChangeAspect="1" noChangeArrowheads="1"/>
          </p:cNvPicPr>
          <p:nvPr/>
        </p:nvPicPr>
        <p:blipFill>
          <a:blip r:embed="rId7" cstate="print"/>
          <a:srcRect l="50800" t="7257" r="871" b="46446"/>
          <a:stretch>
            <a:fillRect/>
          </a:stretch>
        </p:blipFill>
        <p:spPr bwMode="auto">
          <a:xfrm rot="1274554">
            <a:off x="2767866" y="6861794"/>
            <a:ext cx="2428892" cy="2326767"/>
          </a:xfrm>
          <a:prstGeom prst="rect">
            <a:avLst/>
          </a:prstGeom>
          <a:noFill/>
        </p:spPr>
      </p:pic>
      <p:pic>
        <p:nvPicPr>
          <p:cNvPr id="11" name="Picture 4" descr="C:\Documents and Settings\1\Рабочий стол\клубок.png"/>
          <p:cNvPicPr>
            <a:picLocks noChangeAspect="1" noChangeArrowheads="1"/>
          </p:cNvPicPr>
          <p:nvPr/>
        </p:nvPicPr>
        <p:blipFill>
          <a:blip r:embed="rId5"/>
          <a:srcRect l="947" t="26830" r="47363" b="10499"/>
          <a:stretch>
            <a:fillRect/>
          </a:stretch>
        </p:blipFill>
        <p:spPr bwMode="auto">
          <a:xfrm>
            <a:off x="3929066" y="6715140"/>
            <a:ext cx="759074" cy="877461"/>
          </a:xfrm>
          <a:prstGeom prst="rect">
            <a:avLst/>
          </a:prstGeom>
          <a:noFill/>
        </p:spPr>
      </p:pic>
      <p:pic>
        <p:nvPicPr>
          <p:cNvPr id="13" name="Picture 3" descr="D:\3.png"/>
          <p:cNvPicPr>
            <a:picLocks noChangeAspect="1" noChangeArrowheads="1"/>
          </p:cNvPicPr>
          <p:nvPr/>
        </p:nvPicPr>
        <p:blipFill>
          <a:blip r:embed="rId7" cstate="print"/>
          <a:srcRect l="50800" t="7257" r="871" b="46446"/>
          <a:stretch>
            <a:fillRect/>
          </a:stretch>
        </p:blipFill>
        <p:spPr bwMode="auto">
          <a:xfrm rot="19797061">
            <a:off x="2991072" y="6881148"/>
            <a:ext cx="2428892" cy="2326767"/>
          </a:xfrm>
          <a:prstGeom prst="rect">
            <a:avLst/>
          </a:prstGeom>
          <a:noFill/>
        </p:spPr>
      </p:pic>
      <p:pic>
        <p:nvPicPr>
          <p:cNvPr id="16" name="Picture 2" descr="D:\2.png"/>
          <p:cNvPicPr>
            <a:picLocks noChangeAspect="1" noChangeArrowheads="1"/>
          </p:cNvPicPr>
          <p:nvPr/>
        </p:nvPicPr>
        <p:blipFill>
          <a:blip r:embed="rId6" cstate="print"/>
          <a:srcRect l="56896" t="49929" b="11902"/>
          <a:stretch>
            <a:fillRect/>
          </a:stretch>
        </p:blipFill>
        <p:spPr bwMode="auto">
          <a:xfrm>
            <a:off x="1714488" y="6715140"/>
            <a:ext cx="1816372" cy="1608418"/>
          </a:xfrm>
          <a:prstGeom prst="rect">
            <a:avLst/>
          </a:prstGeom>
          <a:noFill/>
        </p:spPr>
      </p:pic>
      <p:sp>
        <p:nvSpPr>
          <p:cNvPr id="19" name="Стрелка вправо 18">
            <a:hlinkClick r:id="rId8" action="ppaction://hlinkpres?slideindex=10&amp;slidetitle=Котёнок Рыжик играет"/>
          </p:cNvPr>
          <p:cNvSpPr/>
          <p:nvPr/>
        </p:nvSpPr>
        <p:spPr>
          <a:xfrm>
            <a:off x="5500702" y="3786182"/>
            <a:ext cx="870366" cy="755576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ПС</a:t>
            </a:r>
            <a:endParaRPr lang="ru-RU" sz="2800" dirty="0">
              <a:solidFill>
                <a:schemeClr val="tx1"/>
              </a:solidFill>
            </a:endParaRPr>
          </a:p>
        </p:txBody>
      </p:sp>
      <p:graphicFrame>
        <p:nvGraphicFramePr>
          <p:cNvPr id="17" name="Содержимое 3"/>
          <p:cNvGraphicFramePr>
            <a:graphicFrameLocks noGrp="1"/>
          </p:cNvGraphicFramePr>
          <p:nvPr>
            <p:ph idx="1"/>
          </p:nvPr>
        </p:nvGraphicFramePr>
        <p:xfrm>
          <a:off x="357166" y="428596"/>
          <a:ext cx="6172200" cy="2621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3074"/>
                <a:gridCol w="2286016"/>
                <a:gridCol w="224311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План собирания материала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/>
                        <a:t>Рабочие материалы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/>
                        <a:t>(Что делает?)</a:t>
                      </a:r>
                    </a:p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Дополнения</a:t>
                      </a:r>
                    </a:p>
                    <a:p>
                      <a:pPr algn="ctr"/>
                      <a:r>
                        <a:rPr lang="ru-RU" sz="2400" dirty="0" smtClean="0"/>
                        <a:t>(Как делает?)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котёнок</a:t>
                      </a:r>
                    </a:p>
                    <a:p>
                      <a:r>
                        <a:rPr lang="ru-RU" sz="3200" dirty="0" smtClean="0"/>
                        <a:t>играет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77778E-7 C -0.01551 0.00122 -0.03287 -0.00087 -0.04653 0.00538 C -0.08843 0.025 -0.01991 0.00451 -0.06297 0.01615 C -0.08681 0.00972 -0.07709 0.00764 -0.09283 0.01615 C -0.10209 0.0151 -0.12223 0.01059 -0.13264 0.01615 C -0.13565 0.01771 -0.13311 0.02257 -0.13588 0.02431 C -0.13936 0.02656 -0.14468 0.02604 -0.14908 0.02708 C -0.15903 0.02431 -0.16644 0.01997 -0.17547 0.01615 " pathEditMode="relative" rAng="0" ptsTypes="fffffff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0" y="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55556E-7 L -0.12292 -0.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0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547 0.01615 C -0.18264 -0.00017 -0.19329 -0.01319 -0.20602 -0.0276 C -0.21551 -0.03837 -0.21158 -0.04114 -0.23102 -0.04844 C -0.23913 -0.05139 -0.247 -0.05677 -0.25602 -0.05677 " pathEditMode="relative" ptsTypes="fff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5602 -0.05677 C -0.2669 -0.06875 -0.28843 -0.08282 -0.30672 -0.08368 C -0.32524 -0.08941 -0.34028 -0.08854 -0.35787 -0.09254 C -0.37917 -0.08646 -0.39283 -0.08247 -0.4088 -0.07084 C -0.40996 -0.06702 -0.41019 -0.06285 -0.41158 -0.05868 C -0.41343 -0.05504 -0.41783 -0.05243 -0.41922 -0.04861 C -0.42014 -0.04584 -0.41899 -0.04271 -0.41945 -0.03993 C -0.4213 -0.03368 -0.42454 -0.02743 -0.42709 -0.02066 C -0.42963 -0.01459 -0.43496 -0.00868 -0.43519 -0.00209 C -0.43635 0.01805 -0.43241 0.01024 -0.44051 0.02222 " pathEditMode="relative" rAng="-927415" ptsTypes="fffffffff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0" y="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500"/>
                            </p:stCondLst>
                            <p:childTnLst>
                              <p:par>
                                <p:cTn id="32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38889E-6 L -0.16643 -0.12379 C -0.20069 -0.15052 -0.25949 -0.1809 -0.3243 -0.20781 C -0.39884 -0.23854 -0.45972 -0.25729 -0.50902 -0.26476 L -0.73703 -0.3033 " pathEditMode="relative" rAng="7125173" ptsTypes="FffFF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00" y="-18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0.0217 C -0.03426 0.00573 -0.01088 0.01354 -0.07222 0.01771 C -0.08565 0.02257 -0.09236 0.02882 -0.1 0.04514 C -0.11759 0.03698 -0.12685 0.01424 -0.14444 0.00608 C -0.17986 0.00833 -0.21273 0.00972 -0.24722 0.01771 C -0.25 0.02031 -0.25231 0.02552 -0.25555 0.02552 C -0.26134 0.02552 -0.26643 0.0191 -0.27222 0.01771 C -0.2919 0.01319 -0.31065 0.00903 -0.33055 0.00608 C -0.34352 0.00087 -0.35648 -0.00434 -0.36944 -0.00955 C -0.37778 -0.01267 -0.38611 -0.01736 -0.39444 -0.02118 C -0.39722 -0.02257 -0.40278 -0.025 -0.40278 -0.02483 C -0.4206 -0.01892 -0.43912 -0.01181 -0.45509 0.00226 C -0.45718 0.00417 -0.47083 0.01944 -0.475 0.0217 C -0.48518 0.02778 -0.49792 0.02951 -0.50833 0.03333 C -0.52755 0.0408 -0.54444 0.05451 -0.56343 0.06059 C -0.60833 0.07465 -0.65185 0.08368 -0.69722 0.08785 C -0.72014 0.09601 -0.73727 0.09479 -0.76111 0.09184 C -0.79352 0.0691 -0.74815 0.10295 -0.78333 0.0684 C -0.79213 0.05972 -0.79907 0.05712 -0.80833 0.05278 C -0.81805 0.03924 -0.82292 0.03472 -0.83611 0.02951 C -0.83889 0.02847 -0.8419 0.0276 -0.84444 0.02552 C -0.84745 0.02361 -0.85278 0.01771 -0.85278 0.01806 " pathEditMode="relative" rAng="0" ptsTypes="fffffffffffffffffffffA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600" y="17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1\Рабочий стол\коврик.png"/>
          <p:cNvPicPr>
            <a:picLocks noChangeAspect="1" noChangeArrowheads="1"/>
          </p:cNvPicPr>
          <p:nvPr/>
        </p:nvPicPr>
        <p:blipFill>
          <a:blip r:embed="rId2"/>
          <a:srcRect t="46270" b="13150"/>
          <a:stretch>
            <a:fillRect/>
          </a:stretch>
        </p:blipFill>
        <p:spPr bwMode="auto">
          <a:xfrm>
            <a:off x="0" y="6357583"/>
            <a:ext cx="6858000" cy="2786417"/>
          </a:xfrm>
          <a:prstGeom prst="rect">
            <a:avLst/>
          </a:prstGeom>
          <a:noFill/>
        </p:spPr>
      </p:pic>
      <p:pic>
        <p:nvPicPr>
          <p:cNvPr id="1026" name="Picture 2" descr="C:\Documents and Settings\1\Рабочий стол\кресло 2.png"/>
          <p:cNvPicPr>
            <a:picLocks noChangeAspect="1" noChangeArrowheads="1"/>
          </p:cNvPicPr>
          <p:nvPr/>
        </p:nvPicPr>
        <p:blipFill>
          <a:blip r:embed="rId3"/>
          <a:srcRect l="34254" t="17127" r="-290" b="18288"/>
          <a:stretch>
            <a:fillRect/>
          </a:stretch>
        </p:blipFill>
        <p:spPr bwMode="auto">
          <a:xfrm rot="185196">
            <a:off x="0" y="3500430"/>
            <a:ext cx="4857784" cy="4751059"/>
          </a:xfrm>
          <a:prstGeom prst="rect">
            <a:avLst/>
          </a:prstGeom>
          <a:noFill/>
        </p:spPr>
      </p:pic>
      <p:pic>
        <p:nvPicPr>
          <p:cNvPr id="10" name="Picture 2" descr="D:\2.png"/>
          <p:cNvPicPr>
            <a:picLocks noChangeAspect="1" noChangeArrowheads="1"/>
          </p:cNvPicPr>
          <p:nvPr/>
        </p:nvPicPr>
        <p:blipFill>
          <a:blip r:embed="rId4" cstate="print"/>
          <a:srcRect l="56896" t="49929" b="11902"/>
          <a:stretch>
            <a:fillRect/>
          </a:stretch>
        </p:blipFill>
        <p:spPr bwMode="auto">
          <a:xfrm>
            <a:off x="7143776" y="6786578"/>
            <a:ext cx="1816372" cy="1608418"/>
          </a:xfrm>
          <a:prstGeom prst="rect">
            <a:avLst/>
          </a:prstGeom>
          <a:noFill/>
        </p:spPr>
      </p:pic>
      <p:pic>
        <p:nvPicPr>
          <p:cNvPr id="12" name="Picture 2" descr="D:\imgonline-com-ua-Transparent-backgr-LQgdGj803DKx.png"/>
          <p:cNvPicPr>
            <a:picLocks noChangeAspect="1" noChangeArrowheads="1"/>
          </p:cNvPicPr>
          <p:nvPr/>
        </p:nvPicPr>
        <p:blipFill>
          <a:blip r:embed="rId5" cstate="print"/>
          <a:srcRect l="1161" t="7838" r="58638" b="53703"/>
          <a:stretch>
            <a:fillRect/>
          </a:stretch>
        </p:blipFill>
        <p:spPr bwMode="auto">
          <a:xfrm>
            <a:off x="928670" y="4643438"/>
            <a:ext cx="1643074" cy="1571896"/>
          </a:xfrm>
          <a:prstGeom prst="rect">
            <a:avLst/>
          </a:prstGeom>
          <a:noFill/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357166" y="500034"/>
            <a:ext cx="6143668" cy="207170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lvl="0">
              <a:spcBef>
                <a:spcPct val="20000"/>
              </a:spcBef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Посмотри, что ещё любил Рыжик делать на этом кресле.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357166" y="428596"/>
            <a:ext cx="6143668" cy="207170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lvl="0">
              <a:spcBef>
                <a:spcPct val="20000"/>
              </a:spcBef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Определи, что делал  Рыжик перед тем, как приходил  спать в кресле.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428604" y="500034"/>
            <a:ext cx="6143668" cy="2071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Составь рабочие материалы и запиши в корреспондентский блокнот.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9" name="Содержимое 3"/>
          <p:cNvGraphicFramePr>
            <a:graphicFrameLocks noGrp="1"/>
          </p:cNvGraphicFramePr>
          <p:nvPr>
            <p:ph idx="1"/>
          </p:nvPr>
        </p:nvGraphicFramePr>
        <p:xfrm>
          <a:off x="285729" y="357158"/>
          <a:ext cx="6286544" cy="26432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3513"/>
                <a:gridCol w="2328366"/>
                <a:gridCol w="2284665"/>
              </a:tblGrid>
              <a:tr h="156619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План собирания материала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/>
                        <a:t>Рабочие материалы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/>
                        <a:t>(когда, что делает)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Дополнения</a:t>
                      </a:r>
                    </a:p>
                    <a:p>
                      <a:pPr algn="ctr"/>
                      <a:r>
                        <a:rPr lang="ru-RU" sz="2400" dirty="0" smtClean="0"/>
                        <a:t>(какой, как)</a:t>
                      </a:r>
                    </a:p>
                  </a:txBody>
                  <a:tcPr/>
                </a:tc>
              </a:tr>
              <a:tr h="1077016">
                <a:tc>
                  <a:txBody>
                    <a:bodyPr/>
                    <a:lstStyle/>
                    <a:p>
                      <a:r>
                        <a:rPr lang="ru-RU" sz="3200" dirty="0" err="1" smtClean="0"/>
                        <a:t>котёнокспит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Стрелка вправо 10">
            <a:hlinkClick r:id="rId6" action="ppaction://hlinkpres?slideindex=11&amp;slidetitle=Котёнок Рыжик спит"/>
          </p:cNvPr>
          <p:cNvSpPr/>
          <p:nvPr/>
        </p:nvSpPr>
        <p:spPr>
          <a:xfrm>
            <a:off x="5572140" y="3357554"/>
            <a:ext cx="870366" cy="755576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ПС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35 0.01614 C -0.02454 0.01215 -0.03102 0.01493 -0.04213 0.0217 C -0.05903 0.01944 -0.06551 0.01667 -0.08195 0.0217 C -0.08843 0.02378 -0.09398 0.02847 -0.10023 0.03021 C -0.10625 0.02917 -0.11273 0.02864 -0.11852 0.02743 C -0.12153 0.02691 -0.12431 0.02448 -0.12755 0.02465 C -0.13403 0.02517 -0.14584 0.03021 -0.14584 0.03073 C -0.17616 0.02691 -0.17547 0.02413 -0.20695 0.02743 C -0.22199 0.02465 -0.22176 0.02604 -0.23473 0.01892 C -0.24074 0.01528 -0.25278 0.00764 -0.25278 0.00781 C -0.2625 0.01371 -0.26898 0.02101 -0.2801 0.02465 C -0.28635 0.02378 -0.29283 0.02378 -0.29861 0.0217 C -0.30209 0.02066 -0.30394 0.01719 -0.30741 0.01614 C -0.31551 0.01423 -0.32385 0.01423 -0.33218 0.01337 C -0.34422 0.0059 -0.35625 0.00121 -0.36852 -0.00642 C -0.37199 -0.00833 -0.37778 -0.01181 -0.37778 -0.01163 C -0.39977 -0.00886 -0.40232 -0.00642 -0.41736 0.00764 C -0.42662 0.0066 -0.43611 0.00712 -0.44514 0.00486 C -0.44815 0.00399 -0.4507 0.00069 -0.45417 -0.00087 C -0.46343 -0.00538 -0.47454 -0.00903 -0.48473 -0.01181 C -0.49051 -0.00642 -0.49491 0.00243 -0.50278 0.00486 C -0.50903 0.0066 -0.5213 0.01042 -0.5213 0.01076 C -0.5294 0.00851 -0.53889 0.00903 -0.54561 0.00486 C -0.55834 -0.00295 -0.55093 -0.00017 -0.5669 -0.00365 C -0.56991 0.00851 -0.56991 0.00382 -0.56991 0.01042 " pathEditMode="relative" rAng="0" ptsTypes="ffffffffffffffffffffffffA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00" y="-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945 0.01059 L -0.57477 -0.07656 C -0.57547 -0.09479 -0.58612 -0.11893 -0.60232 -0.14149 C -0.62084 -0.16719 -0.64167 -0.18646 -0.66135 -0.19705 L -0.75463 -0.24879 " pathEditMode="relative" rAng="9110737" ptsTypes="FffFF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0" y="-1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509 -0.24896 C -0.76944 -0.25608 -0.76759 -0.2599 -0.78009 -0.25521 C -0.7831 -0.25417 -0.78518 -0.25157 -0.78842 -0.25105 C -0.80115 -0.24931 -0.81435 -0.24966 -0.82731 -0.24896 C -0.82824 -0.24705 -0.83194 -0.23681 -0.83565 -0.23646 C -0.84143 -0.23594 -0.85231 -0.24063 -0.85231 -0.24046 C -0.85416 -0.24271 -0.85532 -0.24532 -0.85787 -0.24688 C -0.86713 -0.25244 -0.8662 -0.24566 -0.8662 -0.25105 " pathEditMode="relative" rAng="0" ptsTypes="fffffff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0"/>
      <p:bldP spid="7" grpId="1"/>
      <p:bldP spid="8" grpId="0"/>
      <p:bldP spid="8" grpId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357166" y="428596"/>
            <a:ext cx="6143668" cy="2500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Просмотри все собранные материалы для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3 главы.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357166" y="428596"/>
            <a:ext cx="6143668" cy="2214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Составь устный рассказ о счастливом детстве Рыжика.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428604" y="428596"/>
            <a:ext cx="5643602" cy="2500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400" noProof="0" dirty="0" smtClean="0"/>
              <a:t>Посмотри, как ты закончил эту часть рукописи.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28604" y="428596"/>
            <a:ext cx="6143668" cy="5000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Обдумай, как связать рассказ </a:t>
            </a:r>
            <a:r>
              <a:rPr lang="ru-RU" sz="4400" dirty="0" smtClean="0"/>
              <a:t>о любимом кресле, в котором Рыжик кувыркался, с  тем устным рассказом, который ты составил.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428604" y="5715008"/>
            <a:ext cx="6143668" cy="3214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Запиши в черновике рукописи продолжение 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главы</a:t>
            </a: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«Детство Рыжика».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6" grpId="1"/>
      <p:bldP spid="7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8" y="857224"/>
            <a:ext cx="6172200" cy="15240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</a:rPr>
              <a:t>Глава 4</a:t>
            </a:r>
            <a:br>
              <a:rPr lang="ru-RU" sz="60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</a:rPr>
              <a:t>Что любит Рыжик</a:t>
            </a:r>
            <a:endParaRPr lang="ru-RU" sz="6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28604" y="3571868"/>
            <a:ext cx="6143668" cy="3214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Запиши в черновике рукописи номер и название</a:t>
            </a:r>
            <a:r>
              <a:rPr lang="ru-RU" sz="4400" dirty="0" smtClean="0"/>
              <a:t> </a:t>
            </a:r>
            <a:r>
              <a:rPr kumimoji="0" lang="ru-RU" sz="4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главы.</a:t>
            </a:r>
            <a:endParaRPr kumimoji="0" lang="ru-RU" sz="4400" b="1" i="0" u="none" strike="noStrike" kern="1200" cap="none" spc="0" normalizeH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66" y="642911"/>
            <a:ext cx="6172200" cy="37862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 smtClean="0"/>
              <a:t>Вспомни повадки кошек и сделай предположения о том, что может любить наш герой. </a:t>
            </a:r>
            <a:endParaRPr lang="ru-RU" sz="4400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28604" y="4714876"/>
            <a:ext cx="4572032" cy="1785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Проверь свои предположения.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4" descr="C:\Documents and Settings\1\Рабочий стол\для Вали\Рисунок17.png"/>
          <p:cNvPicPr>
            <a:picLocks noChangeAspect="1" noChangeArrowheads="1"/>
          </p:cNvPicPr>
          <p:nvPr/>
        </p:nvPicPr>
        <p:blipFill>
          <a:blip r:embed="rId2"/>
          <a:srcRect l="23223" t="31931" r="43543" b="31931"/>
          <a:stretch>
            <a:fillRect/>
          </a:stretch>
        </p:blipFill>
        <p:spPr bwMode="auto">
          <a:xfrm>
            <a:off x="4071942" y="6240009"/>
            <a:ext cx="2463317" cy="26782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1\Рабочий стол\м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80" y="3714744"/>
            <a:ext cx="5895991" cy="5895990"/>
          </a:xfrm>
          <a:prstGeom prst="rect">
            <a:avLst/>
          </a:prstGeom>
          <a:noFill/>
        </p:spPr>
      </p:pic>
      <p:pic>
        <p:nvPicPr>
          <p:cNvPr id="5" name="Picture 2" descr="D:\imgonline-com-ua-Transparent-backgr-NUAyNCJ3E9q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70" y="2714612"/>
            <a:ext cx="5357850" cy="5357850"/>
          </a:xfrm>
          <a:prstGeom prst="rect">
            <a:avLst/>
          </a:prstGeom>
          <a:noFill/>
        </p:spPr>
      </p:pic>
      <p:pic>
        <p:nvPicPr>
          <p:cNvPr id="1027" name="Picture 3" descr="C:\Documents and Settings\1\Рабочий стол\к.png"/>
          <p:cNvPicPr>
            <a:picLocks noChangeAspect="1" noChangeArrowheads="1"/>
          </p:cNvPicPr>
          <p:nvPr/>
        </p:nvPicPr>
        <p:blipFill>
          <a:blip r:embed="rId4" cstate="print"/>
          <a:srcRect l="10158" r="20315" b="24125"/>
          <a:stretch>
            <a:fillRect/>
          </a:stretch>
        </p:blipFill>
        <p:spPr bwMode="auto">
          <a:xfrm>
            <a:off x="3494464" y="6286512"/>
            <a:ext cx="1981630" cy="2162523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57166" y="285720"/>
            <a:ext cx="6172200" cy="1524000"/>
          </a:xfrm>
        </p:spPr>
        <p:txBody>
          <a:bodyPr/>
          <a:lstStyle/>
          <a:p>
            <a:pPr algn="l"/>
            <a:r>
              <a:rPr lang="ru-RU" dirty="0" smtClean="0"/>
              <a:t>Определи, где находится Рыжик.</a:t>
            </a:r>
            <a:endParaRPr lang="ru-RU" dirty="0"/>
          </a:p>
        </p:txBody>
      </p:sp>
      <p:sp>
        <p:nvSpPr>
          <p:cNvPr id="8" name="Заголовок 6"/>
          <p:cNvSpPr txBox="1">
            <a:spLocks/>
          </p:cNvSpPr>
          <p:nvPr/>
        </p:nvSpPr>
        <p:spPr>
          <a:xfrm>
            <a:off x="1643050" y="0"/>
            <a:ext cx="3857652" cy="928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Проверь себя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6"/>
          <p:cNvSpPr txBox="1">
            <a:spLocks/>
          </p:cNvSpPr>
          <p:nvPr/>
        </p:nvSpPr>
        <p:spPr>
          <a:xfrm>
            <a:off x="285728" y="1071538"/>
            <a:ext cx="4286280" cy="2214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Возле кресла.</a:t>
            </a:r>
          </a:p>
          <a:p>
            <a:pPr marR="0" lvl="0" indent="3619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 коврике.</a:t>
            </a:r>
          </a:p>
          <a:p>
            <a:pPr marR="0" lvl="0" indent="3619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4000" dirty="0" smtClean="0">
                <a:latin typeface="+mj-lt"/>
                <a:ea typeface="+mj-ea"/>
                <a:cs typeface="+mj-cs"/>
              </a:rPr>
              <a:t>У ног хозяйки.</a:t>
            </a:r>
            <a:endParaRPr kumimoji="0" lang="ru-RU" sz="4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6"/>
          <p:cNvSpPr txBox="1">
            <a:spLocks/>
          </p:cNvSpPr>
          <p:nvPr/>
        </p:nvSpPr>
        <p:spPr>
          <a:xfrm>
            <a:off x="357166" y="285720"/>
            <a:ext cx="5500702" cy="142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Определи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действия 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Рыжика.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6"/>
          <p:cNvSpPr txBox="1">
            <a:spLocks/>
          </p:cNvSpPr>
          <p:nvPr/>
        </p:nvSpPr>
        <p:spPr>
          <a:xfrm>
            <a:off x="1643050" y="0"/>
            <a:ext cx="3857652" cy="10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Проверь себя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Заголовок 6"/>
          <p:cNvSpPr txBox="1">
            <a:spLocks/>
          </p:cNvSpPr>
          <p:nvPr/>
        </p:nvSpPr>
        <p:spPr>
          <a:xfrm>
            <a:off x="285728" y="857224"/>
            <a:ext cx="250033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Сидит.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0" y="0"/>
            <a:ext cx="6858000" cy="321471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66700" lvl="0">
              <a:spcBef>
                <a:spcPct val="20000"/>
              </a:spcBef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Собери рабочие материалы для рассказа о том, </a:t>
            </a:r>
            <a:r>
              <a:rPr lang="ru-RU" sz="4400" dirty="0" smtClean="0"/>
              <a:t>как Рыжик 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любит проводить время со своей хозяйкой.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Заголовок 6"/>
          <p:cNvSpPr txBox="1">
            <a:spLocks/>
          </p:cNvSpPr>
          <p:nvPr/>
        </p:nvSpPr>
        <p:spPr>
          <a:xfrm>
            <a:off x="357166" y="285720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Определи, когда это происходит.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5" grpId="0"/>
      <p:bldP spid="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imgonline-com-ua-Transparent-backgr-owsNYrlrY75S.png"/>
          <p:cNvPicPr>
            <a:picLocks noChangeAspect="1" noChangeArrowheads="1"/>
          </p:cNvPicPr>
          <p:nvPr/>
        </p:nvPicPr>
        <p:blipFill>
          <a:blip r:embed="rId2" cstate="print"/>
          <a:srcRect r="6967"/>
          <a:stretch>
            <a:fillRect/>
          </a:stretch>
        </p:blipFill>
        <p:spPr bwMode="auto">
          <a:xfrm>
            <a:off x="0" y="2233041"/>
            <a:ext cx="6429396" cy="6910959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Посмотри, какие части тела героя можно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описать?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14290" y="3500430"/>
            <a:ext cx="1857388" cy="705354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>
            <a:normAutofit fontScale="975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шерсть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214554" y="7072330"/>
            <a:ext cx="4000528" cy="714380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 smtClean="0">
                <a:latin typeface="+mj-lt"/>
                <a:ea typeface="+mj-ea"/>
                <a:cs typeface="+mj-cs"/>
              </a:rPr>
              <a:t>добрые, грустные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14290" y="4857752"/>
            <a:ext cx="1857388" cy="705354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>
            <a:normAutofit fontScale="975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нос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14290" y="6012160"/>
            <a:ext cx="1857388" cy="648072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усы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14290" y="6948264"/>
            <a:ext cx="1857388" cy="648072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глаза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214554" y="6215074"/>
            <a:ext cx="4000528" cy="714380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 smtClean="0">
                <a:latin typeface="+mj-lt"/>
                <a:ea typeface="+mj-ea"/>
                <a:cs typeface="+mj-cs"/>
              </a:rPr>
              <a:t>длинные, черные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214554" y="3500430"/>
            <a:ext cx="3929090" cy="1143008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>
            <a:normAutofit fontScale="97500" lnSpcReduction="10000"/>
          </a:bodyPr>
          <a:lstStyle/>
          <a:p>
            <a:pPr lvl="0">
              <a:spcBef>
                <a:spcPct val="0"/>
              </a:spcBef>
            </a:pPr>
            <a:r>
              <a:rPr lang="ru-RU" sz="3600" dirty="0" smtClean="0">
                <a:latin typeface="+mj-lt"/>
                <a:ea typeface="+mj-ea"/>
                <a:cs typeface="+mj-cs"/>
              </a:rPr>
              <a:t>мягкая, блестящая, шелковистая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214530" y="4857752"/>
            <a:ext cx="4643470" cy="1143008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 smtClean="0">
                <a:latin typeface="+mj-lt"/>
                <a:ea typeface="+mj-ea"/>
                <a:cs typeface="+mj-cs"/>
              </a:rPr>
              <a:t>коричневый, похож на большую пуговицу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14290" y="7740352"/>
            <a:ext cx="1857388" cy="648072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хвост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214554" y="7858148"/>
            <a:ext cx="4000528" cy="1071570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>
            <a:normAutofit fontScale="975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 smtClean="0">
                <a:latin typeface="+mj-lt"/>
                <a:ea typeface="+mj-ea"/>
                <a:cs typeface="+mj-cs"/>
              </a:rPr>
              <a:t>пушистый, с белой кисточкой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D:\imgonline-com-ua-Transparent-backgr-owsNYrlrY75S.png"/>
          <p:cNvPicPr>
            <a:picLocks noChangeAspect="1" noChangeArrowheads="1"/>
          </p:cNvPicPr>
          <p:nvPr/>
        </p:nvPicPr>
        <p:blipFill>
          <a:blip r:embed="rId3" cstate="print"/>
          <a:srcRect r="9377"/>
          <a:stretch>
            <a:fillRect/>
          </a:stretch>
        </p:blipFill>
        <p:spPr bwMode="auto">
          <a:xfrm>
            <a:off x="3030704" y="0"/>
            <a:ext cx="3827296" cy="4223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1\Рабочий стол\м.png"/>
          <p:cNvPicPr>
            <a:picLocks noChangeAspect="1" noChangeArrowheads="1"/>
          </p:cNvPicPr>
          <p:nvPr/>
        </p:nvPicPr>
        <p:blipFill>
          <a:blip r:embed="rId2"/>
          <a:srcRect t="47916" b="15157"/>
          <a:stretch>
            <a:fillRect/>
          </a:stretch>
        </p:blipFill>
        <p:spPr bwMode="auto">
          <a:xfrm>
            <a:off x="2357430" y="7345955"/>
            <a:ext cx="4293287" cy="1585373"/>
          </a:xfrm>
          <a:prstGeom prst="rect">
            <a:avLst/>
          </a:prstGeom>
          <a:noFill/>
        </p:spPr>
      </p:pic>
      <p:pic>
        <p:nvPicPr>
          <p:cNvPr id="5" name="Picture 2" descr="D:\imgonline-com-ua-Transparent-backgr-NUAyNCJ3E9q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8" y="4286248"/>
            <a:ext cx="4214842" cy="4214842"/>
          </a:xfrm>
          <a:prstGeom prst="rect">
            <a:avLst/>
          </a:prstGeom>
          <a:noFill/>
        </p:spPr>
      </p:pic>
      <p:pic>
        <p:nvPicPr>
          <p:cNvPr id="1027" name="Picture 3" descr="C:\Documents and Settings\1\Рабочий стол\к.png"/>
          <p:cNvPicPr>
            <a:picLocks noChangeAspect="1" noChangeArrowheads="1"/>
          </p:cNvPicPr>
          <p:nvPr/>
        </p:nvPicPr>
        <p:blipFill>
          <a:blip r:embed="rId4" cstate="print"/>
          <a:srcRect l="10158" r="20315" b="24125"/>
          <a:stretch>
            <a:fillRect/>
          </a:stretch>
        </p:blipFill>
        <p:spPr bwMode="auto">
          <a:xfrm>
            <a:off x="4572008" y="7039724"/>
            <a:ext cx="1535511" cy="1675680"/>
          </a:xfrm>
          <a:prstGeom prst="rect">
            <a:avLst/>
          </a:prstGeom>
          <a:noFill/>
        </p:spPr>
      </p:pic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357166" y="285720"/>
          <a:ext cx="6143667" cy="3261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47889"/>
                <a:gridCol w="2047889"/>
                <a:gridCol w="2047889"/>
              </a:tblGrid>
              <a:tr h="47863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План собирания</a:t>
                      </a:r>
                      <a:r>
                        <a:rPr lang="ru-RU" sz="2400" baseline="0" dirty="0" smtClean="0"/>
                        <a:t> материала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Рабочие материалы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Дополнения</a:t>
                      </a:r>
                      <a:endParaRPr lang="ru-RU" sz="2400" dirty="0"/>
                    </a:p>
                  </a:txBody>
                  <a:tcPr/>
                </a:tc>
              </a:tr>
              <a:tr h="478635">
                <a:tc rowSpan="2">
                  <a:txBody>
                    <a:bodyPr/>
                    <a:lstStyle/>
                    <a:p>
                      <a:r>
                        <a:rPr lang="ru-RU" sz="2800" dirty="0" smtClean="0"/>
                        <a:t>действия</a:t>
                      </a:r>
                      <a:r>
                        <a:rPr lang="ru-RU" sz="2800" baseline="0" dirty="0" smtClean="0"/>
                        <a:t> Рыжика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/>
                    </a:p>
                  </a:txBody>
                  <a:tcPr/>
                </a:tc>
              </a:tr>
              <a:tr h="478635">
                <a:tc vMerge="1"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/>
                    </a:p>
                  </a:txBody>
                  <a:tcPr/>
                </a:tc>
              </a:tr>
              <a:tr h="478635">
                <a:tc rowSpan="2">
                  <a:txBody>
                    <a:bodyPr/>
                    <a:lstStyle/>
                    <a:p>
                      <a:r>
                        <a:rPr lang="ru-RU" sz="2800" dirty="0" smtClean="0"/>
                        <a:t>действия Хозяйки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/>
                    </a:p>
                  </a:txBody>
                  <a:tcPr/>
                </a:tc>
              </a:tr>
              <a:tr h="478635">
                <a:tc vMerge="1"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Стрелка вправо 7">
            <a:hlinkClick r:id="rId5" action="ppaction://hlinkpres?slideindex=12&amp;slidetitle=Любимое занятие Рыжика"/>
          </p:cNvPr>
          <p:cNvSpPr/>
          <p:nvPr/>
        </p:nvSpPr>
        <p:spPr>
          <a:xfrm>
            <a:off x="5572140" y="4143372"/>
            <a:ext cx="870366" cy="755576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ПС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214282"/>
            <a:ext cx="6858000" cy="23574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266700" lvl="0">
              <a:spcBef>
                <a:spcPct val="20000"/>
              </a:spcBef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Продумай рассказ о том, </a:t>
            </a:r>
            <a:r>
              <a:rPr lang="ru-RU" sz="4400" dirty="0" smtClean="0"/>
              <a:t>как Рыжик 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любит проводить время со своей хозяйкой.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0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1\Рабочий стол\м.png"/>
          <p:cNvPicPr>
            <a:picLocks noChangeAspect="1" noChangeArrowheads="1"/>
          </p:cNvPicPr>
          <p:nvPr/>
        </p:nvPicPr>
        <p:blipFill>
          <a:blip r:embed="rId2"/>
          <a:srcRect t="47916" b="15157"/>
          <a:stretch>
            <a:fillRect/>
          </a:stretch>
        </p:blipFill>
        <p:spPr bwMode="auto">
          <a:xfrm>
            <a:off x="2357430" y="7345955"/>
            <a:ext cx="4293287" cy="1585373"/>
          </a:xfrm>
          <a:prstGeom prst="rect">
            <a:avLst/>
          </a:prstGeom>
          <a:noFill/>
        </p:spPr>
      </p:pic>
      <p:pic>
        <p:nvPicPr>
          <p:cNvPr id="5" name="Picture 2" descr="D:\imgonline-com-ua-Transparent-backgr-NUAyNCJ3E9q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8" y="4286248"/>
            <a:ext cx="4214842" cy="4214842"/>
          </a:xfrm>
          <a:prstGeom prst="rect">
            <a:avLst/>
          </a:prstGeom>
          <a:noFill/>
        </p:spPr>
      </p:pic>
      <p:pic>
        <p:nvPicPr>
          <p:cNvPr id="1027" name="Picture 3" descr="C:\Documents and Settings\1\Рабочий стол\к.png"/>
          <p:cNvPicPr>
            <a:picLocks noChangeAspect="1" noChangeArrowheads="1"/>
          </p:cNvPicPr>
          <p:nvPr/>
        </p:nvPicPr>
        <p:blipFill>
          <a:blip r:embed="rId4" cstate="print"/>
          <a:srcRect l="10158" r="20315" b="24125"/>
          <a:stretch>
            <a:fillRect/>
          </a:stretch>
        </p:blipFill>
        <p:spPr bwMode="auto">
          <a:xfrm>
            <a:off x="4572008" y="7039724"/>
            <a:ext cx="1535511" cy="1675680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0" y="214282"/>
            <a:ext cx="6858000" cy="2357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66700" lvl="0">
              <a:spcBef>
                <a:spcPct val="20000"/>
              </a:spcBef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Подумай, как </a:t>
            </a:r>
            <a:r>
              <a:rPr lang="ru-RU" sz="4400" dirty="0" err="1" smtClean="0"/>
              <a:t>м</a:t>
            </a:r>
            <a:r>
              <a:rPr kumimoji="0" lang="ru-RU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ожно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начать рассказ о любимой занятии Рыжика.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285728" y="2643174"/>
            <a:ext cx="6243638" cy="3571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Можешь выбрать один из предложенных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вариантов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285728" y="5000628"/>
            <a:ext cx="3071810" cy="857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Вариант 1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285728" y="6500826"/>
            <a:ext cx="3071810" cy="857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Вариант 2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Стрелка вправо 13">
            <a:hlinkClick r:id="rId5" action="ppaction://hlinkpres?slideindex=13&amp;slidetitle=Вариант 1"/>
          </p:cNvPr>
          <p:cNvSpPr/>
          <p:nvPr/>
        </p:nvSpPr>
        <p:spPr>
          <a:xfrm>
            <a:off x="428604" y="5786446"/>
            <a:ext cx="666882" cy="827584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Стрелка вправо 14">
            <a:hlinkClick r:id="rId6" action="ppaction://hlinkpres?slideindex=14&amp;slidetitle=Вариант 2"/>
          </p:cNvPr>
          <p:cNvSpPr/>
          <p:nvPr/>
        </p:nvSpPr>
        <p:spPr>
          <a:xfrm>
            <a:off x="357166" y="7215206"/>
            <a:ext cx="666882" cy="827584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  <p:bldP spid="13" grpId="0"/>
      <p:bldP spid="14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357166" y="428596"/>
            <a:ext cx="6243638" cy="2143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Определи, какой сказочный элемент можно внести в эту историю. 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357166" y="5715008"/>
            <a:ext cx="6243638" cy="2857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Продумай дальнейшее содержание сказки и запиши в черновике рукописи.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357166" y="2786050"/>
            <a:ext cx="6243638" cy="27146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Предлагаем вставить мысли Рыжика. Подумай, о чём он может думать в это время.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крыша.jpg"/>
          <p:cNvPicPr>
            <a:picLocks noChangeAspect="1" noChangeArrowheads="1"/>
          </p:cNvPicPr>
          <p:nvPr/>
        </p:nvPicPr>
        <p:blipFill>
          <a:blip r:embed="rId2" cstate="print"/>
          <a:srcRect t="2903" b="3193"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5" name="Picture 3" descr="D:\imgonline-com-ua-Transparent-backgr-UDcgX4tXjNGwYD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8" y="4714876"/>
            <a:ext cx="2786082" cy="2786082"/>
          </a:xfrm>
          <a:prstGeom prst="rect">
            <a:avLst/>
          </a:prstGeom>
          <a:noFill/>
        </p:spPr>
      </p:pic>
      <p:pic>
        <p:nvPicPr>
          <p:cNvPr id="9" name="Picture 2" descr="D:\месяц.png"/>
          <p:cNvPicPr>
            <a:picLocks noChangeAspect="1" noChangeArrowheads="1"/>
          </p:cNvPicPr>
          <p:nvPr/>
        </p:nvPicPr>
        <p:blipFill>
          <a:blip r:embed="rId4" cstate="print"/>
          <a:srcRect l="76926" t="6096" b="62992"/>
          <a:stretch>
            <a:fillRect/>
          </a:stretch>
        </p:blipFill>
        <p:spPr bwMode="auto">
          <a:xfrm>
            <a:off x="4980090" y="1428728"/>
            <a:ext cx="1877910" cy="2515705"/>
          </a:xfrm>
          <a:prstGeom prst="rect">
            <a:avLst/>
          </a:prstGeom>
          <a:noFill/>
        </p:spPr>
      </p:pic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357166" y="0"/>
            <a:ext cx="4643470" cy="1524000"/>
          </a:xfrm>
        </p:spPr>
        <p:txBody>
          <a:bodyPr/>
          <a:lstStyle/>
          <a:p>
            <a:pPr algn="l"/>
            <a:r>
              <a:rPr lang="ru-RU" dirty="0" smtClean="0"/>
              <a:t>Определи, где находится Рыжик.</a:t>
            </a:r>
            <a:endParaRPr lang="ru-RU" dirty="0"/>
          </a:p>
        </p:txBody>
      </p:sp>
      <p:sp>
        <p:nvSpPr>
          <p:cNvPr id="14" name="Заголовок 6"/>
          <p:cNvSpPr txBox="1">
            <a:spLocks/>
          </p:cNvSpPr>
          <p:nvPr/>
        </p:nvSpPr>
        <p:spPr>
          <a:xfrm>
            <a:off x="1643050" y="0"/>
            <a:ext cx="3857652" cy="10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Проверь себя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Заголовок 6"/>
          <p:cNvSpPr txBox="1">
            <a:spLocks/>
          </p:cNvSpPr>
          <p:nvPr/>
        </p:nvSpPr>
        <p:spPr>
          <a:xfrm>
            <a:off x="428604" y="1142976"/>
            <a:ext cx="4214842" cy="1785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3619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 крыше дома.</a:t>
            </a:r>
          </a:p>
          <a:p>
            <a:pPr marR="0" lvl="0" indent="3619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4000" dirty="0" smtClean="0">
                <a:latin typeface="+mj-lt"/>
                <a:ea typeface="+mj-ea"/>
                <a:cs typeface="+mj-cs"/>
              </a:rPr>
              <a:t>На краю крыши.</a:t>
            </a:r>
            <a:endParaRPr kumimoji="0" lang="ru-RU" sz="4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357166" y="0"/>
            <a:ext cx="6215106" cy="1857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Определи действия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Рыжика.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Заголовок 6"/>
          <p:cNvSpPr txBox="1">
            <a:spLocks/>
          </p:cNvSpPr>
          <p:nvPr/>
        </p:nvSpPr>
        <p:spPr>
          <a:xfrm>
            <a:off x="1500174" y="0"/>
            <a:ext cx="3857652" cy="10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Проверь себя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Заголовок 6"/>
          <p:cNvSpPr txBox="1">
            <a:spLocks/>
          </p:cNvSpPr>
          <p:nvPr/>
        </p:nvSpPr>
        <p:spPr>
          <a:xfrm>
            <a:off x="500042" y="1214414"/>
            <a:ext cx="2928958" cy="1785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3619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Сидит.</a:t>
            </a:r>
          </a:p>
          <a:p>
            <a:pPr marR="0" lvl="0" indent="3619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4000" dirty="0" smtClean="0">
                <a:latin typeface="+mj-lt"/>
                <a:ea typeface="+mj-ea"/>
                <a:cs typeface="+mj-cs"/>
              </a:rPr>
              <a:t>Грустит.</a:t>
            </a:r>
            <a:endParaRPr kumimoji="0" lang="ru-RU" sz="4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Заголовок 6"/>
          <p:cNvSpPr txBox="1">
            <a:spLocks/>
          </p:cNvSpPr>
          <p:nvPr/>
        </p:nvSpPr>
        <p:spPr>
          <a:xfrm>
            <a:off x="357166" y="0"/>
            <a:ext cx="5815034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Определи, когда это происходит.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Заголовок 6"/>
          <p:cNvSpPr txBox="1">
            <a:spLocks/>
          </p:cNvSpPr>
          <p:nvPr/>
        </p:nvSpPr>
        <p:spPr>
          <a:xfrm>
            <a:off x="285728" y="0"/>
            <a:ext cx="5743596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Подумай, почему это происходит.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Заголовок 6"/>
          <p:cNvSpPr txBox="1">
            <a:spLocks/>
          </p:cNvSpPr>
          <p:nvPr/>
        </p:nvSpPr>
        <p:spPr>
          <a:xfrm>
            <a:off x="285728" y="0"/>
            <a:ext cx="5286412" cy="2857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Посмотри, как это происходит.</a:t>
            </a:r>
            <a:endParaRPr kumimoji="0" lang="ru-RU" sz="4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4" grpId="1"/>
      <p:bldP spid="16" grpId="0"/>
      <p:bldP spid="16" grpId="1"/>
      <p:bldP spid="17" grpId="0"/>
      <p:bldP spid="17" grpId="1"/>
      <p:bldP spid="18" grpId="0"/>
      <p:bldP spid="18" grpId="1"/>
      <p:bldP spid="20" grpId="0"/>
      <p:bldP spid="20" grpId="1"/>
      <p:bldP spid="21" grpId="1"/>
      <p:bldP spid="21" grpId="2"/>
      <p:bldP spid="22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крыша.jpg"/>
          <p:cNvPicPr>
            <a:picLocks noChangeAspect="1" noChangeArrowheads="1"/>
          </p:cNvPicPr>
          <p:nvPr/>
        </p:nvPicPr>
        <p:blipFill>
          <a:blip r:embed="rId2" cstate="print"/>
          <a:srcRect t="2903" b="3193"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5" name="Picture 3" descr="D:\imgonline-com-ua-Transparent-backgr-UDcgX4tXjNGwYD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8" y="4714876"/>
            <a:ext cx="2786082" cy="2786082"/>
          </a:xfrm>
          <a:prstGeom prst="rect">
            <a:avLst/>
          </a:prstGeom>
          <a:noFill/>
        </p:spPr>
      </p:pic>
      <p:pic>
        <p:nvPicPr>
          <p:cNvPr id="6" name="Picture 2" descr="D:\depositphotos_59291033-Set-of-zodiac-symbols-with.png"/>
          <p:cNvPicPr>
            <a:picLocks noChangeAspect="1" noChangeArrowheads="1"/>
          </p:cNvPicPr>
          <p:nvPr/>
        </p:nvPicPr>
        <p:blipFill>
          <a:blip r:embed="rId4" cstate="print"/>
          <a:srcRect l="67980" t="55056" b="2976"/>
          <a:stretch>
            <a:fillRect/>
          </a:stretch>
        </p:blipFill>
        <p:spPr bwMode="auto">
          <a:xfrm>
            <a:off x="-3357610" y="2143108"/>
            <a:ext cx="3119700" cy="304575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0" y="0"/>
            <a:ext cx="6143668" cy="1714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4400" dirty="0" smtClean="0"/>
              <a:t>   Посмотри, как месяц смотрит  на кота.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0" y="214282"/>
            <a:ext cx="6143668" cy="16430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4400" dirty="0" smtClean="0"/>
              <a:t>   Расскажи о связи настроения месяца с настроением Рыжика.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 descr="D:\месяц.png"/>
          <p:cNvPicPr>
            <a:picLocks noChangeAspect="1" noChangeArrowheads="1"/>
          </p:cNvPicPr>
          <p:nvPr/>
        </p:nvPicPr>
        <p:blipFill>
          <a:blip r:embed="rId5" cstate="print"/>
          <a:srcRect l="76926" t="6096" b="62992"/>
          <a:stretch>
            <a:fillRect/>
          </a:stretch>
        </p:blipFill>
        <p:spPr bwMode="auto">
          <a:xfrm>
            <a:off x="7143776" y="0"/>
            <a:ext cx="1877910" cy="2515705"/>
          </a:xfrm>
          <a:prstGeom prst="rect">
            <a:avLst/>
          </a:prstGeom>
          <a:noFill/>
        </p:spPr>
      </p:pic>
      <p:sp>
        <p:nvSpPr>
          <p:cNvPr id="10" name="Содержимое 2"/>
          <p:cNvSpPr txBox="1">
            <a:spLocks/>
          </p:cNvSpPr>
          <p:nvPr/>
        </p:nvSpPr>
        <p:spPr>
          <a:xfrm>
            <a:off x="0" y="285720"/>
            <a:ext cx="6143668" cy="17145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4400" dirty="0" smtClean="0"/>
              <a:t>   Ты обратил внимание, как месяц появлялся на небе?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0" y="285720"/>
            <a:ext cx="6143668" cy="35719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4400" dirty="0" smtClean="0"/>
              <a:t>   Составь об этом предложение, используя опорные слова:</a:t>
            </a:r>
          </a:p>
          <a:p>
            <a:pPr marL="1257300" lvl="2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4400" dirty="0" smtClean="0"/>
              <a:t>и</a:t>
            </a:r>
            <a:r>
              <a:rPr kumimoji="0" lang="ru-RU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з-за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тучи;</a:t>
            </a:r>
          </a:p>
          <a:p>
            <a:pPr marL="1257300" lvl="2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4400" dirty="0" smtClean="0"/>
              <a:t>выплывал;</a:t>
            </a:r>
          </a:p>
          <a:p>
            <a:pPr marL="1257300" lvl="2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4400" dirty="0" smtClean="0"/>
              <a:t>грусти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Заголовок 6"/>
          <p:cNvSpPr txBox="1">
            <a:spLocks/>
          </p:cNvSpPr>
          <p:nvPr/>
        </p:nvSpPr>
        <p:spPr>
          <a:xfrm>
            <a:off x="285728" y="214282"/>
            <a:ext cx="5715016" cy="4929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Р</a:t>
            </a:r>
            <a:r>
              <a:rPr kumimoji="0" lang="ru-RU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асскажи</a:t>
            </a:r>
            <a:r>
              <a:rPr kumimoji="0" lang="ru-RU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о том, что Рыжик делал на крыше, используя </a:t>
            </a:r>
            <a:r>
              <a:rPr lang="ru-RU" sz="4000" dirty="0" smtClean="0">
                <a:latin typeface="+mj-lt"/>
                <a:ea typeface="+mj-ea"/>
                <a:cs typeface="+mj-cs"/>
              </a:rPr>
              <a:t>о</a:t>
            </a:r>
            <a:r>
              <a:rPr kumimoji="0" lang="ru-RU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порные</a:t>
            </a:r>
            <a:r>
              <a:rPr kumimoji="0" lang="ru-RU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слова:</a:t>
            </a:r>
          </a:p>
          <a:p>
            <a:pPr marR="0" lvl="0" indent="2667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4000" dirty="0" smtClean="0">
                <a:latin typeface="+mj-lt"/>
                <a:ea typeface="+mj-ea"/>
                <a:cs typeface="+mj-cs"/>
              </a:rPr>
              <a:t> когда было грустно;</a:t>
            </a:r>
          </a:p>
          <a:p>
            <a:pPr marR="0" lvl="0" indent="2667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поднимался;</a:t>
            </a:r>
          </a:p>
          <a:p>
            <a:pPr marR="0" lvl="0" indent="2667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4000" dirty="0" smtClean="0">
                <a:latin typeface="+mj-lt"/>
                <a:ea typeface="+mj-ea"/>
                <a:cs typeface="+mj-cs"/>
              </a:rPr>
              <a:t> садился;</a:t>
            </a:r>
            <a:endParaRPr kumimoji="0" lang="ru-RU" sz="4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266700" algn="l"/>
              </a:tabLst>
              <a:defRPr/>
            </a:pPr>
            <a:r>
              <a:rPr kumimoji="0" lang="ru-RU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смотрел.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6"/>
          <p:cNvSpPr txBox="1">
            <a:spLocks/>
          </p:cNvSpPr>
          <p:nvPr/>
        </p:nvSpPr>
        <p:spPr>
          <a:xfrm>
            <a:off x="285728" y="214282"/>
            <a:ext cx="6572272" cy="2214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П</a:t>
            </a:r>
            <a:r>
              <a:rPr kumimoji="0" lang="ru-RU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одумай</a:t>
            </a:r>
            <a:r>
              <a:rPr kumimoji="0" lang="ru-RU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что Рыжик мог рассматривать с крыши? Расскажи об </a:t>
            </a:r>
            <a:r>
              <a:rPr lang="ru-RU" sz="4000" dirty="0" smtClean="0">
                <a:latin typeface="+mj-lt"/>
                <a:ea typeface="+mj-ea"/>
                <a:cs typeface="+mj-cs"/>
              </a:rPr>
              <a:t>этом.</a:t>
            </a:r>
            <a:endParaRPr kumimoji="0" lang="ru-RU" sz="4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7408 -0.0033 C 0.18473 -0.00295 0.19607 -0.00313 0.20672 -0.00191 C 0.21042 -0.00139 0.21297 0.00069 0.21667 0.00139 C 0.22292 0.00278 0.23635 0.00469 0.23635 0.00486 C 0.25463 0.01823 0.24005 0.0125 0.26528 0.01614 C 0.27153 0.01701 0.28496 0.01927 0.28496 0.01944 C 0.30857 0.03698 0.27153 0.01024 0.30139 0.02916 C 0.31158 0.03594 0.31736 0.04323 0.33079 0.04861 C 0.34838 0.0559 0.33264 0.04861 0.35 0.05364 C 0.35718 0.05555 0.36968 0.06007 0.36968 0.06024 C 0.37315 0.07222 0.37107 0.07517 0.38959 0.08142 C 0.39329 0.08663 0.39746 0.09878 0.40602 0.10278 C 0.41158 0.10521 0.41945 0.10712 0.4257 0.10937 C 0.4294 0.11041 0.43588 0.1125 0.43588 0.11267 C 0.44584 0.12031 0.44098 0.12378 0.43588 0.13212 C 0.43658 0.13646 0.43658 0.14097 0.43889 0.14514 C 0.43959 0.14705 0.44375 0.14826 0.4456 0.15017 C 0.44723 0.15156 0.44792 0.1533 0.44885 0.15503 C 0.45023 0.15833 0.45 0.1618 0.45209 0.16476 C 0.45579 0.17014 0.46852 0.17465 0.47477 0.17951 C 0.47639 0.18316 0.47732 0.18993 0.48148 0.19427 C 0.48912 0.20156 0.48797 0.1967 0.48797 0.20069 " pathEditMode="relative" rAng="0" ptsTypes="fffffffffffffffffffff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0" y="10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44444E-6 2.5E-6 C -0.00648 0.01441 -0.01597 0.02674 -0.03333 0.03542 C -0.04652 0.05017 -0.02939 0.03247 -0.05 0.04792 C -0.05231 0.04965 -0.05324 0.05243 -0.05555 0.05417 C -0.06227 0.0592 -0.075 0.06354 -0.08333 0.06667 C -0.09282 0.07014 -0.10439 0.06944 -0.11389 0.07292 C -0.12245 0.07604 -0.13009 0.08038 -0.13889 0.08333 C -0.14699 0.08594 -0.15602 0.08663 -0.16389 0.08958 C -0.17291 0.09288 -0.18333 0.09375 -0.19166 0.09792 C -0.19444 0.09931 -0.19699 0.10104 -0.2 0.10208 C -0.20532 0.10382 -0.2118 0.10382 -0.21666 0.10625 C -0.23727 0.11667 -0.25949 0.1316 -0.28333 0.1375 C -0.29583 0.15156 -0.28102 0.13785 -0.29722 0.14583 C -0.30046 0.1474 -0.30231 0.15052 -0.30555 0.15208 C -0.3081 0.1533 -0.31134 0.15313 -0.31389 0.15417 C -0.31689 0.15521 -0.31921 0.15729 -0.32222 0.15833 C -0.32477 0.15938 -0.33055 0.16042 -0.33055 0.16042 " pathEditMode="relative" ptsTypes="ffffffffffffffff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10" grpId="0"/>
      <p:bldP spid="10" grpId="1"/>
      <p:bldP spid="11" grpId="0"/>
      <p:bldP spid="13" grpId="0"/>
      <p:bldP spid="13" grpId="1"/>
      <p:bldP spid="14" grpId="0"/>
      <p:bldP spid="14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85728" y="357158"/>
            <a:ext cx="6572272" cy="26432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66700" lvl="0">
              <a:spcBef>
                <a:spcPct val="20000"/>
              </a:spcBef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Подумай, как можно начать эту часть истории о любимых занятиях кота.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85728" y="3071802"/>
            <a:ext cx="6572272" cy="26432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66700" lvl="0">
              <a:spcBef>
                <a:spcPct val="20000"/>
              </a:spcBef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Запиши возможные варианты в корреспондентский блокнот.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57166" y="5715008"/>
          <a:ext cx="6143667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3140"/>
                <a:gridCol w="1952638"/>
                <a:gridCol w="2047889"/>
              </a:tblGrid>
              <a:tr h="47863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План собирания</a:t>
                      </a:r>
                      <a:r>
                        <a:rPr lang="ru-RU" sz="2400" baseline="0" dirty="0" smtClean="0"/>
                        <a:t> материала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Рабочие материалы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Дополнения</a:t>
                      </a:r>
                      <a:endParaRPr lang="ru-RU" sz="2400" dirty="0"/>
                    </a:p>
                  </a:txBody>
                  <a:tcPr/>
                </a:tc>
              </a:tr>
              <a:tr h="478635">
                <a:tc rowSpan="2">
                  <a:txBody>
                    <a:bodyPr/>
                    <a:lstStyle/>
                    <a:p>
                      <a:r>
                        <a:rPr lang="ru-RU" sz="2400" dirty="0" smtClean="0"/>
                        <a:t>продолжение истории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/>
                    </a:p>
                  </a:txBody>
                  <a:tcPr/>
                </a:tc>
              </a:tr>
              <a:tr h="478635">
                <a:tc vMerge="1"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Стрелка вправо 7">
            <a:hlinkClick r:id="rId2" action="ppaction://hlinkpres?slideindex=15&amp;slidetitle=Продолжение истории о любимых занятиях Рыжика"/>
          </p:cNvPr>
          <p:cNvSpPr/>
          <p:nvPr/>
        </p:nvSpPr>
        <p:spPr>
          <a:xfrm>
            <a:off x="5643578" y="8143900"/>
            <a:ext cx="870366" cy="755576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ПС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357166" y="571472"/>
            <a:ext cx="6143668" cy="492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Используя записи корреспондентского блокнота,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апиши в черновике рукописи продолжение 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главы</a:t>
            </a: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«Что любит Рыжик».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крыша.jpg"/>
          <p:cNvPicPr>
            <a:picLocks noChangeAspect="1" noChangeArrowheads="1"/>
          </p:cNvPicPr>
          <p:nvPr/>
        </p:nvPicPr>
        <p:blipFill>
          <a:blip r:embed="rId2" cstate="print"/>
          <a:srcRect t="2903" b="3193"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0" y="0"/>
            <a:ext cx="6143668" cy="20716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4400" dirty="0" smtClean="0"/>
              <a:t>   Посмотри, что еще Рыжик делал на крыше.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5" descr="F:\Тетерич проект\Новая папка (4)\imgonline-com-ua-Transparent-backgr-42NQ9Evxroj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8" y="3857620"/>
            <a:ext cx="2500329" cy="2500329"/>
          </a:xfrm>
          <a:prstGeom prst="rect">
            <a:avLst/>
          </a:prstGeom>
          <a:noFill/>
        </p:spPr>
      </p:pic>
      <p:sp>
        <p:nvSpPr>
          <p:cNvPr id="16" name="Содержимое 2"/>
          <p:cNvSpPr txBox="1">
            <a:spLocks/>
          </p:cNvSpPr>
          <p:nvPr/>
        </p:nvSpPr>
        <p:spPr>
          <a:xfrm>
            <a:off x="0" y="0"/>
            <a:ext cx="6143668" cy="20716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4400" dirty="0" smtClean="0"/>
              <a:t>   Подумай, почему Рыжик поет песни именно здесь?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Содержимое 2"/>
          <p:cNvSpPr txBox="1">
            <a:spLocks/>
          </p:cNvSpPr>
          <p:nvPr/>
        </p:nvSpPr>
        <p:spPr>
          <a:xfrm>
            <a:off x="0" y="0"/>
            <a:ext cx="6143668" cy="2071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4400" dirty="0" smtClean="0"/>
              <a:t>   Как ты думаешь, о чем его песни.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Содержимое 2"/>
          <p:cNvSpPr txBox="1">
            <a:spLocks/>
          </p:cNvSpPr>
          <p:nvPr/>
        </p:nvSpPr>
        <p:spPr>
          <a:xfrm>
            <a:off x="0" y="0"/>
            <a:ext cx="6143668" cy="207167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4400" dirty="0" smtClean="0"/>
              <a:t>   Как ты думаешь, есть ли у Рыжика слушатели и как они относятся к его песням?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Содержимое 2"/>
          <p:cNvSpPr txBox="1">
            <a:spLocks/>
          </p:cNvSpPr>
          <p:nvPr/>
        </p:nvSpPr>
        <p:spPr>
          <a:xfrm>
            <a:off x="0" y="0"/>
            <a:ext cx="6858000" cy="48577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4400" dirty="0" smtClean="0"/>
              <a:t>   Расскажи об этом увлечении Рыжика, используя опорные слова:</a:t>
            </a:r>
          </a:p>
          <a:p>
            <a:pPr marL="2952750" lvl="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4000" dirty="0" smtClean="0"/>
              <a:t> а когда…</a:t>
            </a:r>
          </a:p>
          <a:p>
            <a:pPr marL="2952750" lvl="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4000" dirty="0" smtClean="0"/>
              <a:t> любимая песня…</a:t>
            </a:r>
          </a:p>
          <a:p>
            <a:pPr marL="2952750" lvl="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4000" dirty="0" smtClean="0"/>
              <a:t> приходили </a:t>
            </a:r>
          </a:p>
          <a:p>
            <a:pPr marL="2952750" lvl="0">
              <a:spcBef>
                <a:spcPct val="20000"/>
              </a:spcBef>
            </a:pPr>
            <a:r>
              <a:rPr lang="ru-RU" sz="4000" dirty="0" smtClean="0"/>
              <a:t>   слушать…</a:t>
            </a:r>
          </a:p>
          <a:p>
            <a:pPr marL="2952750" lvl="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4000" dirty="0" smtClean="0"/>
              <a:t> а люди…</a:t>
            </a:r>
          </a:p>
          <a:p>
            <a:pPr marL="342900" lvl="0" indent="19050">
              <a:spcBef>
                <a:spcPct val="20000"/>
              </a:spcBef>
              <a:buFont typeface="Arial" pitchFamily="34" charset="0"/>
              <a:buChar char="•"/>
            </a:pPr>
            <a:endParaRPr lang="ru-RU" sz="4400" dirty="0" smtClean="0"/>
          </a:p>
          <a:p>
            <a:pPr marL="342900" lvl="0" indent="-342900">
              <a:spcBef>
                <a:spcPct val="20000"/>
              </a:spcBef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357166" y="571472"/>
            <a:ext cx="6143668" cy="2500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4400" dirty="0" smtClean="0"/>
              <a:t>Подумай, как можно связать составленную часть с предыдущей.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sz="4400" dirty="0" smtClean="0"/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428604" y="3357554"/>
            <a:ext cx="6143668" cy="2500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4400" dirty="0" smtClean="0"/>
              <a:t>З</a:t>
            </a:r>
            <a:r>
              <a:rPr kumimoji="0" lang="ru-RU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апиши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продолжение главы в черновике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рукописи.</a:t>
            </a:r>
            <a:endParaRPr kumimoji="0" lang="ru-RU" sz="4400" b="1" i="0" u="none" strike="noStrike" kern="1200" cap="none" spc="0" normalizeH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8" y="857224"/>
            <a:ext cx="6172200" cy="15240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</a:rPr>
              <a:t>Глава 5</a:t>
            </a:r>
            <a:br>
              <a:rPr lang="ru-RU" sz="60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</a:rPr>
              <a:t>Друзья Рыжика</a:t>
            </a:r>
            <a:endParaRPr lang="ru-RU" sz="6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28604" y="3571868"/>
            <a:ext cx="6143668" cy="3214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Запиши в черновике рукописи номер и название</a:t>
            </a:r>
            <a:r>
              <a:rPr lang="ru-RU" sz="4400" dirty="0" smtClean="0"/>
              <a:t> </a:t>
            </a:r>
            <a:r>
              <a:rPr kumimoji="0" lang="ru-RU" sz="4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главы.</a:t>
            </a:r>
            <a:endParaRPr kumimoji="0" lang="ru-RU" sz="4400" b="1" i="0" u="none" strike="noStrike" kern="1200" cap="none" spc="0" normalizeH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66" y="6215074"/>
            <a:ext cx="6172200" cy="2134114"/>
          </a:xfrm>
        </p:spPr>
        <p:txBody>
          <a:bodyPr/>
          <a:lstStyle/>
          <a:p>
            <a:r>
              <a:rPr lang="ru-RU" dirty="0" smtClean="0"/>
              <a:t>Придумай герою имя, ориентируясь на его внешние признаки.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28604" y="6072198"/>
            <a:ext cx="6172200" cy="2134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случае затруднения, можешь выбрать один из предложенных вариантов.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D:\imgonline-com-ua-Transparent-backgr-owsNYrlrY75S.png"/>
          <p:cNvPicPr>
            <a:picLocks noChangeAspect="1" noChangeArrowheads="1"/>
          </p:cNvPicPr>
          <p:nvPr/>
        </p:nvPicPr>
        <p:blipFill>
          <a:blip r:embed="rId2" cstate="print"/>
          <a:srcRect r="6967"/>
          <a:stretch>
            <a:fillRect/>
          </a:stretch>
        </p:blipFill>
        <p:spPr bwMode="auto">
          <a:xfrm>
            <a:off x="1377210" y="357158"/>
            <a:ext cx="5183859" cy="5572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1\Рабочий стол\друг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22" y="4214810"/>
            <a:ext cx="4643470" cy="4643470"/>
          </a:xfrm>
          <a:prstGeom prst="rect">
            <a:avLst/>
          </a:prstGeom>
          <a:noFill/>
        </p:spPr>
      </p:pic>
      <p:sp>
        <p:nvSpPr>
          <p:cNvPr id="3" name="Содержимое 2"/>
          <p:cNvSpPr txBox="1">
            <a:spLocks/>
          </p:cNvSpPr>
          <p:nvPr/>
        </p:nvSpPr>
        <p:spPr>
          <a:xfrm>
            <a:off x="428604" y="357158"/>
            <a:ext cx="6143668" cy="27146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Это </a:t>
            </a:r>
            <a:r>
              <a:rPr lang="ru-RU" sz="4400" dirty="0" err="1" smtClean="0"/>
              <a:t>М</a:t>
            </a:r>
            <a:r>
              <a:rPr kumimoji="0" lang="ru-RU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урзик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лучший друг Рыжика. Подумай, что о нём можно рассказать.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357166" y="285720"/>
            <a:ext cx="6500834" cy="3286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Определи:</a:t>
            </a:r>
          </a:p>
          <a:p>
            <a:pPr marR="0" lvl="0" indent="2667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4400" dirty="0" smtClean="0"/>
              <a:t> Где живёт </a:t>
            </a:r>
            <a:r>
              <a:rPr lang="ru-RU" sz="4400" dirty="0" err="1" smtClean="0"/>
              <a:t>Мурзик</a:t>
            </a:r>
            <a:r>
              <a:rPr lang="ru-RU" sz="4400" dirty="0" smtClean="0"/>
              <a:t>.</a:t>
            </a:r>
          </a:p>
          <a:p>
            <a:pPr marL="266700" marR="0" lvl="0" indent="-2667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361950" algn="l"/>
              </a:tabLst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Что их может объединять.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357166" y="285720"/>
            <a:ext cx="6143668" cy="3071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Посмотри,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где друзья</a:t>
            </a:r>
            <a:r>
              <a:rPr lang="ru-RU" sz="4400" dirty="0" smtClean="0"/>
              <a:t> любят проводить время.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42852" y="285720"/>
            <a:ext cx="6715148" cy="264320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marL="266700" lvl="0">
              <a:spcBef>
                <a:spcPct val="20000"/>
              </a:spcBef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Подумай, с чего можно начать рассказ о </a:t>
            </a:r>
            <a:r>
              <a:rPr kumimoji="0" lang="ru-RU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Мурзике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как друге Рыжика?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357166" y="357158"/>
            <a:ext cx="6143668" cy="3214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Расскажи о </a:t>
            </a:r>
            <a:r>
              <a:rPr kumimoji="0" lang="ru-RU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Мурзике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по плану.</a:t>
            </a: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lang="ru-RU" sz="4400" dirty="0" smtClean="0"/>
              <a:t>Вступление.</a:t>
            </a: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Где живёт.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6" grpId="0"/>
      <p:bldP spid="6" grpId="2"/>
      <p:bldP spid="7" grpId="0"/>
      <p:bldP spid="7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1\Рабочий стол\фон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1"/>
            <a:ext cx="6858000" cy="9143999"/>
          </a:xfrm>
          <a:prstGeom prst="rect">
            <a:avLst/>
          </a:prstGeom>
          <a:noFill/>
        </p:spPr>
      </p:pic>
      <p:pic>
        <p:nvPicPr>
          <p:cNvPr id="2050" name="Picture 2" descr="C:\Documents and Settings\1\Рабочий стол\забор.png"/>
          <p:cNvPicPr>
            <a:picLocks noChangeAspect="1" noChangeArrowheads="1"/>
          </p:cNvPicPr>
          <p:nvPr/>
        </p:nvPicPr>
        <p:blipFill>
          <a:blip r:embed="rId3"/>
          <a:srcRect l="21191" t="66185" r="71701" b="24094"/>
          <a:stretch>
            <a:fillRect/>
          </a:stretch>
        </p:blipFill>
        <p:spPr bwMode="auto">
          <a:xfrm>
            <a:off x="1857364" y="5857884"/>
            <a:ext cx="713366" cy="904188"/>
          </a:xfrm>
          <a:prstGeom prst="rect">
            <a:avLst/>
          </a:prstGeom>
          <a:noFill/>
        </p:spPr>
      </p:pic>
      <p:pic>
        <p:nvPicPr>
          <p:cNvPr id="4" name="Picture 2" descr="C:\Documents and Settings\1\Рабочий стол\забор.png"/>
          <p:cNvPicPr>
            <a:picLocks noChangeAspect="1" noChangeArrowheads="1"/>
          </p:cNvPicPr>
          <p:nvPr/>
        </p:nvPicPr>
        <p:blipFill>
          <a:blip r:embed="rId3"/>
          <a:srcRect l="25835" t="66185" r="66476" b="24094"/>
          <a:stretch>
            <a:fillRect/>
          </a:stretch>
        </p:blipFill>
        <p:spPr bwMode="auto">
          <a:xfrm>
            <a:off x="3929066" y="5786446"/>
            <a:ext cx="771522" cy="975626"/>
          </a:xfrm>
          <a:prstGeom prst="rect">
            <a:avLst/>
          </a:prstGeom>
          <a:noFill/>
        </p:spPr>
      </p:pic>
      <p:pic>
        <p:nvPicPr>
          <p:cNvPr id="5" name="Picture 2" descr="C:\Documents and Settings\1\Рабочий стол\забор.png"/>
          <p:cNvPicPr>
            <a:picLocks noChangeAspect="1" noChangeArrowheads="1"/>
          </p:cNvPicPr>
          <p:nvPr/>
        </p:nvPicPr>
        <p:blipFill>
          <a:blip r:embed="rId3"/>
          <a:srcRect l="20901" t="66185" r="66476" b="24094"/>
          <a:stretch>
            <a:fillRect/>
          </a:stretch>
        </p:blipFill>
        <p:spPr bwMode="auto">
          <a:xfrm rot="158461">
            <a:off x="2522037" y="5818305"/>
            <a:ext cx="1405377" cy="975626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85728" y="428596"/>
            <a:ext cx="6215106" cy="171451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marL="266700" lvl="0">
              <a:spcBef>
                <a:spcPct val="20000"/>
              </a:spcBef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Определи место, куда приходят друзья.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500042" y="428596"/>
            <a:ext cx="6143668" cy="1857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4400" dirty="0" smtClean="0"/>
              <a:t>Подумай, чем им нравится это место.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357166" y="285720"/>
            <a:ext cx="6143668" cy="857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4400" b="1" dirty="0" smtClean="0"/>
              <a:t>Проверь себя 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357166" y="1142976"/>
            <a:ext cx="6143668" cy="3214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Можно смотреть на</a:t>
            </a:r>
            <a:r>
              <a:rPr lang="ru-RU" sz="4400" dirty="0" smtClean="0"/>
              <a:t>  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небо.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4400" dirty="0" smtClean="0"/>
              <a:t>Можно считать звёзды.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Можно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петь.</a:t>
            </a: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6700" marR="0" lvl="0" indent="-2667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500042" y="428596"/>
            <a:ext cx="6143668" cy="1785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400" dirty="0" smtClean="0"/>
              <a:t>Посмотри, что здесь делают друзья.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0" grpId="0"/>
      <p:bldP spid="10" grpId="1"/>
      <p:bldP spid="11" grpId="0"/>
      <p:bldP spid="11" grpId="1"/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1\Рабочий стол\фон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6858000" cy="9143999"/>
          </a:xfrm>
          <a:prstGeom prst="rect">
            <a:avLst/>
          </a:prstGeom>
          <a:noFill/>
        </p:spPr>
      </p:pic>
      <p:pic>
        <p:nvPicPr>
          <p:cNvPr id="2050" name="Picture 2" descr="C:\Documents and Settings\1\Рабочий стол\забор.png"/>
          <p:cNvPicPr>
            <a:picLocks noChangeAspect="1" noChangeArrowheads="1"/>
          </p:cNvPicPr>
          <p:nvPr/>
        </p:nvPicPr>
        <p:blipFill>
          <a:blip r:embed="rId3"/>
          <a:srcRect l="21191" t="66185" r="71701" b="24094"/>
          <a:stretch>
            <a:fillRect/>
          </a:stretch>
        </p:blipFill>
        <p:spPr bwMode="auto">
          <a:xfrm>
            <a:off x="1857364" y="5857884"/>
            <a:ext cx="713366" cy="904188"/>
          </a:xfrm>
          <a:prstGeom prst="rect">
            <a:avLst/>
          </a:prstGeom>
          <a:noFill/>
        </p:spPr>
      </p:pic>
      <p:pic>
        <p:nvPicPr>
          <p:cNvPr id="4" name="Picture 2" descr="C:\Documents and Settings\1\Рабочий стол\забор.png"/>
          <p:cNvPicPr>
            <a:picLocks noChangeAspect="1" noChangeArrowheads="1"/>
          </p:cNvPicPr>
          <p:nvPr/>
        </p:nvPicPr>
        <p:blipFill>
          <a:blip r:embed="rId3"/>
          <a:srcRect l="25835" t="66185" r="66476" b="24094"/>
          <a:stretch>
            <a:fillRect/>
          </a:stretch>
        </p:blipFill>
        <p:spPr bwMode="auto">
          <a:xfrm>
            <a:off x="3929066" y="5786446"/>
            <a:ext cx="771522" cy="975626"/>
          </a:xfrm>
          <a:prstGeom prst="rect">
            <a:avLst/>
          </a:prstGeom>
          <a:noFill/>
        </p:spPr>
      </p:pic>
      <p:pic>
        <p:nvPicPr>
          <p:cNvPr id="5" name="Picture 2" descr="C:\Documents and Settings\1\Рабочий стол\забор.png"/>
          <p:cNvPicPr>
            <a:picLocks noChangeAspect="1" noChangeArrowheads="1"/>
          </p:cNvPicPr>
          <p:nvPr/>
        </p:nvPicPr>
        <p:blipFill>
          <a:blip r:embed="rId3"/>
          <a:srcRect l="20901" t="66185" r="66476" b="24094"/>
          <a:stretch>
            <a:fillRect/>
          </a:stretch>
        </p:blipFill>
        <p:spPr bwMode="auto">
          <a:xfrm rot="158461">
            <a:off x="2522037" y="5818305"/>
            <a:ext cx="1405377" cy="975626"/>
          </a:xfrm>
          <a:prstGeom prst="rect">
            <a:avLst/>
          </a:prstGeom>
          <a:noFill/>
        </p:spPr>
      </p:pic>
      <p:pic>
        <p:nvPicPr>
          <p:cNvPr id="19" name="Picture 2" descr="C:\Documents and Settings\1\Рабочий стол\34567222-Set-of-Zodiac-symbols-with-cats-Isolated-on-white-Cartoon-Stock-Photo.png"/>
          <p:cNvPicPr>
            <a:picLocks noChangeAspect="1" noChangeArrowheads="1"/>
          </p:cNvPicPr>
          <p:nvPr/>
        </p:nvPicPr>
        <p:blipFill>
          <a:blip r:embed="rId4"/>
          <a:srcRect t="8722" r="51460" b="60182"/>
          <a:stretch>
            <a:fillRect/>
          </a:stretch>
        </p:blipFill>
        <p:spPr bwMode="auto">
          <a:xfrm>
            <a:off x="1000108" y="5286380"/>
            <a:ext cx="4286280" cy="2745966"/>
          </a:xfrm>
          <a:prstGeom prst="rect">
            <a:avLst/>
          </a:prstGeom>
          <a:noFill/>
        </p:spPr>
      </p:pic>
      <p:sp>
        <p:nvSpPr>
          <p:cNvPr id="20" name="Содержимое 2"/>
          <p:cNvSpPr txBox="1">
            <a:spLocks/>
          </p:cNvSpPr>
          <p:nvPr/>
        </p:nvSpPr>
        <p:spPr>
          <a:xfrm>
            <a:off x="357166" y="357158"/>
            <a:ext cx="6143668" cy="2071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Посмотри, чем ещё им нравится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это место.</a:t>
            </a: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6700" marR="0" lvl="0" indent="-2667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1\Рабочий стол\фон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" y="-157749"/>
            <a:ext cx="7003160" cy="9337547"/>
          </a:xfrm>
          <a:prstGeom prst="rect">
            <a:avLst/>
          </a:prstGeom>
          <a:noFill/>
        </p:spPr>
      </p:pic>
      <p:pic>
        <p:nvPicPr>
          <p:cNvPr id="2050" name="Picture 2" descr="C:\Documents and Settings\1\Рабочий стол\забор.png"/>
          <p:cNvPicPr>
            <a:picLocks noChangeAspect="1" noChangeArrowheads="1"/>
          </p:cNvPicPr>
          <p:nvPr/>
        </p:nvPicPr>
        <p:blipFill>
          <a:blip r:embed="rId3"/>
          <a:srcRect l="21191" t="66185" r="71701" b="24094"/>
          <a:stretch>
            <a:fillRect/>
          </a:stretch>
        </p:blipFill>
        <p:spPr bwMode="auto">
          <a:xfrm>
            <a:off x="1857364" y="5857884"/>
            <a:ext cx="713366" cy="904188"/>
          </a:xfrm>
          <a:prstGeom prst="rect">
            <a:avLst/>
          </a:prstGeom>
          <a:noFill/>
        </p:spPr>
      </p:pic>
      <p:pic>
        <p:nvPicPr>
          <p:cNvPr id="4" name="Picture 2" descr="C:\Documents and Settings\1\Рабочий стол\забор.png"/>
          <p:cNvPicPr>
            <a:picLocks noChangeAspect="1" noChangeArrowheads="1"/>
          </p:cNvPicPr>
          <p:nvPr/>
        </p:nvPicPr>
        <p:blipFill>
          <a:blip r:embed="rId3"/>
          <a:srcRect l="25835" t="66185" r="66476" b="24094"/>
          <a:stretch>
            <a:fillRect/>
          </a:stretch>
        </p:blipFill>
        <p:spPr bwMode="auto">
          <a:xfrm>
            <a:off x="3929066" y="5786446"/>
            <a:ext cx="771522" cy="975626"/>
          </a:xfrm>
          <a:prstGeom prst="rect">
            <a:avLst/>
          </a:prstGeom>
          <a:noFill/>
        </p:spPr>
      </p:pic>
      <p:pic>
        <p:nvPicPr>
          <p:cNvPr id="5" name="Picture 2" descr="C:\Documents and Settings\1\Рабочий стол\забор.png"/>
          <p:cNvPicPr>
            <a:picLocks noChangeAspect="1" noChangeArrowheads="1"/>
          </p:cNvPicPr>
          <p:nvPr/>
        </p:nvPicPr>
        <p:blipFill>
          <a:blip r:embed="rId3"/>
          <a:srcRect l="20901" t="66185" r="66476" b="24094"/>
          <a:stretch>
            <a:fillRect/>
          </a:stretch>
        </p:blipFill>
        <p:spPr bwMode="auto">
          <a:xfrm rot="158461">
            <a:off x="2522037" y="5818305"/>
            <a:ext cx="1405377" cy="975626"/>
          </a:xfrm>
          <a:prstGeom prst="rect">
            <a:avLst/>
          </a:prstGeom>
          <a:noFill/>
        </p:spPr>
      </p:pic>
      <p:pic>
        <p:nvPicPr>
          <p:cNvPr id="6" name="Picture 2" descr="C:\Documents and Settings\1\Рабочий стол\луна.png"/>
          <p:cNvPicPr>
            <a:picLocks noChangeAspect="1" noChangeArrowheads="1"/>
          </p:cNvPicPr>
          <p:nvPr/>
        </p:nvPicPr>
        <p:blipFill>
          <a:blip r:embed="rId4"/>
          <a:srcRect l="25835" t="2903" r="30770" b="52252"/>
          <a:stretch>
            <a:fillRect/>
          </a:stretch>
        </p:blipFill>
        <p:spPr bwMode="auto">
          <a:xfrm>
            <a:off x="1142984" y="0"/>
            <a:ext cx="4147394" cy="428635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03334" y="142911"/>
            <a:ext cx="6215106" cy="20002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pPr marL="266700" lvl="0">
              <a:spcBef>
                <a:spcPct val="20000"/>
              </a:spcBef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Как можно назвать увиденную </a:t>
            </a:r>
            <a:r>
              <a:rPr lang="ru-RU" sz="4400" dirty="0" smtClean="0"/>
              <a:t>тобой картину?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83118" y="106451"/>
            <a:ext cx="6215106" cy="92869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marL="266700" lvl="0">
              <a:spcBef>
                <a:spcPct val="20000"/>
              </a:spcBef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Что такое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пейзаж?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03334" y="106451"/>
            <a:ext cx="6215106" cy="100013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marL="266700" lvl="0" algn="ctr">
              <a:spcBef>
                <a:spcPct val="20000"/>
              </a:spcBef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Проверь себя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83118" y="1046850"/>
            <a:ext cx="6215106" cy="20002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pPr marL="266700" lvl="0">
              <a:spcBef>
                <a:spcPct val="20000"/>
              </a:spcBef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Пейзаж 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это изображение неживой природы.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07452" y="1026067"/>
            <a:ext cx="6215106" cy="20002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marL="266700" lvl="0">
              <a:spcBef>
                <a:spcPct val="20000"/>
              </a:spcBef>
              <a:defRPr/>
            </a:pPr>
            <a:r>
              <a:rPr kumimoji="0" lang="ru-RU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Назови объекты неживой природы. </a:t>
            </a:r>
            <a:endParaRPr kumimoji="0" lang="ru-RU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69353" y="342860"/>
            <a:ext cx="6215106" cy="271464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pPr marL="266700" lvl="0">
              <a:spcBef>
                <a:spcPct val="20000"/>
              </a:spcBef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Запиши </a:t>
            </a:r>
            <a:r>
              <a:rPr lang="ru-RU" sz="4400" dirty="0" err="1" smtClean="0"/>
              <a:t>о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писание пейзажа в корреспондентский блокнот.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148111"/>
              </p:ext>
            </p:extLst>
          </p:nvPr>
        </p:nvGraphicFramePr>
        <p:xfrm>
          <a:off x="369330" y="3026331"/>
          <a:ext cx="6215129" cy="35326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7368"/>
                <a:gridCol w="2509329"/>
                <a:gridCol w="2048432"/>
              </a:tblGrid>
              <a:tr h="123882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План собирания</a:t>
                      </a:r>
                      <a:r>
                        <a:rPr lang="ru-RU" sz="2400" baseline="0" dirty="0" smtClean="0"/>
                        <a:t> материала</a:t>
                      </a:r>
                      <a:endParaRPr lang="ru-RU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Рабочие материалы</a:t>
                      </a:r>
                      <a:endParaRPr lang="ru-RU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Дополнения</a:t>
                      </a:r>
                      <a:endParaRPr lang="ru-RU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75132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небо</a:t>
                      </a:r>
                      <a:endParaRPr lang="ru-RU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684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/>
                        <a:t>месяц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75132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город</a:t>
                      </a:r>
                      <a:endParaRPr lang="ru-RU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75132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снежинки</a:t>
                      </a:r>
                      <a:endParaRPr lang="ru-RU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4" name="Стрелка вправо 13">
            <a:hlinkClick r:id="rId5" action="ppaction://hlinkpres?slideindex=16&amp;slidetitle=Описание пейзажа"/>
          </p:cNvPr>
          <p:cNvSpPr/>
          <p:nvPr/>
        </p:nvSpPr>
        <p:spPr>
          <a:xfrm>
            <a:off x="5730117" y="8072462"/>
            <a:ext cx="870366" cy="755576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ПС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07452" y="414330"/>
            <a:ext cx="6215106" cy="264317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pPr marL="266700" lvl="0">
              <a:spcBef>
                <a:spcPct val="20000"/>
              </a:spcBef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Назови действия друзей. Запиши в корреспондентский блокнот.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294429"/>
              </p:ext>
            </p:extLst>
          </p:nvPr>
        </p:nvGraphicFramePr>
        <p:xfrm>
          <a:off x="369354" y="2843808"/>
          <a:ext cx="6215107" cy="42285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7362"/>
                <a:gridCol w="2509320"/>
                <a:gridCol w="2048425"/>
              </a:tblGrid>
              <a:tr h="204836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План собирания</a:t>
                      </a:r>
                      <a:r>
                        <a:rPr lang="ru-RU" sz="2400" baseline="0" dirty="0" smtClean="0"/>
                        <a:t> материала</a:t>
                      </a:r>
                      <a:endParaRPr lang="ru-RU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Рабочие материалы</a:t>
                      </a:r>
                      <a:endParaRPr lang="ru-RU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Дополнения</a:t>
                      </a:r>
                      <a:endParaRPr lang="ru-RU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56356">
                <a:tc rowSpan="4">
                  <a:txBody>
                    <a:bodyPr/>
                    <a:lstStyle/>
                    <a:p>
                      <a:r>
                        <a:rPr lang="ru-RU" sz="2400" dirty="0" smtClean="0"/>
                        <a:t>Что</a:t>
                      </a:r>
                      <a:r>
                        <a:rPr lang="ru-RU" sz="2400" baseline="0" dirty="0" smtClean="0"/>
                        <a:t> делают друзья на крыше.</a:t>
                      </a:r>
                      <a:endParaRPr lang="ru-RU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49859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56356">
                <a:tc vMerge="1">
                  <a:txBody>
                    <a:bodyPr/>
                    <a:lstStyle/>
                    <a:p>
                      <a:endParaRPr lang="ru-RU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7586">
                <a:tc vMerge="1">
                  <a:txBody>
                    <a:bodyPr/>
                    <a:lstStyle/>
                    <a:p>
                      <a:endParaRPr lang="ru-RU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" name="Стрелка вправо 17">
            <a:hlinkClick r:id="rId6" action="ppaction://hlinkpres?slideindex=17&amp;slidetitle=Что делают друзья на крыше"/>
          </p:cNvPr>
          <p:cNvSpPr/>
          <p:nvPr/>
        </p:nvSpPr>
        <p:spPr>
          <a:xfrm>
            <a:off x="6858000" y="8388424"/>
            <a:ext cx="870366" cy="755576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ПС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9" grpId="0" animBg="1"/>
      <p:bldP spid="9" grpId="1" animBg="1"/>
      <p:bldP spid="14" grpId="0" animBg="1"/>
      <p:bldP spid="16" grpId="0" animBg="1"/>
      <p:bldP spid="16" grpId="1" animBg="1"/>
      <p:bldP spid="1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1\Рабочий стол\фон.jpg"/>
          <p:cNvPicPr>
            <a:picLocks noChangeAspect="1" noChangeArrowheads="1"/>
          </p:cNvPicPr>
          <p:nvPr/>
        </p:nvPicPr>
        <p:blipFill>
          <a:blip r:embed="rId2"/>
          <a:srcRect l="17127" t="3193" r="17127"/>
          <a:stretch>
            <a:fillRect/>
          </a:stretch>
        </p:blipFill>
        <p:spPr bwMode="auto">
          <a:xfrm>
            <a:off x="0" y="-39955"/>
            <a:ext cx="6858000" cy="9183955"/>
          </a:xfrm>
          <a:prstGeom prst="rect">
            <a:avLst/>
          </a:prstGeom>
          <a:noFill/>
        </p:spPr>
      </p:pic>
      <p:pic>
        <p:nvPicPr>
          <p:cNvPr id="2050" name="Picture 2" descr="C:\Documents and Settings\1\Рабочий стол\забор.png"/>
          <p:cNvPicPr>
            <a:picLocks noChangeAspect="1" noChangeArrowheads="1"/>
          </p:cNvPicPr>
          <p:nvPr/>
        </p:nvPicPr>
        <p:blipFill>
          <a:blip r:embed="rId3"/>
          <a:srcRect l="21191" t="66185" r="71701" b="24094"/>
          <a:stretch>
            <a:fillRect/>
          </a:stretch>
        </p:blipFill>
        <p:spPr bwMode="auto">
          <a:xfrm>
            <a:off x="1857364" y="5857884"/>
            <a:ext cx="713366" cy="904188"/>
          </a:xfrm>
          <a:prstGeom prst="rect">
            <a:avLst/>
          </a:prstGeom>
          <a:noFill/>
        </p:spPr>
      </p:pic>
      <p:pic>
        <p:nvPicPr>
          <p:cNvPr id="4" name="Picture 2" descr="C:\Documents and Settings\1\Рабочий стол\забор.png"/>
          <p:cNvPicPr>
            <a:picLocks noChangeAspect="1" noChangeArrowheads="1"/>
          </p:cNvPicPr>
          <p:nvPr/>
        </p:nvPicPr>
        <p:blipFill>
          <a:blip r:embed="rId3"/>
          <a:srcRect l="25835" t="66185" r="66476" b="24094"/>
          <a:stretch>
            <a:fillRect/>
          </a:stretch>
        </p:blipFill>
        <p:spPr bwMode="auto">
          <a:xfrm>
            <a:off x="3929066" y="5786446"/>
            <a:ext cx="771522" cy="975626"/>
          </a:xfrm>
          <a:prstGeom prst="rect">
            <a:avLst/>
          </a:prstGeom>
          <a:noFill/>
        </p:spPr>
      </p:pic>
      <p:pic>
        <p:nvPicPr>
          <p:cNvPr id="5" name="Picture 2" descr="C:\Documents and Settings\1\Рабочий стол\забор.png"/>
          <p:cNvPicPr>
            <a:picLocks noChangeAspect="1" noChangeArrowheads="1"/>
          </p:cNvPicPr>
          <p:nvPr/>
        </p:nvPicPr>
        <p:blipFill>
          <a:blip r:embed="rId3"/>
          <a:srcRect l="20901" t="66185" r="66476" b="24094"/>
          <a:stretch>
            <a:fillRect/>
          </a:stretch>
        </p:blipFill>
        <p:spPr bwMode="auto">
          <a:xfrm rot="158461">
            <a:off x="2522037" y="5818305"/>
            <a:ext cx="1405377" cy="975626"/>
          </a:xfrm>
          <a:prstGeom prst="rect">
            <a:avLst/>
          </a:prstGeom>
          <a:noFill/>
        </p:spPr>
      </p:pic>
      <p:pic>
        <p:nvPicPr>
          <p:cNvPr id="7" name="Picture 3" descr="C:\Documents and Settings\1\Рабочий стол\Рисунок311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571612" y="4786314"/>
            <a:ext cx="3882766" cy="4071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66" y="214282"/>
            <a:ext cx="6172200" cy="3286116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latin typeface="+mn-lt"/>
              </a:rPr>
              <a:t>Используя материал из корреспондентского блокнота, составь рассказ о дружбе Рыжика и </a:t>
            </a:r>
            <a:r>
              <a:rPr lang="ru-RU" dirty="0" err="1" smtClean="0">
                <a:latin typeface="+mn-lt"/>
              </a:rPr>
              <a:t>Мурзика</a:t>
            </a:r>
            <a:r>
              <a:rPr lang="ru-RU" dirty="0" smtClean="0">
                <a:latin typeface="+mn-lt"/>
              </a:rPr>
              <a:t> по плану:</a:t>
            </a:r>
            <a:endParaRPr lang="ru-RU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04" y="4500562"/>
            <a:ext cx="6429396" cy="92869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000" b="1" dirty="0" smtClean="0"/>
              <a:t>2. Где живёт </a:t>
            </a:r>
            <a:r>
              <a:rPr lang="ru-RU" sz="4000" b="1" dirty="0" err="1" smtClean="0"/>
              <a:t>Мурзик</a:t>
            </a:r>
            <a:r>
              <a:rPr lang="ru-RU" sz="4000" b="1" dirty="0" smtClean="0"/>
              <a:t>.</a:t>
            </a:r>
            <a:endParaRPr lang="ru-RU" sz="4000" b="1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28604" y="5429256"/>
            <a:ext cx="6000792" cy="1571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4000" b="1" noProof="0" dirty="0" smtClean="0"/>
              <a:t>3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Любимое место друзей.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428604" y="3643306"/>
            <a:ext cx="6429396" cy="9286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Вступление.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357166" y="7072298"/>
            <a:ext cx="6143668" cy="207170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Подумай, как можно связать части между собой.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428604" y="500034"/>
            <a:ext cx="6143668" cy="3214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Запиши в черновике рукописи рассказ о дружбе Рыжика и </a:t>
            </a:r>
            <a:r>
              <a:rPr kumimoji="0" lang="ru-RU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Мурзика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4400" b="1" i="0" u="none" strike="noStrike" kern="1200" cap="none" spc="0" normalizeH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Рисунок27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4283" y="2300283"/>
            <a:ext cx="6843717" cy="6843717"/>
          </a:xfrm>
          <a:prstGeom prst="rect">
            <a:avLst/>
          </a:prstGeom>
          <a:noFill/>
        </p:spPr>
      </p:pic>
      <p:grpSp>
        <p:nvGrpSpPr>
          <p:cNvPr id="12" name="Группа 11"/>
          <p:cNvGrpSpPr/>
          <p:nvPr/>
        </p:nvGrpSpPr>
        <p:grpSpPr>
          <a:xfrm>
            <a:off x="-3429048" y="4857752"/>
            <a:ext cx="3016359" cy="3295336"/>
            <a:chOff x="-3940679" y="4289751"/>
            <a:chExt cx="3016359" cy="3295336"/>
          </a:xfrm>
        </p:grpSpPr>
        <p:pic>
          <p:nvPicPr>
            <p:cNvPr id="11" name="Picture 2" descr="C:\Documents and Settings\1\Рабочий стол\Рисунок9.png"/>
            <p:cNvPicPr>
              <a:picLocks noChangeAspect="1" noChangeArrowheads="1"/>
            </p:cNvPicPr>
            <p:nvPr/>
          </p:nvPicPr>
          <p:blipFill>
            <a:blip r:embed="rId3"/>
            <a:srcRect l="50510" t="76055" r="34544" b="10160"/>
            <a:stretch>
              <a:fillRect/>
            </a:stretch>
          </p:blipFill>
          <p:spPr bwMode="auto">
            <a:xfrm>
              <a:off x="-1857412" y="6429387"/>
              <a:ext cx="933092" cy="860759"/>
            </a:xfrm>
            <a:prstGeom prst="rect">
              <a:avLst/>
            </a:prstGeom>
            <a:noFill/>
          </p:spPr>
        </p:pic>
        <p:pic>
          <p:nvPicPr>
            <p:cNvPr id="1026" name="Picture 2" descr="C:\Documents and Settings\1\Рабочий стол\Рисунок7.png"/>
            <p:cNvPicPr>
              <a:picLocks noChangeAspect="1" noChangeArrowheads="1"/>
            </p:cNvPicPr>
            <p:nvPr/>
          </p:nvPicPr>
          <p:blipFill>
            <a:blip r:embed="rId4"/>
            <a:srcRect l="15675" t="62121" r="60960" b="9579"/>
            <a:stretch>
              <a:fillRect/>
            </a:stretch>
          </p:blipFill>
          <p:spPr bwMode="auto">
            <a:xfrm rot="621748">
              <a:off x="-3940679" y="4289751"/>
              <a:ext cx="2720690" cy="3295336"/>
            </a:xfrm>
            <a:prstGeom prst="rect">
              <a:avLst/>
            </a:prstGeom>
            <a:noFill/>
          </p:spPr>
        </p:pic>
      </p:grpSp>
      <p:pic>
        <p:nvPicPr>
          <p:cNvPr id="10" name="Picture 2" descr="C:\Documents and Settings\1\Рабочий стол\Рисунок7.png"/>
          <p:cNvPicPr>
            <a:picLocks noChangeAspect="1" noChangeArrowheads="1"/>
          </p:cNvPicPr>
          <p:nvPr/>
        </p:nvPicPr>
        <p:blipFill>
          <a:blip r:embed="rId4"/>
          <a:srcRect l="15675" t="62121" r="60960" b="9579"/>
          <a:stretch>
            <a:fillRect/>
          </a:stretch>
        </p:blipFill>
        <p:spPr bwMode="auto">
          <a:xfrm rot="320994">
            <a:off x="1287104" y="5045948"/>
            <a:ext cx="2654772" cy="3215495"/>
          </a:xfrm>
          <a:prstGeom prst="rect">
            <a:avLst/>
          </a:prstGeom>
          <a:noFill/>
        </p:spPr>
      </p:pic>
      <p:pic>
        <p:nvPicPr>
          <p:cNvPr id="15" name="Picture 2" descr="C:\Documents and Settings\1\Рабочий стол\Рисунок9.png"/>
          <p:cNvPicPr>
            <a:picLocks noChangeAspect="1" noChangeArrowheads="1"/>
          </p:cNvPicPr>
          <p:nvPr/>
        </p:nvPicPr>
        <p:blipFill>
          <a:blip r:embed="rId5"/>
          <a:srcRect l="13353" t="40350" r="46156" b="20610"/>
          <a:stretch>
            <a:fillRect/>
          </a:stretch>
        </p:blipFill>
        <p:spPr bwMode="auto">
          <a:xfrm>
            <a:off x="928669" y="4929190"/>
            <a:ext cx="2841531" cy="2739443"/>
          </a:xfrm>
          <a:prstGeom prst="rect">
            <a:avLst/>
          </a:prstGeom>
          <a:noFill/>
        </p:spPr>
      </p:pic>
      <p:sp>
        <p:nvSpPr>
          <p:cNvPr id="16" name="Заголовок 6"/>
          <p:cNvSpPr txBox="1">
            <a:spLocks/>
          </p:cNvSpPr>
          <p:nvPr/>
        </p:nvSpPr>
        <p:spPr>
          <a:xfrm>
            <a:off x="285728" y="214282"/>
            <a:ext cx="6572272" cy="1785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П</a:t>
            </a:r>
            <a:r>
              <a:rPr kumimoji="0" lang="ru-RU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осмотри, куда приходит Рыжик.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Заголовок 6"/>
          <p:cNvSpPr txBox="1">
            <a:spLocks/>
          </p:cNvSpPr>
          <p:nvPr/>
        </p:nvSpPr>
        <p:spPr>
          <a:xfrm>
            <a:off x="285728" y="285720"/>
            <a:ext cx="6572272" cy="1785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Определи, когда это происходит.</a:t>
            </a:r>
            <a:endParaRPr kumimoji="0" lang="ru-RU" sz="4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Заголовок 6"/>
          <p:cNvSpPr txBox="1">
            <a:spLocks/>
          </p:cNvSpPr>
          <p:nvPr/>
        </p:nvSpPr>
        <p:spPr>
          <a:xfrm>
            <a:off x="285728" y="285720"/>
            <a:ext cx="6572272" cy="1785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Посмотри, что здесь делает Рыжик.</a:t>
            </a:r>
            <a:endParaRPr kumimoji="0" lang="ru-RU" sz="4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Заголовок 6"/>
          <p:cNvSpPr txBox="1">
            <a:spLocks/>
          </p:cNvSpPr>
          <p:nvPr/>
        </p:nvSpPr>
        <p:spPr>
          <a:xfrm>
            <a:off x="285728" y="0"/>
            <a:ext cx="6572272" cy="1785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Назови действия кота.</a:t>
            </a:r>
            <a:endParaRPr kumimoji="0" lang="ru-RU" sz="4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Заголовок 6"/>
          <p:cNvSpPr txBox="1">
            <a:spLocks/>
          </p:cNvSpPr>
          <p:nvPr/>
        </p:nvSpPr>
        <p:spPr>
          <a:xfrm>
            <a:off x="0" y="0"/>
            <a:ext cx="6572272" cy="1357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400" b="1" dirty="0" smtClean="0">
                <a:latin typeface="+mj-lt"/>
                <a:ea typeface="+mj-ea"/>
                <a:cs typeface="+mj-cs"/>
              </a:rPr>
              <a:t>Проверь себя</a:t>
            </a:r>
            <a:endParaRPr kumimoji="0" lang="ru-RU" sz="40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Заголовок 6"/>
          <p:cNvSpPr txBox="1">
            <a:spLocks/>
          </p:cNvSpPr>
          <p:nvPr/>
        </p:nvSpPr>
        <p:spPr>
          <a:xfrm>
            <a:off x="285728" y="785786"/>
            <a:ext cx="4071966" cy="27146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3600" dirty="0" smtClean="0">
                <a:latin typeface="+mj-lt"/>
                <a:ea typeface="+mj-ea"/>
                <a:cs typeface="+mj-cs"/>
              </a:rPr>
              <a:t> Приходит.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Приносит.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3600" dirty="0" smtClean="0">
                <a:latin typeface="+mj-lt"/>
                <a:ea typeface="+mj-ea"/>
                <a:cs typeface="+mj-cs"/>
              </a:rPr>
              <a:t> Кладёт.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Ждёт.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Заголовок 6"/>
          <p:cNvSpPr txBox="1">
            <a:spLocks/>
          </p:cNvSpPr>
          <p:nvPr/>
        </p:nvSpPr>
        <p:spPr>
          <a:xfrm>
            <a:off x="357166" y="428596"/>
            <a:ext cx="6286544" cy="1785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Расскажи, как по ночам Рыжик приходит в подвал и что он здесь делает.</a:t>
            </a:r>
            <a:endParaRPr kumimoji="0" lang="ru-RU" sz="4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3" name="Picture 3" descr="D:\Рисунок2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5280" y="5857884"/>
            <a:ext cx="1356687" cy="1356687"/>
          </a:xfrm>
          <a:prstGeom prst="rect">
            <a:avLst/>
          </a:prstGeom>
          <a:noFill/>
        </p:spPr>
      </p:pic>
      <p:sp>
        <p:nvSpPr>
          <p:cNvPr id="24" name="Заголовок 6"/>
          <p:cNvSpPr txBox="1">
            <a:spLocks/>
          </p:cNvSpPr>
          <p:nvPr/>
        </p:nvSpPr>
        <p:spPr>
          <a:xfrm>
            <a:off x="285728" y="285720"/>
            <a:ext cx="6572272" cy="1785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Посмотри, что происходит дальше.</a:t>
            </a:r>
            <a:endParaRPr kumimoji="0" lang="ru-RU" sz="4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Заголовок 6"/>
          <p:cNvSpPr txBox="1">
            <a:spLocks/>
          </p:cNvSpPr>
          <p:nvPr/>
        </p:nvSpPr>
        <p:spPr>
          <a:xfrm>
            <a:off x="285728" y="214282"/>
            <a:ext cx="6572272" cy="1785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Как ты думаешь, кого ждет Рыжик.</a:t>
            </a:r>
            <a:endParaRPr kumimoji="0" lang="ru-RU" sz="4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" name="Заголовок 6"/>
          <p:cNvSpPr txBox="1">
            <a:spLocks/>
          </p:cNvSpPr>
          <p:nvPr/>
        </p:nvSpPr>
        <p:spPr>
          <a:xfrm>
            <a:off x="285728" y="0"/>
            <a:ext cx="6215106" cy="2857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Подумай, что может объединять кота и мышь?</a:t>
            </a:r>
            <a:endParaRPr kumimoji="0" lang="ru-RU" sz="4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7" name="Заголовок 6"/>
          <p:cNvSpPr txBox="1">
            <a:spLocks/>
          </p:cNvSpPr>
          <p:nvPr/>
        </p:nvSpPr>
        <p:spPr>
          <a:xfrm>
            <a:off x="438128" y="152400"/>
            <a:ext cx="6215106" cy="2857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Что они могут делать вместе?</a:t>
            </a:r>
            <a:endParaRPr kumimoji="0" lang="ru-RU" sz="4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8" name="Заголовок 6"/>
          <p:cNvSpPr txBox="1">
            <a:spLocks/>
          </p:cNvSpPr>
          <p:nvPr/>
        </p:nvSpPr>
        <p:spPr>
          <a:xfrm>
            <a:off x="0" y="285720"/>
            <a:ext cx="6572272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400" b="1" dirty="0" smtClean="0">
                <a:latin typeface="+mj-lt"/>
                <a:ea typeface="+mj-ea"/>
                <a:cs typeface="+mj-cs"/>
              </a:rPr>
              <a:t>Проверь себя</a:t>
            </a:r>
            <a:endParaRPr kumimoji="0" lang="ru-RU" sz="44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Заголовок 6"/>
          <p:cNvSpPr txBox="1">
            <a:spLocks/>
          </p:cNvSpPr>
          <p:nvPr/>
        </p:nvSpPr>
        <p:spPr>
          <a:xfrm>
            <a:off x="285728" y="785786"/>
            <a:ext cx="5072098" cy="2428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Едят сыр.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4000" dirty="0" smtClean="0">
                <a:latin typeface="+mj-lt"/>
                <a:ea typeface="+mj-ea"/>
                <a:cs typeface="+mj-cs"/>
              </a:rPr>
              <a:t> Любуются луной.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Разговаривают.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0" name="Заголовок 6"/>
          <p:cNvSpPr txBox="1">
            <a:spLocks/>
          </p:cNvSpPr>
          <p:nvPr/>
        </p:nvSpPr>
        <p:spPr>
          <a:xfrm>
            <a:off x="285728" y="500034"/>
            <a:ext cx="6858024" cy="1785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Как ты думаешь, о чем могут говорить кот и мышь?</a:t>
            </a:r>
            <a:endParaRPr kumimoji="0" lang="ru-RU" sz="4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3" name="Заголовок 6"/>
          <p:cNvSpPr txBox="1">
            <a:spLocks noGrp="1"/>
          </p:cNvSpPr>
          <p:nvPr>
            <p:ph idx="1"/>
          </p:nvPr>
        </p:nvSpPr>
        <p:spPr>
          <a:xfrm>
            <a:off x="285728" y="0"/>
            <a:ext cx="6172200" cy="2786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Определи, нужно ли другу Рыжика давать имя? Объясни почему.</a:t>
            </a:r>
            <a:endParaRPr kumimoji="0" lang="ru-RU" sz="4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783 -0.00399 C 0.08264 -0.00902 0.08519 -0.00833 0.10417 -0.00694 C 0.12709 0.00105 0.11389 -0.00156 0.14283 0.00035 C 0.15625 0.00261 0.16852 0.00122 0.18172 -0.00121 C 0.20324 -4.44444E-6 0.22153 0.00278 0.2426 0.00469 C 0.25648 0.00434 0.27037 0.00434 0.28426 0.0033 C 0.29005 0.00278 0.30093 0.00035 0.30093 0.00035 C 0.30926 -0.00399 0.31621 -0.00503 0.3257 -0.00833 C 0.34607 -0.00729 0.35926 -0.0059 0.37801 -0.0026 C 0.38704 -0.00104 0.39398 0.00313 0.40301 0.00469 C 0.44236 0.0033 0.48704 -0.00052 0.525 0.00608 C 0.55672 0.00434 0.54306 0.0073 0.56644 -0.00121 C 0.5713 -0.00295 0.58334 -0.00399 0.58334 -0.00399 C 0.60301 -0.00277 0.62153 -0.00086 0.64121 0.00035 C 0.64977 0.00174 0.65811 0.0033 0.66621 0.00469 C 0.66922 0.00521 0.67454 0.00608 0.67454 0.00625 C 0.7088 0.00434 0.69306 0.00469 0.72199 0.00469 " pathEditMode="relative" rAng="0" ptsTypes="ffffffffffffffffA"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8148E-6 -8.33333E-7 C 0.00208 -0.00451 0.00602 -0.01007 1.48148E-6 -0.01458 C -0.00278 -0.01667 -0.00741 -0.01597 -0.01111 -0.01667 C -0.02338 -0.02274 -0.03125 -0.03264 -0.04445 -0.0375 C -0.04699 -0.03854 -0.05023 -0.03854 -0.05278 -0.03958 C -0.05857 -0.04201 -0.06945 -0.04792 -0.06945 -0.04774 C -0.08449 -0.04566 -0.09097 -0.04358 -0.10833 -0.04792 C -0.13912 -0.05555 -0.09815 -0.05417 -0.125 -0.05417 " pathEditMode="relative" rAng="0" ptsTypes="fffffff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0" y="-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59E-6 3.05556E-6 C -0.0081 0.00069 -0.01597 0.00121 -0.02407 0.00208 C -0.02847 0.0026 -0.03472 0.00191 -0.0375 0.00416 C -0.03981 0.0059 -0.03541 0.00833 -0.03426 0.01041 C -0.03541 0.0125 -0.03495 0.0151 -0.0375 0.01666 C -0.04537 0.02135 -0.06921 0.02482 -0.07847 0.02708 C -0.12291 0.02031 -0.05208 0.02812 -0.0956 0.03958 C -0.10926 0.04323 -0.125 0.03819 -0.13981 0.0375 C -0.14676 0.03819 -0.15463 0.03715 -0.16041 0.03958 C -0.16412 0.04132 -0.16111 0.04548 -0.16365 0.04791 C -0.16597 0.05 -0.1706 0.05069 -0.17384 0.05208 C -0.19745 0.05052 -0.21736 0.04496 -0.23194 0.05833 C -0.25602 0.05694 -0.2831 0.0526 -0.30694 0.05625 C -0.30926 0.05902 -0.30879 0.06389 -0.31365 0.06458 C -0.32083 0.06562 -0.32708 0.06093 -0.33426 0.06041 C -0.34328 0.05972 -0.35231 0.05902 -0.36134 0.05833 C -0.36713 0.05902 -0.37315 0.0592 -0.37847 0.06041 C -0.3824 0.06128 -0.38472 0.06458 -0.38865 0.06458 C -0.39629 0.06458 -0.41597 0.06041 -0.42615 0.05833 C -0.4199 0.06962 -0.42338 0.07587 -0.44653 0.07708 C -0.48588 0.07934 -0.49282 0.07378 -0.48078 0.08125 " pathEditMode="relative" rAng="0" ptsTypes="ffffffffffffffffffffA">
                                      <p:cBhvr>
                                        <p:cTn id="7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0" y="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1"/>
      <p:bldP spid="22" grpId="2"/>
      <p:bldP spid="24" grpId="0"/>
      <p:bldP spid="24" grpId="1"/>
      <p:bldP spid="25" grpId="0"/>
      <p:bldP spid="25" grpId="1"/>
      <p:bldP spid="26" grpId="0"/>
      <p:bldP spid="26" grpId="2"/>
      <p:bldP spid="27" grpId="0"/>
      <p:bldP spid="27" grpId="2"/>
      <p:bldP spid="28" grpId="0"/>
      <p:bldP spid="28" grpId="2"/>
      <p:bldP spid="29" grpId="0"/>
      <p:bldP spid="29" grpId="2"/>
      <p:bldP spid="40" grpId="0"/>
      <p:bldP spid="40" grpId="1"/>
      <p:bldP spid="43" grpId="0" build="p"/>
      <p:bldP spid="43" grpI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Рисунок2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3" y="2285984"/>
            <a:ext cx="6843717" cy="6858016"/>
          </a:xfrm>
          <a:prstGeom prst="rect">
            <a:avLst/>
          </a:prstGeom>
          <a:noFill/>
        </p:spPr>
      </p:pic>
      <p:pic>
        <p:nvPicPr>
          <p:cNvPr id="4" name="Picture 2" descr="C:\Documents and Settings\1\Рабочий стол\Рисунок9.png"/>
          <p:cNvPicPr>
            <a:picLocks noChangeAspect="1" noChangeArrowheads="1"/>
          </p:cNvPicPr>
          <p:nvPr/>
        </p:nvPicPr>
        <p:blipFill>
          <a:blip r:embed="rId3"/>
          <a:srcRect l="13353" t="40350" r="46156" b="20610"/>
          <a:stretch>
            <a:fillRect/>
          </a:stretch>
        </p:blipFill>
        <p:spPr bwMode="auto">
          <a:xfrm>
            <a:off x="928669" y="4929190"/>
            <a:ext cx="2841531" cy="2739443"/>
          </a:xfrm>
          <a:prstGeom prst="rect">
            <a:avLst/>
          </a:prstGeom>
          <a:noFill/>
        </p:spPr>
      </p:pic>
      <p:pic>
        <p:nvPicPr>
          <p:cNvPr id="6" name="Picture 3" descr="D:\Рисунок2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42" y="6500826"/>
            <a:ext cx="1356687" cy="1356687"/>
          </a:xfrm>
          <a:prstGeom prst="rect">
            <a:avLst/>
          </a:prstGeom>
          <a:noFill/>
        </p:spPr>
      </p:pic>
      <p:sp>
        <p:nvSpPr>
          <p:cNvPr id="8" name="Заголовок 6"/>
          <p:cNvSpPr txBox="1">
            <a:spLocks/>
          </p:cNvSpPr>
          <p:nvPr/>
        </p:nvSpPr>
        <p:spPr>
          <a:xfrm>
            <a:off x="285728" y="1000100"/>
            <a:ext cx="6215106" cy="2143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400" b="1" dirty="0" smtClean="0">
                <a:latin typeface="+mj-lt"/>
                <a:ea typeface="+mj-ea"/>
                <a:cs typeface="+mj-cs"/>
              </a:rPr>
              <a:t>Рассказчик</a:t>
            </a:r>
            <a:r>
              <a:rPr lang="ru-RU" sz="4400" dirty="0" smtClean="0">
                <a:latin typeface="+mj-lt"/>
                <a:ea typeface="+mj-ea"/>
                <a:cs typeface="+mj-cs"/>
              </a:rPr>
              <a:t> – это герой, который повествует о героях и событиях.</a:t>
            </a:r>
            <a:endParaRPr kumimoji="0" lang="ru-RU" sz="4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85728" y="428596"/>
            <a:ext cx="6572272" cy="24288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800" dirty="0" smtClean="0">
                <a:ea typeface="+mj-ea"/>
                <a:cs typeface="+mj-cs"/>
              </a:rPr>
              <a:t>Кого</a:t>
            </a:r>
            <a:r>
              <a:rPr lang="ru-RU" sz="4800" dirty="0" smtClean="0">
                <a:latin typeface="+mj-lt"/>
                <a:ea typeface="+mj-ea"/>
                <a:cs typeface="+mj-cs"/>
              </a:rPr>
              <a:t> называют рассказчиком в художественном произведении</a:t>
            </a:r>
            <a:r>
              <a:rPr kumimoji="0" lang="ru-RU" sz="4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6"/>
          <p:cNvSpPr txBox="1">
            <a:spLocks/>
          </p:cNvSpPr>
          <p:nvPr/>
        </p:nvSpPr>
        <p:spPr>
          <a:xfrm>
            <a:off x="285728" y="0"/>
            <a:ext cx="6572272" cy="1357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400" b="1" dirty="0" smtClean="0">
                <a:latin typeface="+mj-lt"/>
                <a:ea typeface="+mj-ea"/>
                <a:cs typeface="+mj-cs"/>
              </a:rPr>
              <a:t>Проверь себя</a:t>
            </a:r>
            <a:endParaRPr kumimoji="0" lang="ru-RU" sz="44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6"/>
          <p:cNvSpPr txBox="1">
            <a:spLocks/>
          </p:cNvSpPr>
          <p:nvPr/>
        </p:nvSpPr>
        <p:spPr>
          <a:xfrm>
            <a:off x="285728" y="428596"/>
            <a:ext cx="6215106" cy="2143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Составь диалог друзей, используя слова рассказчика.</a:t>
            </a:r>
            <a:endParaRPr kumimoji="0" lang="ru-RU" sz="44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6"/>
          <p:cNvSpPr txBox="1">
            <a:spLocks/>
          </p:cNvSpPr>
          <p:nvPr/>
        </p:nvSpPr>
        <p:spPr>
          <a:xfrm>
            <a:off x="285728" y="1071538"/>
            <a:ext cx="6286544" cy="1643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400" b="1" dirty="0" smtClean="0">
                <a:latin typeface="+mj-lt"/>
                <a:ea typeface="+mj-ea"/>
                <a:cs typeface="+mj-cs"/>
              </a:rPr>
              <a:t>Диалог</a:t>
            </a:r>
            <a:r>
              <a:rPr lang="ru-RU" sz="4400" dirty="0" smtClean="0">
                <a:latin typeface="+mj-lt"/>
                <a:ea typeface="+mj-ea"/>
                <a:cs typeface="+mj-cs"/>
              </a:rPr>
              <a:t> – это разговор двух или более лиц.</a:t>
            </a:r>
            <a:endParaRPr kumimoji="0" lang="ru-RU" sz="4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Заголовок 6"/>
          <p:cNvSpPr txBox="1">
            <a:spLocks/>
          </p:cNvSpPr>
          <p:nvPr/>
        </p:nvSpPr>
        <p:spPr>
          <a:xfrm>
            <a:off x="214290" y="0"/>
            <a:ext cx="6643710" cy="1285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400" b="1" dirty="0" smtClean="0">
                <a:latin typeface="+mj-lt"/>
                <a:ea typeface="+mj-ea"/>
                <a:cs typeface="+mj-cs"/>
              </a:rPr>
              <a:t>Проверь себя</a:t>
            </a:r>
            <a:endParaRPr kumimoji="0" lang="ru-RU" sz="44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6"/>
          <p:cNvSpPr txBox="1">
            <a:spLocks/>
          </p:cNvSpPr>
          <p:nvPr/>
        </p:nvSpPr>
        <p:spPr>
          <a:xfrm>
            <a:off x="285728" y="428596"/>
            <a:ext cx="6215106" cy="1643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Вспомни, что такое диалог?</a:t>
            </a:r>
            <a:endParaRPr kumimoji="0" lang="ru-RU" sz="4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Заголовок 6"/>
          <p:cNvSpPr txBox="1">
            <a:spLocks/>
          </p:cNvSpPr>
          <p:nvPr/>
        </p:nvSpPr>
        <p:spPr>
          <a:xfrm>
            <a:off x="285728" y="428596"/>
            <a:ext cx="6357982" cy="2214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Подумай, что может говорить рассказчик, описывая этот диалог?</a:t>
            </a:r>
            <a:endParaRPr kumimoji="0" lang="ru-RU" sz="4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Заголовок 6"/>
          <p:cNvSpPr txBox="1">
            <a:spLocks/>
          </p:cNvSpPr>
          <p:nvPr/>
        </p:nvSpPr>
        <p:spPr>
          <a:xfrm>
            <a:off x="214290" y="0"/>
            <a:ext cx="6643710" cy="1285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400" b="1" dirty="0" smtClean="0">
                <a:latin typeface="+mj-lt"/>
                <a:ea typeface="+mj-ea"/>
                <a:cs typeface="+mj-cs"/>
              </a:rPr>
              <a:t>Проверь себя</a:t>
            </a:r>
            <a:endParaRPr kumimoji="0" lang="ru-RU" sz="44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Заголовок 6"/>
          <p:cNvSpPr txBox="1">
            <a:spLocks/>
          </p:cNvSpPr>
          <p:nvPr/>
        </p:nvSpPr>
        <p:spPr>
          <a:xfrm>
            <a:off x="357166" y="714348"/>
            <a:ext cx="6500834" cy="2143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 </a:t>
            </a:r>
            <a:r>
              <a:rPr lang="ru-RU" sz="4000" dirty="0" smtClean="0">
                <a:latin typeface="+mj-lt"/>
                <a:ea typeface="+mj-ea"/>
                <a:cs typeface="+mj-cs"/>
              </a:rPr>
              <a:t>Говорит … (Рыжик, мышь).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Спрашивает ..</a:t>
            </a:r>
            <a:r>
              <a:rPr kumimoji="0" lang="ru-RU" sz="43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Отвечает …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59E-6 5.55556E-7 C -0.00278 -0.00122 -0.00578 -0.00191 -0.00833 -0.0033 C -0.03565 -0.01754 -0.02014 -0.01389 -0.06342 -0.01615 C -0.08032 -0.02274 -0.09953 -0.02222 -0.11828 -0.02587 C -0.13773 -0.02483 -0.14907 -0.02292 -0.16782 -0.02587 C -0.17523 -0.02708 -0.18009 -0.0316 -0.18703 -0.03385 C -0.19467 -0.03646 -0.20347 -0.03819 -0.2118 -0.04028 C -0.21435 -0.04097 -0.2199 -0.04358 -0.2199 -0.04184 C -0.2199 -0.0401 -0.21435 -0.03976 -0.2118 -0.03872 C -0.22291 -0.03646 -0.23009 -0.03889 -0.2419 -0.04028 C -0.25879 -0.04688 -0.24004 -0.04045 -0.26389 -0.04514 C -0.26782 -0.04601 -0.27129 -0.04722 -0.275 -0.04826 C -0.27662 -0.04879 -0.27129 -0.04722 -0.26944 -0.0467 " pathEditMode="relative" rAng="0" ptsTypes="ffffffffffff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0" y="-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1" grpId="0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8" y="0"/>
            <a:ext cx="6172200" cy="1524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latin typeface="+mn-lt"/>
              </a:rPr>
              <a:t>Составь рассказ о дружбе кота и мыши по плану:</a:t>
            </a:r>
            <a:endParaRPr lang="ru-RU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04" y="1643042"/>
            <a:ext cx="6429396" cy="92869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000" b="1" dirty="0" smtClean="0"/>
              <a:t>1. Ночные прогулки Рыжика.</a:t>
            </a:r>
            <a:endParaRPr lang="ru-RU" sz="4000" b="1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28604" y="3286116"/>
            <a:ext cx="6000792" cy="9286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4000" b="1" dirty="0" smtClean="0"/>
              <a:t>2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Долгие ночные беседы друзей.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14290" y="4929190"/>
            <a:ext cx="6643710" cy="2143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В случае затруднения можешь использовать опорные слова.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47652" y="2051720"/>
            <a:ext cx="4157670" cy="11525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5400" dirty="0" smtClean="0"/>
              <a:t>Тузик </a:t>
            </a:r>
            <a:endParaRPr lang="ru-RU" sz="5400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1714488" y="4857752"/>
            <a:ext cx="4157670" cy="1152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5400" dirty="0" smtClean="0"/>
              <a:t>Рыжи</a:t>
            </a:r>
            <a:r>
              <a:rPr kumimoji="0" lang="ru-RU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 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1714488" y="3357554"/>
            <a:ext cx="4157670" cy="1152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5400" dirty="0" smtClean="0"/>
              <a:t>Васька</a:t>
            </a:r>
            <a:r>
              <a:rPr kumimoji="0" lang="ru-RU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714488" y="571472"/>
            <a:ext cx="4157670" cy="1152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Мурзик</a:t>
            </a:r>
            <a:r>
              <a:rPr kumimoji="0" lang="ru-RU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1714488" y="6286512"/>
            <a:ext cx="4157670" cy="1152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5400" dirty="0" err="1" smtClean="0"/>
              <a:t>Пушо</a:t>
            </a:r>
            <a:r>
              <a:rPr kumimoji="0" lang="ru-RU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 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42918" y="785786"/>
            <a:ext cx="571504" cy="57150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soft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1714488" y="7715272"/>
            <a:ext cx="4157670" cy="1152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5400" dirty="0" err="1" smtClean="0"/>
              <a:t>Шуня</a:t>
            </a:r>
            <a:r>
              <a:rPr kumimoji="0" lang="ru-RU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42918" y="2200724"/>
            <a:ext cx="571504" cy="57150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soft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642918" y="3648057"/>
            <a:ext cx="571504" cy="57150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soft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642918" y="5004048"/>
            <a:ext cx="571504" cy="57150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soft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642918" y="6577015"/>
            <a:ext cx="571504" cy="57150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soft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642918" y="8005775"/>
            <a:ext cx="571504" cy="57150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soft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823B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823B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14282"/>
            <a:ext cx="6858000" cy="92869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000" b="1" dirty="0" smtClean="0"/>
              <a:t>1. Ночные прогулки Рыжика.</a:t>
            </a:r>
            <a:endParaRPr lang="ru-RU" sz="4000" b="1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0" y="4357686"/>
            <a:ext cx="6429396" cy="9286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4000" b="1" dirty="0" smtClean="0"/>
              <a:t>2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Долгие ночные беседы друзей.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1142984" y="928662"/>
            <a:ext cx="5715016" cy="32147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3600" dirty="0" smtClean="0"/>
              <a:t>Каждую ночь..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3600" dirty="0" smtClean="0"/>
              <a:t>Несет другу..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Ждет, когда…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3600" dirty="0" smtClean="0"/>
              <a:t>Услышав шаги…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Они вместе…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142984" y="5643570"/>
            <a:ext cx="5715016" cy="3071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3600" dirty="0" smtClean="0"/>
              <a:t>Друзья любят..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3600" dirty="0" smtClean="0"/>
              <a:t>Похожа на…</a:t>
            </a:r>
            <a:endParaRPr kumimoji="0" lang="ru-R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3600" dirty="0" smtClean="0"/>
              <a:t>Расспрашивает...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Рассказывает…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3600" dirty="0" smtClean="0"/>
              <a:t>Прощаются…</a:t>
            </a:r>
            <a:endParaRPr kumimoji="0" lang="ru-R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428604" y="500034"/>
            <a:ext cx="6143668" cy="4286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Запиши в черновике рукописи рассказ о дружбе Рыжика и мыши. Вставь в содержание сказки диалог.</a:t>
            </a:r>
            <a:endParaRPr kumimoji="0" lang="ru-RU" sz="4400" b="1" i="0" u="none" strike="noStrike" kern="1200" cap="none" spc="0" normalizeH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90" y="785786"/>
            <a:ext cx="6429420" cy="835821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endParaRPr lang="ru-RU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https://ru.123rf.com/search.php?word=%D0%9C%D1%83%D0%BB%D1%8C%D1%82%D0%B8%D0%BF%D0%BB%D0%B8%D0%BA%D0%B0%D1%86%D0%B8%D1%8F+%D0%BB%D1%8F%D0%B3%D1%83%D1%88%D0%BA%D0%B0&amp;srch_lang=ru&amp;imgtype=2&amp;t_word=Animation+FROG&amp;t_lang=ru&amp;oriSearch=%D0%9C%D1%83%D0%BB%D1%8C%D1%82%D0%B8%D0%BF%D</a:t>
            </a:r>
            <a:r>
              <a:rPr lang="en-US" dirty="0" smtClean="0">
                <a:hlinkClick r:id="rId3" action="ppaction://hlinkfile"/>
              </a:rPr>
              <a:t>0%BB%D0%B8%D0%BA%D0%B0%D1%86%D0%B8%D1%8F&amp;mediapopup=23846936</a:t>
            </a:r>
            <a:r>
              <a:rPr lang="ru-RU" dirty="0" smtClean="0"/>
              <a:t> – векторное изображение кота на окне.</a:t>
            </a:r>
          </a:p>
          <a:p>
            <a:r>
              <a:rPr lang="en-US" dirty="0" smtClean="0">
                <a:hlinkClick r:id="rId4"/>
              </a:rPr>
              <a:t>https://ru.123rf.com/search.php?word=%D0%9C%D1%83%D0%BB%D1%8C%D1%82%D0%B8%D0%BF%D0%BB%D0%B8%D0%BA%D0%B0%D1%86%D0%B8%D1%8F+%D0%BB%D1%8F%D0%B3%D1%83%D1%88%D0%BA%D0%B0&amp;srch_lang=ru&amp;imgtype=2&amp;t_word=Animation+FROG&amp;t_lang=ru&amp;oriSearch=%D0%9C%D1%83%D0%BB%D1%8C%D1%82%D0%B8%D0%BF%D</a:t>
            </a:r>
            <a:r>
              <a:rPr lang="en-US" dirty="0" smtClean="0">
                <a:hlinkClick r:id="rId5" action="ppaction://hlinkfile"/>
              </a:rPr>
              <a:t>0%BB%D0%B8%D0%BA%D0%B0%D1%86%D0%B8%D1%8F&amp;mediapopup=13814524</a:t>
            </a:r>
            <a:r>
              <a:rPr lang="ru-RU" dirty="0" smtClean="0"/>
              <a:t> – изолированное векторное изображение четырех котов.</a:t>
            </a:r>
          </a:p>
          <a:p>
            <a:r>
              <a:rPr lang="en-US" dirty="0" smtClean="0">
                <a:hlinkClick r:id="rId6"/>
              </a:rPr>
              <a:t>https://ru.123rf.com/search.php?word=%D0%9C%D1%83%D0%BB%D1%8C%D1%82%D0%B8%D0%BF%D0%BB%D0%B8%D0%BA%D0%B0%D1%86%D0%B8%D1%8F+%D0%BB%D1%8F%D0%B3%D1%83%D1%88%D0%BA%D0%B0&amp;srch_lang=ru&amp;imgtype=2&amp;t_word=Animation+FROG&amp;t_lang=ru&amp;oriSearch=%D0%9C%D1%83%D0%BB%D1%8C%D1%82%D0%B8%D0%BF%D</a:t>
            </a:r>
            <a:r>
              <a:rPr lang="en-US" dirty="0" smtClean="0">
                <a:hlinkClick r:id="rId7" action="ppaction://hlinkfile"/>
              </a:rPr>
              <a:t>0%BB%D0%B8%D0%BA%D0%B0%D1%86%D0%B8%D1%8F&amp;mediapopup=14103409</a:t>
            </a:r>
            <a:r>
              <a:rPr lang="ru-RU" dirty="0" smtClean="0"/>
              <a:t> – изолированное векторное изображение поющего кота.</a:t>
            </a:r>
          </a:p>
          <a:p>
            <a:r>
              <a:rPr lang="en-US" dirty="0" smtClean="0">
                <a:solidFill>
                  <a:schemeClr val="tx2"/>
                </a:solidFill>
                <a:hlinkClick r:id="rId8"/>
              </a:rPr>
              <a:t>https://ru.123rf.com/search.php?word=%D0%9C%D1%83%D0%BB%D1%8C%D1%82%D0%B8%D0%BF%D0%BB%D0%B8%D0%BA%D0%B0%D1%86%D0%B8%D1%8F+%D0%BB%D1%8F%D0%B3%D1%83%D1%88%D0%BA%D0%B0&amp;srch_lang=ru&amp;imgtype=2&amp;t_word=Animation+FROG&amp;t_lang=ru&amp;oriSearch=%D0%9C%D1%83%D0%BB%D1%8C%D1%82%D0%B8%D0%BF%D</a:t>
            </a:r>
            <a:r>
              <a:rPr lang="en-US" dirty="0" smtClean="0">
                <a:solidFill>
                  <a:schemeClr val="tx2"/>
                </a:solidFill>
                <a:hlinkClick r:id="rId9" action="ppaction://hlinkfile"/>
              </a:rPr>
              <a:t>0%BB%D0%B8%D0%BA%D0%B0%D1%86%D0%B8%D1%8F&amp;mediapopup=30027583</a:t>
            </a:r>
            <a:r>
              <a:rPr lang="ru-RU" dirty="0" smtClean="0">
                <a:solidFill>
                  <a:schemeClr val="tx2"/>
                </a:solidFill>
              </a:rPr>
              <a:t> </a:t>
            </a:r>
            <a:r>
              <a:rPr lang="ru-RU" dirty="0" smtClean="0"/>
              <a:t>– изолированное векторное изображение поющих котов.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1357298" y="0"/>
            <a:ext cx="4029084" cy="795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Источники 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90" y="357158"/>
            <a:ext cx="6429420" cy="8501121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hlinkClick r:id="rId2"/>
              </a:rPr>
              <a:t>https://ru.123rf.com/search.php?word=%D0%9C%D1%83%D0%BB%D1%8C%D1%82%D0%B8%D0%BF%D0%BB%D0%B8%D0%BA%D0%B0%D1%86%D0%B8%D1%8F+%D0%BB%D1%8F%D0%B3%D1%83%D1%88%D0%BA%D0%B0&amp;srch_lang=ru&amp;imgtype=2&amp;t_word=Animation+FROG&amp;t_lang=ru&amp;oriSearch=%D0%9C%D1%83%D0%BB%D1%8C%D1%82%D0%B8%D0%BF%D</a:t>
            </a:r>
            <a:r>
              <a:rPr lang="en-US" dirty="0" smtClean="0">
                <a:hlinkClick r:id="rId3" action="ppaction://hlinkfile"/>
              </a:rPr>
              <a:t>0%BB%D0%B8%D0%BA%D0%B0%D1%86%D0%B8%D1%8F&amp;mediapopup=22603146</a:t>
            </a:r>
            <a:r>
              <a:rPr lang="ru-RU" dirty="0" smtClean="0"/>
              <a:t> – изолированное векторное изображение сидящего кота.</a:t>
            </a:r>
          </a:p>
          <a:p>
            <a:r>
              <a:rPr lang="en-US" dirty="0" smtClean="0">
                <a:hlinkClick r:id="rId4"/>
              </a:rPr>
              <a:t>https://ru.123rf.com/search.php?word=%D0%9C%D1%83%D0%BB%D1%8C%D1%82%D0%B8%D0%BF%D0%BB%D0%B8%D0%BA%D0%B0%D1%86%D0%B8%D1%8F+%D0%BB%D1%8F%D0%B3%D1%83%D1%88%D0%BA%D0%B0&amp;srch_lang=ru&amp;imgtype=2&amp;t_word=Animation+FROG&amp;t_lang=ru&amp;oriSearch=%D0%9C%D1%83%D0%BB%D1%8C%D1%82%D0%B8%D0%BF%D</a:t>
            </a:r>
            <a:r>
              <a:rPr lang="en-US" dirty="0" smtClean="0">
                <a:hlinkClick r:id="rId5" action="ppaction://hlinkfile"/>
              </a:rPr>
              <a:t>0%BB%D0%B8%D0%BA%D0%B0%D1%86%D0%B8%D1%8F&amp;mediapopup=25253035</a:t>
            </a:r>
            <a:r>
              <a:rPr lang="ru-RU" dirty="0" smtClean="0"/>
              <a:t> – изолированное векторное изображение лежащего на стуле кота.</a:t>
            </a:r>
          </a:p>
          <a:p>
            <a:r>
              <a:rPr lang="en-US" dirty="0" smtClean="0">
                <a:hlinkClick r:id="rId6"/>
              </a:rPr>
              <a:t>https://ru.123rf.com/search.php?word=%D0%9C%D1%83%D0%BB%D1%8C%D1%82%D0%B8%D0%BF%D0%BB%D0%B8%D0%BA%D0%B0%D1%86%D0%B8%D1%8F+%D0%BB%D1%8F%D0%B3%D1%83%D1%88%D0%BA%D0%B0&amp;srch_lang=ru&amp;imgtype=2&amp;t_word=Animation+FROG&amp;t_lang=ru&amp;oriSearch=%D0%9C%D1%83%D0%BB%D1%8C%D1%82%D0%B8%D0%BF%D</a:t>
            </a:r>
            <a:r>
              <a:rPr lang="en-US" dirty="0" smtClean="0">
                <a:hlinkClick r:id="rId7" action="ppaction://hlinkfile"/>
              </a:rPr>
              <a:t>0%BB%D0%B8%D0%BA%D0%B0%D1%86%D0%B8%D1%8F&amp;mediapopup=13423830</a:t>
            </a:r>
            <a:r>
              <a:rPr lang="ru-RU" dirty="0" smtClean="0"/>
              <a:t> – векторное изображение комнаты с зеленым диваном.</a:t>
            </a:r>
          </a:p>
          <a:p>
            <a:r>
              <a:rPr lang="en-US" dirty="0" smtClean="0">
                <a:hlinkClick r:id="rId8"/>
              </a:rPr>
              <a:t>https://ru.123rf.com/search.php?word=%D0%9C%D1%83%D0%BB%D1%8C%D1%82%D0%B8%D0%BF%D0%BB%D0%B8%D0%BA%D0%B0%D1%86%D0%B8%D1%8F+%D0%BB%D1%8F%D0%B3%D1%83%D1%88%D0%BA%D0%B0&amp;srch_lang=ru&amp;imgtype=2&amp;t_word=Animation+FROG&amp;t_lang=ru&amp;oriSearch=%D0%9C%D1%83%D0%BB%D1%8C%D1%82%D0%B8%D0%BF%D0%BB%D0%B8%D0%BA%D0%B0%D1%86%D0%B8%D1%8F&amp;mediapopup=13593312</a:t>
            </a:r>
            <a:r>
              <a:rPr lang="ru-RU" dirty="0" smtClean="0"/>
              <a:t> –  изолированное векторное изображение идущего кота.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90" y="357158"/>
            <a:ext cx="6429420" cy="8501121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hlinkClick r:id="rId2"/>
              </a:rPr>
              <a:t>https://ru.123rf.com/search.php?word=%D0%9C%D1%83%D0%BB%D1%8C%D1%82%D0%B8%D0%BF%D0%BB%D0%B8%D0%BA%D0%B0%D1%86%D0%B8%D1%8F+%D0%BB%D1%8F%D0%B3%D1%83%D1%88%D0%BA%D0%B0&amp;srch_lang=ru&amp;imgtype=2&amp;t_word=Animation+FROG&amp;t_lang=ru&amp;oriSearch=%D0%9C%D1%83%D0%BB%D1%8C%D1%82%D0%B8%D0%BF%D</a:t>
            </a:r>
            <a:r>
              <a:rPr lang="en-US" dirty="0" smtClean="0">
                <a:hlinkClick r:id="rId3" action="ppaction://hlinkfile"/>
              </a:rPr>
              <a:t>0%BB%D0%B8%D0%BA%D0%B0%D1%86%D0%B8%D1%8F&amp;mediapopup=22603190</a:t>
            </a:r>
            <a:r>
              <a:rPr lang="ru-RU" dirty="0" smtClean="0"/>
              <a:t> – изолированное векторное изображение сидящего на крыше кота.</a:t>
            </a:r>
          </a:p>
          <a:p>
            <a:r>
              <a:rPr lang="en-US" dirty="0" smtClean="0">
                <a:hlinkClick r:id="rId4"/>
              </a:rPr>
              <a:t>https://ru.123rf.com/search.php?word=%D0%9C%D1%83%D0%BB%D1%8C%D1%82%D0%B8%D0%BF%D0%BB%D0%B8%D0%BA%D0%B0%D1%86%D0%B8%D1%8F+%D0%BB%D1%8F%D0%B3%D1%83%D1%88%D0%BA%D0%B0&amp;srch_lang=ru&amp;imgtype=2&amp;t_word=Animation+FROG&amp;t_lang=ru&amp;oriSearch=%D0%9C%D1%83%D0%BB%D1%8C%D1%82%D0%B8%D0%BF%D</a:t>
            </a:r>
            <a:r>
              <a:rPr lang="en-US" dirty="0" smtClean="0">
                <a:hlinkClick r:id="rId5" action="ppaction://hlinkfile"/>
              </a:rPr>
              <a:t>0%BB%D0%B8%D0%BA%D0%B0%D1%86%D0%B8%D1%8F&amp;mediapopup=16924507</a:t>
            </a:r>
            <a:r>
              <a:rPr lang="ru-RU" dirty="0" smtClean="0"/>
              <a:t> – векторное изображение кота и мыши в подвале.</a:t>
            </a:r>
          </a:p>
          <a:p>
            <a:r>
              <a:rPr lang="en-US" dirty="0" smtClean="0">
                <a:hlinkClick r:id="rId6"/>
              </a:rPr>
              <a:t>https://ru.123rf.com/search.php?word=%D0%9C%D1%83%D0%BB%D1%8C%D1%82%D0%B8%D0%BF%D0%BB%D0%B8%D0%BA%D0%B0%D1%86%D0%B8%D1%8F+%D0%BB%D1%8F%D0%B3%D1%83%D1%88%D0%BA%D0%B0&amp;srch_lang=ru&amp;imgtype=2&amp;t_word=Animation+FROG&amp;t_lang=ru&amp;oriSearch=%D0%9C%D1%83%D0%BB%D1%8C%D1%82%D0%B8%D0%BF%D0%BB%D0%B8%D0%BA%D0%B0%D1%86%D0%B8%D1%8F&amp;mediapopup=16868781</a:t>
            </a:r>
            <a:r>
              <a:rPr lang="ru-RU" dirty="0" smtClean="0"/>
              <a:t> –  изолированное векторное изображение мыши.</a:t>
            </a:r>
          </a:p>
          <a:p>
            <a:r>
              <a:rPr lang="en-US" dirty="0" smtClean="0">
                <a:hlinkClick r:id="rId7"/>
              </a:rPr>
              <a:t>https://ru.123rf.com/search.php?word=%D0%9C%D1%83%D0%BB%D1%8C%D1%82%D0%B8%D0%BF%D0%BB%D0%B8%D0%BA%D0%B0%D1%86%D0%B8%D1%8F+%D0%BB%D1%8F%D0%B3%D1%83%D1%88%D0%BA%D0%B0&amp;srch_lang=ru&amp;imgtype=2&amp;t_word=Animation+FROG&amp;t_lang=ru&amp;oriSearch=%D0%9C%D1%83%D0%BB%D1%8C%D1%82%D0%B8%D0%BF%D</a:t>
            </a:r>
            <a:r>
              <a:rPr lang="en-US" dirty="0" smtClean="0">
                <a:hlinkClick r:id="rId8" action="ppaction://hlinkfile"/>
              </a:rPr>
              <a:t>0%BB%D0%B8%D0%BA%D0%B0%D1%86%D0%B8%D1%8F&amp;mediapopup=15696127</a:t>
            </a:r>
            <a:r>
              <a:rPr lang="ru-RU" dirty="0" smtClean="0"/>
              <a:t> – векторное изображение комнаты котов, сидящих на крыше.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90" y="357158"/>
            <a:ext cx="6429420" cy="8501121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hlinkClick r:id="rId2"/>
              </a:rPr>
              <a:t>https://ru.123rf.com/search.php?word=%D0%9C%D1%83%D0%BB%D1%8C%D1%82%D0%B8%D0%BF%D0%BB%D0%B8%D0%BA%D0%B0%D1%86%D0%B8%D1%8F+%D0%BB%D1%8F%D0%B3%D1%83%D1%88%D0%BA%D0%B0&amp;srch_lang=ru&amp;imgtype=2&amp;t_word=Animation+FROG&amp;t_lang=ru&amp;oriSearch=%D0%9C%D1%83%D0%BB%D1%8C%D1%82%D0%B8%D0%BF%D</a:t>
            </a:r>
            <a:r>
              <a:rPr lang="en-US" dirty="0" smtClean="0">
                <a:hlinkClick r:id="rId3" action="ppaction://hlinkfile"/>
              </a:rPr>
              <a:t>0%BB%D0%B8%D0%BA%D0%B0%D1%86%D0%B8%D1%8F&amp;mediapopup=14021388</a:t>
            </a:r>
            <a:r>
              <a:rPr lang="ru-RU" dirty="0" smtClean="0"/>
              <a:t> – изолированное векторное изображение сидящей в кресле бабушки.</a:t>
            </a:r>
          </a:p>
          <a:p>
            <a:r>
              <a:rPr lang="en-US" dirty="0" smtClean="0">
                <a:hlinkClick r:id="rId4"/>
              </a:rPr>
              <a:t>https://ru.123rf.com/search.php?word=%D0%9C%D1%83%D0%BB%D1%8C%D1%82%D0%B8%D0%BF%D0%BB%D0%B8%D0%BA%D0%B0%D1%86%D0%B8%D1%8F+%D0%BB%D1%8F%D0%B3%D1%83%D1%88%D0%BA%D0%B0&amp;srch_lang=ru&amp;imgtype=2&amp;t_word=Animation+FROG&amp;t_lang=ru&amp;oriSearch=%D0%9C%D1%83%D0%BB%D1%8C%D1%82%D0%B8%D0%BF%D</a:t>
            </a:r>
            <a:r>
              <a:rPr lang="en-US" dirty="0" smtClean="0">
                <a:hlinkClick r:id="rId5" action="ppaction://hlinkfile"/>
              </a:rPr>
              <a:t>0%BB%D0%B8%D0%BA%D0%B0%D1%86%D0%B8%D1%8F&amp;mediapopup=35394960</a:t>
            </a:r>
            <a:r>
              <a:rPr lang="ru-RU" dirty="0" smtClean="0"/>
              <a:t> – изолированное векторное изображение четырех котят.</a:t>
            </a:r>
          </a:p>
          <a:p>
            <a:r>
              <a:rPr lang="en-US" dirty="0" smtClean="0">
                <a:hlinkClick r:id="rId6"/>
              </a:rPr>
              <a:t>https://ru.123rf.com/search.php?word=%D0%9C%D1%83%D0%BB%D1%8C%D1%82%D0%B8%D0%BF%D0%BB%D0%B8%D0%BA%D0%B0%D1%86%D0%B8%D1%8F+%D0%BB%D1%8F%D0%B3%D1%83%D1%88%D0%BA%D0%B0&amp;srch_lang=ru&amp;imgtype=2&amp;t_word=Animation+FROG&amp;t_lang=ru&amp;oriSearch=%D0%9C%D1%83%D0%BB%D1%8C%D1%82%D0%B8%D0%BF%D</a:t>
            </a:r>
            <a:r>
              <a:rPr lang="en-US" dirty="0" smtClean="0">
                <a:hlinkClick r:id="rId7" action="ppaction://hlinkfile"/>
              </a:rPr>
              <a:t>0%BB%D0%B8%D0%BA%D0%B0%D1%86%D0%B8%D1%8F&amp;mediapopup=17314823</a:t>
            </a:r>
            <a:r>
              <a:rPr lang="ru-RU" dirty="0" smtClean="0"/>
              <a:t> – векторное изображение кота, сидящего на лавке.</a:t>
            </a:r>
          </a:p>
          <a:p>
            <a:r>
              <a:rPr lang="en-US" dirty="0" smtClean="0">
                <a:hlinkClick r:id="rId8"/>
              </a:rPr>
              <a:t>https://ru.123rf.com/search.php?word=%D0%9C%D1%83%D0%BB%D1%8C%D1%82%D0%B8%D0%BF%D0%BB%D0%B8%D0%BA%D0%B0%D1%86%D0%B8%D1%8F+%D0%BB%D1%8F%D0%B3%D1%83%D1%88%D0%BA%D0%B0&amp;srch_lang=ru&amp;imgtype=2&amp;t_word=Animation+FROG&amp;t_lang=ru&amp;oriSearch=%D0%9C%D1%83%D0%BB%D1%8C%D1%82%D0%B8%D0%BF%D0%BB%D0%B8%D0%BA%D0%B0%D1%86%D0%B8%D1%8F&amp;mediapopup=16676310</a:t>
            </a:r>
            <a:r>
              <a:rPr lang="ru-RU" dirty="0" smtClean="0"/>
              <a:t> –  изолированное векторное изображение вороны.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90" y="357158"/>
            <a:ext cx="6429420" cy="8501121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hlinkClick r:id="rId2"/>
              </a:rPr>
              <a:t>https://ru.123rf.com/search.php?word=%D0%9C%D1%83%D0%BB%D1%8C%D1%82%D0%B8%D0%BF%D0%BB%D0%B8%D0%BA%D0%B0%D1%86%D0%B8%D1%8F+%D0%BB%D1%8F%D0%B3%D1%83%D1%88%D0%BA%D0%B0&amp;srch_lang=ru&amp;imgtype=2&amp;t_word=Animation+FROG&amp;t_lang=ru&amp;oriSearch=%D0%9C%D1%83%D0%BB%D1%8C%D1%82%D0%B8%D0%BF%D0%BB%D0%B8%D0%BA%D0%B0%D1%86%D0%B8%D1%8F&amp;mediapopup=40826302</a:t>
            </a:r>
            <a:endParaRPr lang="ru-RU" dirty="0" smtClean="0"/>
          </a:p>
          <a:p>
            <a:r>
              <a:rPr lang="en-US" dirty="0" smtClean="0">
                <a:hlinkClick r:id="rId3" action="ppaction://hlinkfile"/>
              </a:rPr>
              <a:t>0%B8%D0%BA%D0%B0%D1%86%D0%B8%D1%8F&amp;mediapopup=14021388</a:t>
            </a:r>
            <a:r>
              <a:rPr lang="ru-RU" dirty="0" smtClean="0"/>
              <a:t> – изолированное векторное изображение сидящего на коврике кота.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Опиши кота Рыжика по плану.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66" y="2285984"/>
            <a:ext cx="6172200" cy="6367485"/>
          </a:xfrm>
        </p:spPr>
        <p:txBody>
          <a:bodyPr>
            <a:normAutofit lnSpcReduction="10000"/>
          </a:bodyPr>
          <a:lstStyle/>
          <a:p>
            <a:pPr marL="742950" indent="-742950">
              <a:buAutoNum type="arabicPeriod"/>
            </a:pPr>
            <a:r>
              <a:rPr lang="ru-RU" sz="4400" dirty="0" smtClean="0"/>
              <a:t>Размер.</a:t>
            </a:r>
          </a:p>
          <a:p>
            <a:pPr marL="742950" indent="-742950">
              <a:buAutoNum type="arabicPeriod"/>
              <a:tabLst>
                <a:tab pos="723900" algn="l"/>
                <a:tab pos="1257300" algn="l"/>
              </a:tabLst>
            </a:pPr>
            <a:r>
              <a:rPr lang="ru-RU" sz="4400" dirty="0" smtClean="0"/>
              <a:t>Возраст.</a:t>
            </a:r>
          </a:p>
          <a:p>
            <a:pPr marL="514350" indent="-514350">
              <a:buAutoNum type="arabicPeriod"/>
            </a:pPr>
            <a:r>
              <a:rPr lang="ru-RU" sz="4400" dirty="0" smtClean="0"/>
              <a:t> Окраска.</a:t>
            </a:r>
          </a:p>
          <a:p>
            <a:pPr marL="514350" indent="-514350">
              <a:buAutoNum type="arabicPeriod"/>
            </a:pPr>
            <a:r>
              <a:rPr lang="ru-RU" sz="4400" dirty="0" smtClean="0"/>
              <a:t> Нос.</a:t>
            </a:r>
          </a:p>
          <a:p>
            <a:pPr marL="514350" indent="-514350">
              <a:buAutoNum type="arabicPeriod"/>
            </a:pPr>
            <a:r>
              <a:rPr lang="ru-RU" sz="4400" dirty="0" smtClean="0"/>
              <a:t> Глаза.</a:t>
            </a:r>
          </a:p>
          <a:p>
            <a:pPr marL="514350" indent="-514350">
              <a:buAutoNum type="arabicPeriod"/>
            </a:pPr>
            <a:r>
              <a:rPr lang="ru-RU" sz="4400" dirty="0" smtClean="0"/>
              <a:t> Усы.</a:t>
            </a:r>
          </a:p>
          <a:p>
            <a:pPr marL="514350" indent="-514350">
              <a:buAutoNum type="arabicPeriod"/>
            </a:pPr>
            <a:r>
              <a:rPr lang="ru-RU" sz="4400" dirty="0" smtClean="0"/>
              <a:t> Шерсть.</a:t>
            </a:r>
          </a:p>
          <a:p>
            <a:pPr marL="514350" indent="-514350">
              <a:buAutoNum type="arabicPeriod"/>
            </a:pPr>
            <a:r>
              <a:rPr lang="ru-RU" sz="4400" dirty="0" smtClean="0"/>
              <a:t> Хвост.</a:t>
            </a:r>
          </a:p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AutoNum type="arabicPeriod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Выбери жанр произведения, которое мы будем писать.</a:t>
            </a:r>
            <a:endParaRPr lang="ru-RU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1928802" y="3643306"/>
            <a:ext cx="2928958" cy="857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Рассказ.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28604" y="478631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Вспомни, что ты знаешь о </a:t>
            </a:r>
            <a:r>
              <a:rPr lang="ru-RU" sz="4400" dirty="0" err="1" smtClean="0">
                <a:latin typeface="+mj-lt"/>
                <a:ea typeface="+mj-ea"/>
                <a:cs typeface="+mj-cs"/>
              </a:rPr>
              <a:t>с</a:t>
            </a:r>
            <a:r>
              <a:rPr kumimoji="0" lang="ru-RU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казках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57166" y="6429388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Проверь себя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928802" y="2571736"/>
            <a:ext cx="2928958" cy="928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Сказка.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857232" y="2643174"/>
            <a:ext cx="500066" cy="571504"/>
          </a:xfrm>
          <a:prstGeom prst="ellips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857232" y="3714744"/>
            <a:ext cx="500066" cy="571504"/>
          </a:xfrm>
          <a:prstGeom prst="ellips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>
            <a:hlinkClick r:id="rId2" action="ppaction://hlinkpres?slideindex=1&amp;slidetitle=Литературная сказка - это жанр повествования с волшебным с..."/>
          </p:cNvPr>
          <p:cNvSpPr/>
          <p:nvPr/>
        </p:nvSpPr>
        <p:spPr>
          <a:xfrm>
            <a:off x="5589240" y="8264574"/>
            <a:ext cx="1019526" cy="827584"/>
          </a:xfrm>
          <a:prstGeom prst="rightArrow">
            <a:avLst/>
          </a:prstGeom>
          <a:solidFill>
            <a:schemeClr val="accent6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hlinkClick r:id="rId2" action="ppaction://hlinkpres?slideindex=1&amp;slidetitle=Литературная сказка - это жанр повествования с волшебным с..."/>
              </a:rPr>
              <a:t>ПС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7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57166" y="285720"/>
            <a:ext cx="6172200" cy="1000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Проверь себя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28604" y="285720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Выдели в определении ключевые слова.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21447" y="2000232"/>
            <a:ext cx="6215106" cy="602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Литературная сказка 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-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это жанр повествования с волшебным сюжетом, происходящим в реальном или волшебном мире, в котором могут действовать как реальные, так и вымышленные персонажи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57166" y="2000232"/>
            <a:ext cx="6215106" cy="602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Литературная сказка 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-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это 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жанр повествования 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с 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волшебным сюжетом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, происходящим 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в реальном или волшебном мире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, в котором могут действовать как 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реальные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, так 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и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вымышленные персонажи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5" grpId="1"/>
      <p:bldP spid="8" grpId="0"/>
      <p:bldP spid="8" grpId="1"/>
      <p:bldP spid="9" grpId="0"/>
      <p:bldP spid="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4030</TotalTime>
  <Words>2324</Words>
  <Application>Microsoft Office PowerPoint</Application>
  <PresentationFormat>Экран (4:3)</PresentationFormat>
  <Paragraphs>407</Paragraphs>
  <Slides>66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Тема Office</vt:lpstr>
      <vt:lpstr>  </vt:lpstr>
      <vt:lpstr>Это наш герой. </vt:lpstr>
      <vt:lpstr>Презентация PowerPoint</vt:lpstr>
      <vt:lpstr>Презентация PowerPoint</vt:lpstr>
      <vt:lpstr>Придумай герою имя, ориентируясь на его внешние признаки.</vt:lpstr>
      <vt:lpstr>Презентация PowerPoint</vt:lpstr>
      <vt:lpstr>Опиши кота Рыжика по плану.</vt:lpstr>
      <vt:lpstr>Выбери жанр произведения, которое мы будем писать.</vt:lpstr>
      <vt:lpstr>Презентация PowerPoint</vt:lpstr>
      <vt:lpstr>Как ты понимаешь ключевые слова определения?</vt:lpstr>
      <vt:lpstr>Определи:</vt:lpstr>
      <vt:lpstr>Приготовь тетрадь – это черновик рукописи твоей сказки. В неё ты будешь записывать сказку частями. В литературе части произведения называют главами.</vt:lpstr>
      <vt:lpstr>Презентация PowerPoint</vt:lpstr>
      <vt:lpstr>Презентация PowerPoint</vt:lpstr>
      <vt:lpstr>Глава 1. Знакомство</vt:lpstr>
      <vt:lpstr>1. На первой странице  черновика рукописи запиши Глава 1. Знакомство.</vt:lpstr>
      <vt:lpstr>Варианты начала  сказки</vt:lpstr>
      <vt:lpstr>Пользуясь собранными материалами, запиши составленное тобой описание Рыжика по плану. </vt:lpstr>
      <vt:lpstr>Что нужно рассказать о Рыжике?</vt:lpstr>
      <vt:lpstr>Глава 2 Где живет Рыжик</vt:lpstr>
      <vt:lpstr>Рассмотри дом, в котором живёт Рыжик.</vt:lpstr>
      <vt:lpstr>Опиши дом по плану:   </vt:lpstr>
      <vt:lpstr>Презентация PowerPoint</vt:lpstr>
      <vt:lpstr>Хозяйка Рыжика</vt:lpstr>
      <vt:lpstr>Проверь себя</vt:lpstr>
      <vt:lpstr>Презентация PowerPoint</vt:lpstr>
      <vt:lpstr>Презентация PowerPoint</vt:lpstr>
      <vt:lpstr>Презентация PowerPoint</vt:lpstr>
      <vt:lpstr>Глава 3 Детство Рыжика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Глава 4 Что любит Рыжик</vt:lpstr>
      <vt:lpstr>Презентация PowerPoint</vt:lpstr>
      <vt:lpstr>Определи, где находится Рыжик.</vt:lpstr>
      <vt:lpstr>Презентация PowerPoint</vt:lpstr>
      <vt:lpstr>Презентация PowerPoint</vt:lpstr>
      <vt:lpstr>Презентация PowerPoint</vt:lpstr>
      <vt:lpstr>Определи, где находится Рыжик.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Глава 5 Друзья Рыжика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Используя материал из корреспондентского блокнота, составь рассказ о дружбе Рыжика и Мурзика по плану:</vt:lpstr>
      <vt:lpstr>Презентация PowerPoint</vt:lpstr>
      <vt:lpstr>Презентация PowerPoint</vt:lpstr>
      <vt:lpstr>Презентация PowerPoint</vt:lpstr>
      <vt:lpstr>Составь рассказ о дружбе кота и мыши по плану: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ЕРМАК</dc:creator>
  <cp:lastModifiedBy>teterich_2011@mail.ru</cp:lastModifiedBy>
  <cp:revision>512</cp:revision>
  <dcterms:created xsi:type="dcterms:W3CDTF">2016-12-27T11:11:11Z</dcterms:created>
  <dcterms:modified xsi:type="dcterms:W3CDTF">2018-11-14T15:49:27Z</dcterms:modified>
</cp:coreProperties>
</file>