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 autoAdjust="0"/>
    <p:restoredTop sz="94660" autoAdjust="0"/>
  </p:normalViewPr>
  <p:slideViewPr>
    <p:cSldViewPr>
      <p:cViewPr>
        <p:scale>
          <a:sx n="81" d="100"/>
          <a:sy n="81" d="100"/>
        </p:scale>
        <p:origin x="-104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5950"/>
            <a:ext cx="9145016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Областной конкурс</a:t>
            </a:r>
          </a:p>
          <a:p>
            <a:pPr algn="ctr"/>
            <a:r>
              <a:rPr lang="ru-RU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«Лучшая образовательная программа по коррекционному сопровождению </a:t>
            </a:r>
          </a:p>
          <a:p>
            <a:pPr algn="ctr"/>
            <a:r>
              <a:rPr lang="ru-RU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 с ограниченными возможностями здоровья»</a:t>
            </a:r>
          </a:p>
          <a:p>
            <a:pPr algn="ctr"/>
            <a:r>
              <a:rPr lang="ru-RU" sz="3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Номинация</a:t>
            </a:r>
          </a:p>
          <a:p>
            <a:pPr algn="ctr"/>
            <a:r>
              <a:rPr lang="ru-RU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«Педагогический проект»</a:t>
            </a:r>
          </a:p>
          <a:p>
            <a:pPr algn="ctr"/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проекта:</a:t>
            </a:r>
          </a:p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Мандалатерапия</a:t>
            </a:r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как инструмент социализации детей с ОВЗ в условиях ДОУ»</a:t>
            </a:r>
          </a:p>
          <a:p>
            <a:pPr algn="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000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конкурсной работы:</a:t>
            </a:r>
          </a:p>
          <a:p>
            <a:pPr algn="r"/>
            <a:r>
              <a:rPr lang="ru-RU" sz="2000" b="1" i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Кецкало</a:t>
            </a:r>
            <a:r>
              <a:rPr lang="ru-RU" sz="20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Алина Дмитриевна</a:t>
            </a:r>
          </a:p>
          <a:p>
            <a:pPr algn="r"/>
            <a:r>
              <a:rPr lang="ru-RU" sz="2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Педагог-психолог МАДОУ д</a:t>
            </a:r>
            <a:r>
              <a:rPr lang="en-US" sz="2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ru-RU" sz="2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№185 города Тюмени</a:t>
            </a:r>
            <a:endParaRPr lang="ru-RU" sz="20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http://www.playcast.ru/uploads/2014/05/07/85147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123728" cy="21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69557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 -  ОСНОВНОЙ</a:t>
            </a:r>
          </a:p>
          <a:p>
            <a:pPr algn="just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Создание </a:t>
            </a:r>
            <a:r>
              <a:rPr lang="ru-RU" sz="2800" dirty="0" err="1" smtClean="0"/>
              <a:t>мандалы</a:t>
            </a:r>
            <a:r>
              <a:rPr lang="ru-RU" sz="2800" dirty="0" smtClean="0"/>
              <a:t> – раскраски. </a:t>
            </a:r>
            <a:r>
              <a:rPr lang="ru-RU" sz="2800" dirty="0"/>
              <a:t>Внутреннее успокоение, сосредоточение и «заряжение» положительной энергией</a:t>
            </a:r>
            <a:r>
              <a:rPr lang="ru-RU" sz="2800" dirty="0" smtClean="0"/>
              <a:t>. Также дети имеют возможность создать свою </a:t>
            </a:r>
            <a:r>
              <a:rPr lang="ru-RU" sz="2800" dirty="0" err="1" smtClean="0"/>
              <a:t>мандалу</a:t>
            </a:r>
            <a:r>
              <a:rPr lang="ru-RU" sz="2800" dirty="0" smtClean="0"/>
              <a:t> – раскраску, либо </a:t>
            </a:r>
            <a:r>
              <a:rPr lang="ru-RU" sz="2800" dirty="0" err="1" smtClean="0"/>
              <a:t>мандалу</a:t>
            </a:r>
            <a:r>
              <a:rPr lang="ru-RU" sz="2800" dirty="0" smtClean="0"/>
              <a:t> – аппликацию, при помощи заранее заготовленных атрибутов (песка, цветной бумаги, различных бусинок и </a:t>
            </a:r>
            <a:r>
              <a:rPr lang="ru-RU" sz="2800" dirty="0" err="1" smtClean="0"/>
              <a:t>и.д</a:t>
            </a:r>
            <a:r>
              <a:rPr lang="ru-RU" sz="2800" dirty="0" smtClean="0"/>
              <a:t>.), здесь же используется прием снятие агрессии и мышечных зажимов, когда дети готовя атрибуты для изготовления </a:t>
            </a:r>
            <a:r>
              <a:rPr lang="ru-RU" sz="2800" dirty="0" err="1" smtClean="0"/>
              <a:t>мандал</a:t>
            </a:r>
            <a:r>
              <a:rPr lang="ru-RU" sz="2800" dirty="0" smtClean="0"/>
              <a:t>, сами рвут бумагу. Снятие </a:t>
            </a:r>
            <a:r>
              <a:rPr lang="ru-RU" sz="2800" dirty="0"/>
              <a:t>внутреннего </a:t>
            </a:r>
            <a:r>
              <a:rPr lang="ru-RU" sz="2800" dirty="0" smtClean="0"/>
              <a:t>напряжения. Коррекция </a:t>
            </a:r>
            <a:r>
              <a:rPr lang="ru-RU" sz="2800" dirty="0"/>
              <a:t>мелкой моторики рук.</a:t>
            </a:r>
            <a:br>
              <a:rPr lang="ru-RU" sz="2800" dirty="0"/>
            </a:br>
            <a:r>
              <a:rPr lang="ru-RU" sz="2800" dirty="0"/>
              <a:t>  </a:t>
            </a:r>
            <a:r>
              <a:rPr lang="ru-RU" sz="2800" dirty="0" smtClean="0"/>
              <a:t> </a:t>
            </a:r>
            <a:r>
              <a:rPr lang="ru-RU" sz="2800" dirty="0"/>
              <a:t> </a:t>
            </a:r>
            <a:br>
              <a:rPr lang="ru-RU" sz="2800" dirty="0"/>
            </a:b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7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 -  ОСНОВНОЙ</a:t>
            </a:r>
          </a:p>
          <a:p>
            <a:pPr algn="just"/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Создание </a:t>
            </a:r>
            <a:r>
              <a:rPr lang="ru-RU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мандалы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 использованием природного и бросового материала.  Коррекция нарушений (внимание, восприятие, воображение, мышление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). Снятие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внутреннего напряжения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</a:p>
          <a:p>
            <a:pPr algn="just"/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Изготовление мандолы из пластилина.</a:t>
            </a:r>
          </a:p>
          <a:p>
            <a:pPr algn="just"/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Также </a:t>
            </a:r>
            <a:r>
              <a:rPr lang="ru-RU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мандалы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создавались из различных подручных игрушек и материалов (конструктор, фантики, </a:t>
            </a:r>
            <a:r>
              <a:rPr lang="ru-RU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считальные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палочки, кубики и т.д.). Для создания мотивации </a:t>
            </a:r>
            <a:r>
              <a:rPr lang="ru-RU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мандалу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можно было рисовать на интерактивной доске и </a:t>
            </a:r>
            <a:r>
              <a:rPr lang="ru-RU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расскрашивать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ее. Использовались элементы ролевых игр (воспитанник исполнял роль психолога, а остальные были детьми) и т.д.  </a:t>
            </a:r>
            <a:r>
              <a:rPr lang="ru-RU" sz="2800" dirty="0"/>
              <a:t> </a:t>
            </a:r>
            <a:r>
              <a:rPr lang="ru-RU" sz="2800" dirty="0" smtClean="0"/>
              <a:t> </a:t>
            </a:r>
            <a:r>
              <a:rPr lang="ru-RU" sz="2800" dirty="0"/>
              <a:t> </a:t>
            </a:r>
            <a:br>
              <a:rPr lang="ru-RU" sz="2800" dirty="0"/>
            </a:b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8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0" y="931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6801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 - 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ЗАКЛЮЧИТЕЛЬНЫЙ</a:t>
            </a:r>
            <a:endParaRPr lang="ru-RU" sz="2800" dirty="0" smtClean="0"/>
          </a:p>
          <a:p>
            <a:pPr algn="just"/>
            <a:r>
              <a:rPr lang="ru-RU" sz="1400" dirty="0" smtClean="0"/>
              <a:t>     </a:t>
            </a:r>
            <a:r>
              <a:rPr lang="ru-RU" sz="2400" dirty="0" smtClean="0">
                <a:solidFill>
                  <a:srgbClr val="7030A0"/>
                </a:solidFill>
              </a:rPr>
              <a:t>Третий </a:t>
            </a:r>
            <a:r>
              <a:rPr lang="ru-RU" sz="2400" dirty="0">
                <a:solidFill>
                  <a:srgbClr val="7030A0"/>
                </a:solidFill>
              </a:rPr>
              <a:t>этап включает закрепление позитивной социализации в совместных играх детей. Использованы игровые и неигровые </a:t>
            </a:r>
            <a:r>
              <a:rPr lang="ru-RU" sz="2400" dirty="0">
                <a:solidFill>
                  <a:srgbClr val="7030A0"/>
                </a:solidFill>
              </a:rPr>
              <a:t>приёмы, которые способствуют включению детей с ОВЗ в группу сверстников, взаимопониманию, вырабатывают навыки рефлексии и контроля. </a:t>
            </a:r>
            <a:endParaRPr lang="ru-RU" sz="1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      </a:t>
            </a:r>
            <a:r>
              <a:rPr lang="ru-RU" sz="2200" dirty="0" smtClean="0">
                <a:solidFill>
                  <a:srgbClr val="7030A0"/>
                </a:solidFill>
              </a:rPr>
              <a:t>Используются сюжетно-ролевые игры («Учитель- ученик», «Художник – натурщик», где дети меняются ролями, каждый пробуя себя в новой роли, тем самым адаптируясь и социализируясь. Также применялись такие игры как: подвижные, музыкальные, игры – драматизации. </a:t>
            </a:r>
          </a:p>
          <a:p>
            <a:pPr algn="just"/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smtClean="0">
                <a:solidFill>
                  <a:srgbClr val="7030A0"/>
                </a:solidFill>
              </a:rPr>
              <a:t>    Для развития ребенка, как личности составлялись выставки: «Я умею творить». </a:t>
            </a:r>
            <a:r>
              <a:rPr lang="ru-RU" sz="2200" i="1" dirty="0" smtClean="0">
                <a:solidFill>
                  <a:srgbClr val="7030A0"/>
                </a:solidFill>
              </a:rPr>
              <a:t>В </a:t>
            </a:r>
            <a:r>
              <a:rPr lang="ru-RU" sz="2200" i="1" dirty="0">
                <a:solidFill>
                  <a:srgbClr val="7030A0"/>
                </a:solidFill>
              </a:rPr>
              <a:t>результате реализации психолого- педагогического проекта: достигнуто снижение тревожности и агрессивности, сформирован устойчивый интерес к взаимодействию со сверстниками и взрослыми, повысился уровень активности в разных видах деятельности; подобраны педагогические технологии для достижения планируемых </a:t>
            </a:r>
            <a:r>
              <a:rPr lang="ru-RU" sz="2200" i="1" dirty="0" smtClean="0">
                <a:solidFill>
                  <a:srgbClr val="7030A0"/>
                </a:solidFill>
              </a:rPr>
              <a:t>результатов. </a:t>
            </a:r>
            <a:endParaRPr lang="ru-RU" sz="22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5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 -  ЗАКЛЮЧИТЕЛЬНЫЙ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Таким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образом, работа с </a:t>
            </a: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мандалами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развивает целостное восприятие мира, способствует развитию эмоционально-чувственного мира, развивает внимание к собственным чувствам, усиливает ощущение собственной личностной ценности. Эти изменения помогают становлению творческой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личности ребёнка.                                  </a:t>
            </a:r>
            <a:r>
              <a:rPr lang="ru-RU" sz="2400" dirty="0">
                <a:solidFill>
                  <a:srgbClr val="FFC000"/>
                </a:solidFill>
              </a:rPr>
              <a:t/>
            </a:r>
            <a:br>
              <a:rPr lang="ru-RU" sz="2400" dirty="0">
                <a:solidFill>
                  <a:srgbClr val="FFC000"/>
                </a:solidFill>
              </a:rPr>
            </a:b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30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Приложение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   </a:t>
            </a:r>
            <a:r>
              <a:rPr lang="ru-RU" sz="2400" dirty="0">
                <a:solidFill>
                  <a:srgbClr val="FFC000"/>
                </a:solidFill>
              </a:rPr>
              <a:t/>
            </a:r>
            <a:br>
              <a:rPr lang="ru-RU" sz="2400" dirty="0">
                <a:solidFill>
                  <a:srgbClr val="FFC000"/>
                </a:solidFill>
              </a:rPr>
            </a:b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s://pp.userapi.com/c844617/v844617183/f3037/IoepO8E-AA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89" y="299554"/>
            <a:ext cx="3928698" cy="2946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4617/v844617183/f3052/qfFWlJZyOR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80235"/>
            <a:ext cx="3312368" cy="4416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laycast.ru/uploads/2017/04/16/2233271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89" y="3753036"/>
            <a:ext cx="326409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Приложение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   </a:t>
            </a:r>
            <a:r>
              <a:rPr lang="ru-RU" sz="2400" dirty="0">
                <a:solidFill>
                  <a:srgbClr val="FFC000"/>
                </a:solidFill>
              </a:rPr>
              <a:t/>
            </a:r>
            <a:br>
              <a:rPr lang="ru-RU" sz="2400" dirty="0">
                <a:solidFill>
                  <a:srgbClr val="FFC000"/>
                </a:solidFill>
              </a:rPr>
            </a:b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s://pp.userapi.com/c845019/v845019183/f8818/moGfhgK8_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9543"/>
            <a:ext cx="3096344" cy="4128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https://pp.userapi.com/c849020/v849020183/7d5f4/kbf7GctG59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72" y="1124744"/>
            <a:ext cx="3044533" cy="4059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https://img-fotki.yandex.ru/get/5624/181450557.71/0_ab68c_3ba0ca5e_ori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05667"/>
            <a:ext cx="3333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Приложение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   </a:t>
            </a:r>
            <a:r>
              <a:rPr lang="ru-RU" sz="2400" dirty="0">
                <a:solidFill>
                  <a:srgbClr val="FFC000"/>
                </a:solidFill>
              </a:rPr>
              <a:t/>
            </a:r>
            <a:br>
              <a:rPr lang="ru-RU" sz="2400" dirty="0">
                <a:solidFill>
                  <a:srgbClr val="FFC000"/>
                </a:solidFill>
              </a:rPr>
            </a:b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s://www.free-mandalas.net/wp-content/uploads/sites/14/nggallery/normal/mandala-to-color-free-to-print%20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4" y="620688"/>
            <a:ext cx="3448365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aturopiya.com/wp-content/uploads/2018/02/mandala_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34108"/>
            <a:ext cx="3213357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etskie-raskraski.ru/sites/default/files/detskaya-raskraska-antistress-dlya-detei1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66" y="1196752"/>
            <a:ext cx="3127080" cy="3030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ifki.org/data/media/1420/karandash-animatsionnaya-kartinka-001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1478243" cy="13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Приложение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   </a:t>
            </a:r>
            <a:r>
              <a:rPr lang="ru-RU" sz="2400" dirty="0">
                <a:solidFill>
                  <a:srgbClr val="FFC000"/>
                </a:solidFill>
              </a:rPr>
              <a:t/>
            </a:r>
            <a:br>
              <a:rPr lang="ru-RU" sz="2400" dirty="0">
                <a:solidFill>
                  <a:srgbClr val="FFC000"/>
                </a:solidFill>
              </a:rPr>
            </a:b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3.bp.blogspot.com/-sUIZv2qazzg/UxokFFelBRI/AAAAAAAAI70/FPk9O0QF7vo/s1600/mandala_nataliigromaster_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b="8064"/>
          <a:stretch/>
        </p:blipFill>
        <p:spPr bwMode="auto">
          <a:xfrm>
            <a:off x="33354" y="1124744"/>
            <a:ext cx="475467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varvary.ru/images/mandal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458713" y="1124744"/>
            <a:ext cx="3429000" cy="385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74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Приложение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   </a:t>
            </a:r>
            <a:r>
              <a:rPr lang="ru-RU" sz="2400" dirty="0">
                <a:solidFill>
                  <a:srgbClr val="FFC000"/>
                </a:solidFill>
              </a:rPr>
              <a:t/>
            </a:r>
            <a:br>
              <a:rPr lang="ru-RU" sz="2400" dirty="0">
                <a:solidFill>
                  <a:srgbClr val="FFC000"/>
                </a:solidFill>
              </a:rPr>
            </a:b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7" t="24542" r="22550" b="8354"/>
          <a:stretch/>
        </p:blipFill>
        <p:spPr bwMode="auto">
          <a:xfrm>
            <a:off x="0" y="178717"/>
            <a:ext cx="5198078" cy="355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4" t="23845" r="22568" b="9931"/>
          <a:stretch/>
        </p:blipFill>
        <p:spPr bwMode="auto">
          <a:xfrm>
            <a:off x="4572001" y="3682360"/>
            <a:ext cx="4596934" cy="31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4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6" y="29286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userapi.com/c622426/v622426648/62b4/BpCqjD00nH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"/>
            <a:ext cx="3079607" cy="401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0" y="29286"/>
            <a:ext cx="6084168" cy="76636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Рада познакомится, меня зовут </a:t>
            </a:r>
            <a:r>
              <a:rPr lang="ru-RU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Кецкало</a:t>
            </a:r>
            <a:r>
              <a:rPr lang="ru-RU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Алина Дмитриевна. Я педагог-психолог МАДОУ д</a:t>
            </a:r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ru-RU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№185 города Тюмени. </a:t>
            </a:r>
          </a:p>
          <a:p>
            <a:pPr algn="just"/>
            <a:r>
              <a:rPr lang="ru-RU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Уже с самого детства я знала, что свяжу свою профессию с детьми и с помощью людям. Ведь психолог, в первую очередь – это «плечо», к которому может прижаться каждый ребенок.</a:t>
            </a:r>
          </a:p>
          <a:p>
            <a:pPr algn="just"/>
            <a:r>
              <a:rPr lang="ru-RU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В 2016 году я закончила </a:t>
            </a:r>
            <a:r>
              <a:rPr lang="ru-RU" sz="2400" b="1" dirty="0" smtClean="0">
                <a:solidFill>
                  <a:srgbClr val="7030A0"/>
                </a:solidFill>
              </a:rPr>
              <a:t>Тюменский </a:t>
            </a:r>
            <a:r>
              <a:rPr lang="ru-RU" sz="2400" b="1" dirty="0">
                <a:solidFill>
                  <a:srgbClr val="7030A0"/>
                </a:solidFill>
              </a:rPr>
              <a:t>государственный университет институт психологии и педагогики, специальность: </a:t>
            </a:r>
            <a:r>
              <a:rPr lang="ru-RU" sz="2400" b="1" dirty="0" smtClean="0">
                <a:solidFill>
                  <a:srgbClr val="7030A0"/>
                </a:solidFill>
              </a:rPr>
              <a:t>педагог - психолог. В данный момент обучаюсь по направлению: управление образованием, магистр педагогики.</a:t>
            </a:r>
            <a:endParaRPr lang="ru-RU" sz="2400" b="1" dirty="0">
              <a:solidFill>
                <a:srgbClr val="7030A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Мое жизненное кредо: «Сердце отдаю детям», которое я позаимствовала у великого В.А.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Сухомлинмкого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0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8422" y="260648"/>
            <a:ext cx="808929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</a:p>
          <a:p>
            <a:pPr marL="914400" indent="-914400" algn="just">
              <a:buAutoNum type="arabicPeriod"/>
            </a:pP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Пояснительная записка</a:t>
            </a:r>
          </a:p>
          <a:p>
            <a:pPr marL="914400" indent="-914400" algn="just">
              <a:buAutoNum type="arabicPeriod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реализации проекта</a:t>
            </a:r>
          </a:p>
          <a:p>
            <a:pPr marL="914400" indent="-914400" algn="just">
              <a:buAutoNum type="arabicPeriod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Приложение</a:t>
            </a:r>
          </a:p>
          <a:p>
            <a:pPr marL="914400" indent="-914400" algn="just">
              <a:buAutoNum type="arabicPeriod"/>
            </a:pP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http://www.playcast.ru/uploads/2014/05/07/85147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1"/>
            <a:ext cx="2480886" cy="25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79406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Пояснительная записка</a:t>
            </a:r>
          </a:p>
          <a:p>
            <a:pPr algn="just"/>
            <a:r>
              <a:rPr lang="ru-RU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проекта</a:t>
            </a:r>
            <a:r>
              <a:rPr lang="ru-RU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Мандалатерапия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как инструмент социализации детей с ОВЗ в условиях ДОУ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</a:p>
          <a:p>
            <a:pPr algn="just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Направление проекта: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и развитие социальных качеств, норм, ценностей, развитие эмоционально – волевой  сферы детей с ОВЗ.</a:t>
            </a:r>
          </a:p>
          <a:p>
            <a:pPr algn="just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проекта: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игровой.</a:t>
            </a:r>
          </a:p>
          <a:p>
            <a:pPr algn="just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Сроки реализации: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года.</a:t>
            </a:r>
          </a:p>
          <a:p>
            <a:pPr algn="just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реализации проекта:</a:t>
            </a:r>
          </a:p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этап – подготовительный (октябрь – декабрь 2016г.);</a:t>
            </a:r>
          </a:p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этап – практический (январь 2017г. -  май 2018г.);</a:t>
            </a:r>
          </a:p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этап – заключительный (июнь - август 2018г.).</a:t>
            </a:r>
          </a:p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Количество часов: 1 час в неделю.</a:t>
            </a:r>
          </a:p>
          <a:p>
            <a:pPr algn="just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5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83715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Пояснительная записка</a:t>
            </a:r>
          </a:p>
          <a:p>
            <a:pPr algn="just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</a:t>
            </a: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</a:t>
            </a:r>
            <a:r>
              <a:rPr lang="ru-RU" sz="2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успешности, сохранение и укрепление психического здоровья ребенка через внедрение </a:t>
            </a: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элементов </a:t>
            </a:r>
            <a:r>
              <a:rPr lang="ru-RU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мандалатерапии</a:t>
            </a: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практику работы ДОУ.</a:t>
            </a:r>
            <a:endParaRPr lang="ru-RU" sz="28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</a:p>
          <a:p>
            <a:pPr marL="514350" indent="-514350" algn="just">
              <a:buAutoNum type="arabicPeriod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Понизить уровень эмоционального напряжения у детей с ОВЗ;</a:t>
            </a:r>
          </a:p>
          <a:p>
            <a:pPr marL="514350" indent="-514350" algn="just">
              <a:buAutoNum type="arabicPeriod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Социализировать детей с ОВЗ в группе сверстников;</a:t>
            </a:r>
          </a:p>
          <a:p>
            <a:pPr marL="514350" indent="-514350" algn="just">
              <a:buAutoNum type="arabicPeriod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Способствовать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сохранению психического здоровья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 с ОВЗ.</a:t>
            </a:r>
          </a:p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Ожидаемый результат: </a:t>
            </a: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включение детей с ОВЗ в группу сверстников, коррекция эмоционально-волевой сферы дошкольников с ОВЗ.</a:t>
            </a:r>
          </a:p>
          <a:p>
            <a:pPr algn="just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13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7078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Используемые методики и технологии: 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арт-терапия, </a:t>
            </a:r>
            <a:r>
              <a:rPr lang="ru-RU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цветотерапия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релаксация и визуализация</a:t>
            </a:r>
          </a:p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Формы организации с детьми: 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индивидуальная, групповая и фронтальная.</a:t>
            </a:r>
          </a:p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Технические средства: интерактивная 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доска, раздаточный материал с образцами </a:t>
            </a:r>
            <a:r>
              <a:rPr lang="ru-RU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мандал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аудиозаписи, карандаши, мелки и т.д.</a:t>
            </a:r>
          </a:p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Практическая реализация проекта в образовательной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организаии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2800" dirty="0">
                <a:solidFill>
                  <a:srgbClr val="7030A0"/>
                </a:solidFill>
              </a:rPr>
              <a:t>ежедневно ведется работа с воспитанниками, нуждающимися в психологической помощи. Я нашла такую форму работы, которая позволила объединить в группу детей практически с любой проблематикой. 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3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4" y="-27674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этап- ПОДГОТОВИТЕЛЬНЫЙ</a:t>
            </a:r>
          </a:p>
          <a:p>
            <a:pPr algn="just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</a:p>
          <a:p>
            <a:pPr algn="just"/>
            <a:r>
              <a:rPr lang="ru-RU" sz="2800" b="1" dirty="0" smtClean="0">
                <a:solidFill>
                  <a:srgbClr val="00B050"/>
                </a:solidFill>
              </a:rPr>
              <a:t>Первый этап включает в себя изучение </a:t>
            </a:r>
            <a:r>
              <a:rPr lang="ru-RU" sz="2800" b="1" dirty="0" err="1" smtClean="0">
                <a:solidFill>
                  <a:srgbClr val="00B050"/>
                </a:solidFill>
              </a:rPr>
              <a:t>психолого</a:t>
            </a:r>
            <a:r>
              <a:rPr lang="ru-RU" sz="2800" b="1" dirty="0" smtClean="0">
                <a:solidFill>
                  <a:srgbClr val="00B050"/>
                </a:solidFill>
              </a:rPr>
              <a:t> – педагогической литературы по данной теме, объединение детей в подгруппы, создание безопасной ситуации, где ребёнок чувствует взаимопонимание, использованы развлекательные (контактные) игры с </a:t>
            </a:r>
            <a:r>
              <a:rPr lang="ru-RU" sz="2800" b="1" dirty="0" err="1" smtClean="0">
                <a:solidFill>
                  <a:srgbClr val="00B050"/>
                </a:solidFill>
              </a:rPr>
              <a:t>мандалами</a:t>
            </a:r>
            <a:r>
              <a:rPr lang="ru-RU" sz="2800" b="1" dirty="0" smtClean="0">
                <a:solidFill>
                  <a:srgbClr val="00B050"/>
                </a:solidFill>
              </a:rPr>
              <a:t>. Подготовка материала, поиск аудиозаписей.</a:t>
            </a:r>
            <a:r>
              <a:rPr lang="ru-RU" sz="2800" dirty="0" smtClean="0">
                <a:solidFill>
                  <a:srgbClr val="00B050"/>
                </a:solidFill>
              </a:rPr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7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 -  ОСНОВНОЙ</a:t>
            </a:r>
          </a:p>
          <a:p>
            <a:pPr algn="just"/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C00000"/>
                </a:solidFill>
              </a:rPr>
              <a:t>Второй </a:t>
            </a:r>
            <a:r>
              <a:rPr lang="ru-RU" sz="2800" dirty="0">
                <a:solidFill>
                  <a:srgbClr val="C00000"/>
                </a:solidFill>
              </a:rPr>
              <a:t>этап предполагает основную работу в подгруппах </a:t>
            </a:r>
            <a:r>
              <a:rPr lang="ru-RU" sz="2800" dirty="0" smtClean="0">
                <a:solidFill>
                  <a:srgbClr val="C00000"/>
                </a:solidFill>
              </a:rPr>
              <a:t>детей. Использованы </a:t>
            </a:r>
            <a:r>
              <a:rPr lang="ru-RU" sz="2800" dirty="0">
                <a:solidFill>
                  <a:srgbClr val="C00000"/>
                </a:solidFill>
              </a:rPr>
              <a:t>в основном игровые (с принятием ролей, правил) и неигровые приёмы (</a:t>
            </a:r>
            <a:r>
              <a:rPr lang="ru-RU" sz="2800" dirty="0" err="1">
                <a:solidFill>
                  <a:srgbClr val="C00000"/>
                </a:solidFill>
              </a:rPr>
              <a:t>сказкотерапия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  <a:r>
              <a:rPr lang="ru-RU" sz="2800" dirty="0" err="1">
                <a:solidFill>
                  <a:srgbClr val="C00000"/>
                </a:solidFill>
              </a:rPr>
              <a:t>анималотерапия</a:t>
            </a:r>
            <a:r>
              <a:rPr lang="ru-RU" sz="2800" dirty="0">
                <a:solidFill>
                  <a:srgbClr val="C00000"/>
                </a:solidFill>
              </a:rPr>
              <a:t>, художественно-эстетическая деятельность</a:t>
            </a:r>
            <a:r>
              <a:rPr lang="ru-RU" sz="2800" dirty="0" smtClean="0">
                <a:solidFill>
                  <a:srgbClr val="C00000"/>
                </a:solidFill>
              </a:rPr>
              <a:t>). </a:t>
            </a:r>
            <a:r>
              <a:rPr lang="ru-RU" sz="2800" dirty="0">
                <a:solidFill>
                  <a:srgbClr val="C00000"/>
                </a:solidFill>
              </a:rPr>
              <a:t>П</a:t>
            </a:r>
            <a:r>
              <a:rPr lang="ru-RU" sz="2800" dirty="0" smtClean="0">
                <a:solidFill>
                  <a:srgbClr val="C00000"/>
                </a:solidFill>
              </a:rPr>
              <a:t>равила </a:t>
            </a:r>
            <a:r>
              <a:rPr lang="ru-RU" sz="2800" dirty="0">
                <a:solidFill>
                  <a:srgbClr val="C00000"/>
                </a:solidFill>
              </a:rPr>
              <a:t>работы с </a:t>
            </a:r>
            <a:r>
              <a:rPr lang="ru-RU" sz="2800" dirty="0" err="1">
                <a:solidFill>
                  <a:srgbClr val="C00000"/>
                </a:solidFill>
              </a:rPr>
              <a:t>мандалой</a:t>
            </a:r>
            <a:r>
              <a:rPr lang="ru-RU" sz="2800" dirty="0" smtClean="0">
                <a:solidFill>
                  <a:srgbClr val="C00000"/>
                </a:solidFill>
              </a:rPr>
              <a:t>. </a:t>
            </a:r>
            <a:r>
              <a:rPr lang="ru-RU" sz="2800" dirty="0">
                <a:solidFill>
                  <a:srgbClr val="C00000"/>
                </a:solidFill>
              </a:rPr>
              <a:t>   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    Проходят беседы с детьми: «Что такое </a:t>
            </a:r>
            <a:r>
              <a:rPr lang="ru-RU" sz="2800" dirty="0" err="1" smtClean="0">
                <a:solidFill>
                  <a:srgbClr val="C00000"/>
                </a:solidFill>
              </a:rPr>
              <a:t>мандала</a:t>
            </a:r>
            <a:r>
              <a:rPr lang="ru-RU" sz="2800" dirty="0" smtClean="0">
                <a:solidFill>
                  <a:srgbClr val="C00000"/>
                </a:solidFill>
              </a:rPr>
              <a:t>?», где дети предполагают, фантазируют на данную тему, потом слушают рассказ педагога-психолога и смотрят </a:t>
            </a:r>
            <a:r>
              <a:rPr lang="ru-RU" sz="2800" dirty="0" err="1" smtClean="0">
                <a:solidFill>
                  <a:srgbClr val="C00000"/>
                </a:solidFill>
              </a:rPr>
              <a:t>иллюстраии</a:t>
            </a:r>
            <a:r>
              <a:rPr lang="ru-RU" sz="2800" dirty="0" smtClean="0">
                <a:solidFill>
                  <a:srgbClr val="C00000"/>
                </a:solidFill>
              </a:rPr>
              <a:t> различных </a:t>
            </a:r>
            <a:r>
              <a:rPr lang="ru-RU" sz="2800" dirty="0" err="1" smtClean="0">
                <a:solidFill>
                  <a:srgbClr val="C00000"/>
                </a:solidFill>
              </a:rPr>
              <a:t>мандал</a:t>
            </a:r>
            <a:r>
              <a:rPr lang="ru-RU" sz="2800" dirty="0" smtClean="0">
                <a:solidFill>
                  <a:srgbClr val="C00000"/>
                </a:solidFill>
              </a:rPr>
              <a:t> (на листах А4, плетение </a:t>
            </a:r>
            <a:r>
              <a:rPr lang="ru-RU" sz="2800" dirty="0" err="1" smtClean="0">
                <a:solidFill>
                  <a:srgbClr val="C00000"/>
                </a:solidFill>
              </a:rPr>
              <a:t>мандал</a:t>
            </a:r>
            <a:r>
              <a:rPr lang="ru-RU" sz="2800" dirty="0" smtClean="0">
                <a:solidFill>
                  <a:srgbClr val="C00000"/>
                </a:solidFill>
              </a:rPr>
              <a:t>, лепка </a:t>
            </a:r>
            <a:r>
              <a:rPr lang="ru-RU" sz="2800" dirty="0" err="1" smtClean="0">
                <a:solidFill>
                  <a:srgbClr val="C00000"/>
                </a:solidFill>
              </a:rPr>
              <a:t>мандал</a:t>
            </a:r>
            <a:r>
              <a:rPr lang="ru-RU" sz="2800" dirty="0" smtClean="0">
                <a:solidFill>
                  <a:srgbClr val="C00000"/>
                </a:solidFill>
              </a:rPr>
              <a:t> и т.д.). Дальше детям показано на практике, как используются </a:t>
            </a:r>
            <a:r>
              <a:rPr lang="ru-RU" sz="2800" dirty="0" err="1" smtClean="0">
                <a:solidFill>
                  <a:srgbClr val="C00000"/>
                </a:solidFill>
              </a:rPr>
              <a:t>мандалы</a:t>
            </a:r>
            <a:r>
              <a:rPr lang="ru-RU" sz="2800" dirty="0" smtClean="0">
                <a:solidFill>
                  <a:srgbClr val="C00000"/>
                </a:solidFill>
              </a:rPr>
              <a:t>, при помощи раздаточного материала. 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5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toshop-kopona.com/uploads/posts/2017-08/1503818585_photoshop-kopona.com_1-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36193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 -  ОСНОВНОЙ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  </a:t>
            </a:r>
          </a:p>
          <a:p>
            <a:pPr algn="just"/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    Далее дети раскрашивают заготовленные </a:t>
            </a:r>
            <a:r>
              <a:rPr lang="ru-RU" sz="2800" dirty="0" err="1" smtClean="0">
                <a:solidFill>
                  <a:srgbClr val="0070C0"/>
                </a:solidFill>
              </a:rPr>
              <a:t>мандалы</a:t>
            </a:r>
            <a:r>
              <a:rPr lang="ru-RU" sz="2800" dirty="0" smtClean="0">
                <a:solidFill>
                  <a:srgbClr val="0070C0"/>
                </a:solidFill>
              </a:rPr>
              <a:t>, работа сопровождается подборкой музыки. После раскрашивания дети придумывают историю своего изображения, фантазируют и делятся (по желанию) с другими участниками группы и педагогом – психологом своей историей. Происходит формирование </a:t>
            </a:r>
            <a:r>
              <a:rPr lang="ru-RU" sz="2800" dirty="0">
                <a:solidFill>
                  <a:srgbClr val="0070C0"/>
                </a:solidFill>
              </a:rPr>
              <a:t>установки позитивного отношения к себе. Развитие творческого потенциала. Развитие </a:t>
            </a:r>
            <a:r>
              <a:rPr lang="ru-RU" sz="2800" dirty="0" err="1" smtClean="0">
                <a:solidFill>
                  <a:srgbClr val="0070C0"/>
                </a:solidFill>
              </a:rPr>
              <a:t>саморегуляции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>
                <a:solidFill>
                  <a:srgbClr val="0070C0"/>
                </a:solidFill>
              </a:rPr>
              <a:t>самовыражения. Снятие </a:t>
            </a:r>
            <a:r>
              <a:rPr lang="ru-RU" sz="2800" dirty="0" smtClean="0">
                <a:solidFill>
                  <a:srgbClr val="0070C0"/>
                </a:solidFill>
              </a:rPr>
              <a:t>внутреннего напряжения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6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616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Алина</cp:lastModifiedBy>
  <cp:revision>43</cp:revision>
  <dcterms:created xsi:type="dcterms:W3CDTF">2018-08-15T09:52:35Z</dcterms:created>
  <dcterms:modified xsi:type="dcterms:W3CDTF">2018-09-20T16:28:18Z</dcterms:modified>
</cp:coreProperties>
</file>