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57" r:id="rId2"/>
    <p:sldId id="279" r:id="rId3"/>
    <p:sldId id="287" r:id="rId4"/>
    <p:sldId id="280" r:id="rId5"/>
    <p:sldId id="281" r:id="rId6"/>
    <p:sldId id="282" r:id="rId7"/>
    <p:sldId id="258" r:id="rId8"/>
    <p:sldId id="283" r:id="rId9"/>
    <p:sldId id="290" r:id="rId10"/>
    <p:sldId id="284" r:id="rId11"/>
    <p:sldId id="285" r:id="rId12"/>
    <p:sldId id="286" r:id="rId13"/>
    <p:sldId id="292" r:id="rId14"/>
    <p:sldId id="29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66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DE6CB56-D862-4214-9055-BA085E38C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69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05A3E-CB61-470B-A1AB-22459143CD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33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59202-C4E4-48AA-A3FF-B51E2C2D23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90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A71C3-8E0C-4D07-B5C4-30A09D11F1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29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C3809C-78F2-43C6-9590-DCB42FBFAF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7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EA39B3-0D8A-4CA2-B549-2A7953ABB8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34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5CA654-0088-4847-AA6A-BFFBED4F86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3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F4C25-78AA-455D-AD47-075381EB98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3AA71-8E15-4353-8186-4C6C88BBB1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8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DED5D-B330-4A5F-BABD-B6E7718C91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655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871CF-E292-499D-98C2-7AF0683471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6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B43BBF-ECD8-49CD-8D30-D8220E42D7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4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913CB2-135E-4392-81D7-D7B5BB8790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36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672" y="1196975"/>
            <a:ext cx="5755852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  <a:t>Тождество</a:t>
            </a:r>
            <a:b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6600" b="1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4581525"/>
            <a:ext cx="6400800" cy="719138"/>
          </a:xfrm>
        </p:spPr>
        <p:txBody>
          <a:bodyPr/>
          <a:lstStyle/>
          <a:p>
            <a:pPr eaLnBrk="1" hangingPunct="1"/>
            <a:endParaRPr lang="ru-RU" sz="4000" b="1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400"/>
                            </p:stCondLst>
                            <p:childTnLst>
                              <p:par>
                                <p:cTn id="8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98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655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dirty="0" smtClean="0">
                <a:solidFill>
                  <a:schemeClr val="tx1"/>
                </a:solidFill>
              </a:rPr>
              <a:t>Чтобы привести подобные слагаемые, надо сложить их коэффициенты и результат умножить на общую буквенную часть;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395288" y="2349500"/>
            <a:ext cx="8229600" cy="4508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dirty="0" smtClean="0"/>
              <a:t>Пример 1. </a:t>
            </a:r>
          </a:p>
          <a:p>
            <a:pPr eaLnBrk="1" hangingPunct="1">
              <a:buFontTx/>
              <a:buNone/>
            </a:pPr>
            <a:r>
              <a:rPr lang="ru-RU" sz="4400" dirty="0" smtClean="0"/>
              <a:t>Приведем подобные слагаемые </a:t>
            </a:r>
          </a:p>
          <a:p>
            <a:pPr eaLnBrk="1" hangingPunct="1">
              <a:buFontTx/>
              <a:buNone/>
            </a:pPr>
            <a:endParaRPr lang="ru-RU" sz="4400" dirty="0" smtClean="0"/>
          </a:p>
          <a:p>
            <a:pPr eaLnBrk="1" hangingPunct="1">
              <a:buFontTx/>
              <a:buNone/>
            </a:pPr>
            <a:r>
              <a:rPr lang="ru-RU" sz="4400" dirty="0" smtClean="0"/>
              <a:t>5х +2х-3х=х(5+2-3)=4х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15843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dirty="0" smtClean="0">
                <a:solidFill>
                  <a:schemeClr val="tx1"/>
                </a:solidFill>
              </a:rPr>
              <a:t>Если перед скобками стоит знак «плюс», то скобки можно опустить, сохранив знак каждого слагаемого, заключенного в скобки;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611188" y="23320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dirty="0" smtClean="0"/>
              <a:t>Пример 2. </a:t>
            </a:r>
          </a:p>
          <a:p>
            <a:pPr eaLnBrk="1" hangingPunct="1">
              <a:buFontTx/>
              <a:buNone/>
            </a:pPr>
            <a:r>
              <a:rPr lang="ru-RU" sz="4400" dirty="0" smtClean="0"/>
              <a:t>Раскроем скобки в выражении</a:t>
            </a:r>
          </a:p>
          <a:p>
            <a:pPr eaLnBrk="1" hangingPunct="1">
              <a:buFontTx/>
              <a:buNone/>
            </a:pPr>
            <a:endParaRPr lang="ru-RU" sz="4400" dirty="0" smtClean="0"/>
          </a:p>
          <a:p>
            <a:pPr eaLnBrk="1" hangingPunct="1">
              <a:buFontTx/>
              <a:buNone/>
            </a:pPr>
            <a:r>
              <a:rPr lang="ru-RU" sz="4400" dirty="0" smtClean="0"/>
              <a:t> 2а + (</a:t>
            </a:r>
            <a:r>
              <a:rPr lang="en-US" sz="4400" dirty="0" smtClean="0"/>
              <a:t>b</a:t>
            </a:r>
            <a:r>
              <a:rPr lang="ru-RU" sz="4400" dirty="0" smtClean="0"/>
              <a:t>-3</a:t>
            </a:r>
            <a:r>
              <a:rPr lang="en-US" sz="4400" dirty="0" smtClean="0"/>
              <a:t>c</a:t>
            </a:r>
            <a:r>
              <a:rPr lang="ru-RU" sz="4400" dirty="0" smtClean="0"/>
              <a:t>) = 2</a:t>
            </a:r>
            <a:r>
              <a:rPr lang="en-US" sz="4400" dirty="0" smtClean="0"/>
              <a:t>a</a:t>
            </a:r>
            <a:r>
              <a:rPr lang="ru-RU" sz="4400" dirty="0" smtClean="0"/>
              <a:t> + </a:t>
            </a:r>
            <a:r>
              <a:rPr lang="en-US" sz="4400" dirty="0" smtClean="0"/>
              <a:t>b</a:t>
            </a:r>
            <a:r>
              <a:rPr lang="ru-RU" sz="4400" dirty="0" smtClean="0"/>
              <a:t> – 3</a:t>
            </a:r>
            <a:r>
              <a:rPr lang="en-US" sz="4400" dirty="0" smtClean="0"/>
              <a:t>c</a:t>
            </a:r>
            <a:endParaRPr lang="ru-RU" sz="4400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20732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Если перед скобками стоит знак «минус», то скобки можно опустить, изменив знак каждого слагаемого, заключенного в скобки.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smtClean="0"/>
              <a:t>Пример 3.</a:t>
            </a:r>
          </a:p>
          <a:p>
            <a:pPr eaLnBrk="1" hangingPunct="1">
              <a:buFontTx/>
              <a:buNone/>
            </a:pPr>
            <a:r>
              <a:rPr lang="ru-RU" sz="4400" smtClean="0"/>
              <a:t> Раскроем скобки в выражении</a:t>
            </a:r>
          </a:p>
          <a:p>
            <a:pPr eaLnBrk="1" hangingPunct="1">
              <a:buFontTx/>
              <a:buNone/>
            </a:pPr>
            <a:endParaRPr lang="ru-RU" sz="4400" smtClean="0"/>
          </a:p>
          <a:p>
            <a:pPr eaLnBrk="1" hangingPunct="1">
              <a:buFontTx/>
              <a:buNone/>
            </a:pPr>
            <a:r>
              <a:rPr lang="ru-RU" sz="4400" smtClean="0"/>
              <a:t> а – (4</a:t>
            </a:r>
            <a:r>
              <a:rPr lang="en-US" sz="4400" smtClean="0"/>
              <a:t>b</a:t>
            </a:r>
            <a:r>
              <a:rPr lang="ru-RU" sz="4400" smtClean="0"/>
              <a:t> – с) = </a:t>
            </a:r>
            <a:r>
              <a:rPr lang="en-US" sz="4400" smtClean="0"/>
              <a:t>a</a:t>
            </a:r>
            <a:r>
              <a:rPr lang="ru-RU" sz="4400" smtClean="0"/>
              <a:t> – 4</a:t>
            </a:r>
            <a:r>
              <a:rPr lang="en-US" sz="4400" smtClean="0"/>
              <a:t>b</a:t>
            </a:r>
            <a:r>
              <a:rPr lang="ru-RU" sz="4400" smtClean="0"/>
              <a:t> + </a:t>
            </a:r>
            <a:r>
              <a:rPr lang="en-US" sz="4400" smtClean="0"/>
              <a:t>c</a:t>
            </a:r>
            <a:endParaRPr lang="ru-RU" sz="4400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4345"/>
            <a:ext cx="734481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/>
            <a:r>
              <a:rPr lang="ru-RU" b="1" dirty="0" smtClean="0"/>
              <a:t>1</a:t>
            </a:r>
            <a:r>
              <a:rPr lang="ru-RU" b="1" dirty="0"/>
              <a:t>. На уроке я работал</a:t>
            </a:r>
            <a:endParaRPr lang="ru-RU" dirty="0"/>
          </a:p>
          <a:p>
            <a:pPr algn="ctr"/>
            <a:r>
              <a:rPr lang="ru-RU" b="1" dirty="0"/>
              <a:t>активно / пассивно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2. Своей работой на уроке я</a:t>
            </a:r>
            <a:endParaRPr lang="ru-RU" dirty="0"/>
          </a:p>
          <a:p>
            <a:pPr algn="ctr"/>
            <a:r>
              <a:rPr lang="ru-RU" b="1" dirty="0"/>
              <a:t>доволен / не доволен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3. Урок для меня показался</a:t>
            </a:r>
            <a:endParaRPr lang="ru-RU" dirty="0"/>
          </a:p>
          <a:p>
            <a:pPr algn="ctr"/>
            <a:r>
              <a:rPr lang="ru-RU" b="1" dirty="0"/>
              <a:t>коротким / длинным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4. За урок я</a:t>
            </a:r>
            <a:endParaRPr lang="ru-RU" dirty="0"/>
          </a:p>
          <a:p>
            <a:pPr algn="ctr"/>
            <a:r>
              <a:rPr lang="ru-RU" b="1" dirty="0"/>
              <a:t>не устал / устал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5. Мое настроение</a:t>
            </a:r>
            <a:endParaRPr lang="ru-RU" dirty="0"/>
          </a:p>
          <a:p>
            <a:pPr algn="ctr"/>
            <a:r>
              <a:rPr lang="ru-RU" b="1" dirty="0"/>
              <a:t>стало лучше / стало хуже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6. Материал урока мне был</a:t>
            </a:r>
            <a:endParaRPr lang="ru-RU" dirty="0"/>
          </a:p>
          <a:p>
            <a:pPr algn="ctr"/>
            <a:r>
              <a:rPr lang="ru-RU" b="1" dirty="0"/>
              <a:t>понятен / не понятен</a:t>
            </a:r>
            <a:endParaRPr lang="ru-RU" dirty="0"/>
          </a:p>
          <a:p>
            <a:pPr algn="ctr"/>
            <a:r>
              <a:rPr lang="ru-RU" b="1" dirty="0"/>
              <a:t>полезен / бесполезен</a:t>
            </a:r>
            <a:endParaRPr lang="ru-RU" dirty="0"/>
          </a:p>
          <a:p>
            <a:pPr algn="ctr"/>
            <a:r>
              <a:rPr lang="ru-RU" b="1" dirty="0"/>
              <a:t>интересен / скучен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654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685800" y="620713"/>
            <a:ext cx="7772400" cy="2979737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</a:rPr>
              <a:t>Домашнее задание: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п. 5, №91, 97, 99</a:t>
            </a: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4437063"/>
            <a:ext cx="7553325" cy="1871662"/>
          </a:xfrm>
        </p:spPr>
        <p:txBody>
          <a:bodyPr/>
          <a:lstStyle/>
          <a:p>
            <a:pPr eaLnBrk="1" hangingPunct="1"/>
            <a:endParaRPr lang="ru-RU" sz="7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Найдите   значение выражений </a:t>
            </a:r>
            <a:b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х=5 и у=4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ru-RU" dirty="0" smtClean="0"/>
              <a:t>3(</a:t>
            </a:r>
            <a:r>
              <a:rPr lang="ru-RU" dirty="0" err="1" smtClean="0"/>
              <a:t>х+у</a:t>
            </a:r>
            <a:r>
              <a:rPr lang="ru-RU" dirty="0" smtClean="0"/>
              <a:t>)=3(5+4)=3*9=27</a:t>
            </a:r>
          </a:p>
          <a:p>
            <a:pPr eaLnBrk="1" hangingPunct="1">
              <a:buFontTx/>
              <a:buNone/>
            </a:pPr>
            <a:r>
              <a:rPr lang="ru-RU" dirty="0" smtClean="0"/>
              <a:t>3х+3у=3*5+3*4=27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sz="4000" dirty="0" smtClean="0"/>
              <a:t>Найдите  значение выражений </a:t>
            </a:r>
            <a:br>
              <a:rPr lang="ru-RU" sz="4000" dirty="0" smtClean="0"/>
            </a:br>
            <a:r>
              <a:rPr lang="ru-RU" sz="4000" dirty="0" smtClean="0"/>
              <a:t>при х=6 и у=5</a:t>
            </a:r>
          </a:p>
          <a:p>
            <a:pPr algn="ctr" eaLnBrk="1" hangingPunct="1">
              <a:buFontTx/>
              <a:buNone/>
            </a:pPr>
            <a:endParaRPr lang="ru-RU" sz="4000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3(</a:t>
            </a:r>
            <a:r>
              <a:rPr lang="ru-RU" dirty="0" err="1" smtClean="0"/>
              <a:t>х+у</a:t>
            </a:r>
            <a:r>
              <a:rPr lang="ru-RU" dirty="0" smtClean="0"/>
              <a:t>)=3(6+5)=3*11=33</a:t>
            </a:r>
          </a:p>
          <a:p>
            <a:pPr eaLnBrk="1" hangingPunct="1">
              <a:buFontTx/>
              <a:buNone/>
            </a:pPr>
            <a:r>
              <a:rPr lang="ru-RU" dirty="0" smtClean="0"/>
              <a:t>3х+3у=3*6+3*5=33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</a:rPr>
              <a:t>ВЫВОД: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Из распределительного свойства умножения относительно сложения следует, что  при любых значениях переменных значения выражений 3(</a:t>
            </a:r>
            <a:r>
              <a:rPr lang="ru-RU" dirty="0" err="1" smtClean="0"/>
              <a:t>х+у</a:t>
            </a:r>
            <a:r>
              <a:rPr lang="ru-RU" dirty="0" smtClean="0"/>
              <a:t>) и 3х+3у равны.</a:t>
            </a:r>
          </a:p>
          <a:p>
            <a:pPr eaLnBrk="1" hangingPunct="1"/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sz="4800" dirty="0" smtClean="0"/>
              <a:t>3(</a:t>
            </a:r>
            <a:r>
              <a:rPr lang="ru-RU" sz="4800" dirty="0" err="1" smtClean="0"/>
              <a:t>х+у</a:t>
            </a:r>
            <a:r>
              <a:rPr lang="ru-RU" sz="4800" dirty="0" smtClean="0"/>
              <a:t>) = 3х+3у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Рассмотрим теперь выражения 2х+у и 2ху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ru-RU" dirty="0" smtClean="0"/>
              <a:t>при х=1 и у=2 они принимают равные значения:</a:t>
            </a:r>
          </a:p>
          <a:p>
            <a:pPr algn="ctr" eaLnBrk="1" hangingPunct="1">
              <a:buFontTx/>
              <a:buNone/>
            </a:pPr>
            <a:r>
              <a:rPr lang="ru-RU" dirty="0" smtClean="0"/>
              <a:t>2х+у=2*1+2=4</a:t>
            </a:r>
          </a:p>
          <a:p>
            <a:pPr algn="ctr" eaLnBrk="1" hangingPunct="1">
              <a:buFontTx/>
              <a:buNone/>
            </a:pPr>
            <a:r>
              <a:rPr lang="ru-RU" dirty="0" smtClean="0"/>
              <a:t>2ху=2*1*2=4</a:t>
            </a:r>
          </a:p>
          <a:p>
            <a:pPr algn="ctr"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при х=3, у=4  значения выражений разные </a:t>
            </a:r>
          </a:p>
          <a:p>
            <a:pPr algn="ctr" eaLnBrk="1" hangingPunct="1">
              <a:buFontTx/>
              <a:buNone/>
            </a:pPr>
            <a:r>
              <a:rPr lang="ru-RU" dirty="0" smtClean="0"/>
              <a:t>2х+у=2*3+4=10</a:t>
            </a:r>
          </a:p>
          <a:p>
            <a:pPr algn="ctr" eaLnBrk="1" hangingPunct="1">
              <a:buFontTx/>
              <a:buNone/>
            </a:pPr>
            <a:r>
              <a:rPr lang="ru-RU" dirty="0" smtClean="0"/>
              <a:t>2ху=2*3*4=24</a:t>
            </a:r>
          </a:p>
          <a:p>
            <a:pPr eaLnBrk="1" hangingPunct="1">
              <a:buFontTx/>
              <a:buNone/>
            </a:pPr>
            <a:r>
              <a:rPr lang="ru-RU" dirty="0" smtClean="0"/>
              <a:t> 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</a:rPr>
              <a:t>ВЫВОД: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Выражения 3(</a:t>
            </a:r>
            <a:r>
              <a:rPr lang="ru-RU" dirty="0" err="1" smtClean="0"/>
              <a:t>х+у</a:t>
            </a:r>
            <a:r>
              <a:rPr lang="ru-RU" dirty="0" smtClean="0"/>
              <a:t>) и 3х+3у являются тождественно равными, а выражения 2х+у и 2ху не являются тождественно равными.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Определение: 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Два выражения, значения которых равны при любых значениях переменных, называются тождественно равными.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ТОЖДЕСТВО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dirty="0" smtClean="0"/>
              <a:t>Равенство 3(</a:t>
            </a:r>
            <a:r>
              <a:rPr lang="ru-RU" dirty="0" err="1" smtClean="0"/>
              <a:t>х+у</a:t>
            </a:r>
            <a:r>
              <a:rPr lang="ru-RU" dirty="0" smtClean="0"/>
              <a:t>) и 3х+3у верно при любых значениях х и у. Такие равенства называются тождествами.</a:t>
            </a:r>
          </a:p>
          <a:p>
            <a:pPr eaLnBrk="1" hangingPunct="1">
              <a:buFontTx/>
              <a:buNone/>
            </a:pPr>
            <a:r>
              <a:rPr lang="ru-RU" dirty="0" smtClean="0"/>
              <a:t> </a:t>
            </a:r>
          </a:p>
          <a:p>
            <a:pPr eaLnBrk="1" hangingPunct="1">
              <a:buFontTx/>
              <a:buNone/>
            </a:pPr>
            <a:r>
              <a:rPr lang="ru-RU" dirty="0" smtClean="0"/>
              <a:t>Определение:</a:t>
            </a:r>
            <a:r>
              <a:rPr lang="ru-RU" u="sng" dirty="0" smtClean="0"/>
              <a:t> </a:t>
            </a:r>
            <a:r>
              <a:rPr lang="ru-RU" dirty="0" smtClean="0"/>
              <a:t>Равенство, верное при любых значениях переменных, называется тождеством.</a:t>
            </a:r>
          </a:p>
          <a:p>
            <a:pPr eaLnBrk="1" hangingPunct="1">
              <a:buFontTx/>
              <a:buNone/>
            </a:pPr>
            <a:r>
              <a:rPr lang="ru-RU" dirty="0" smtClean="0"/>
              <a:t>Тождествами считают и верные числовые равенства.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619250" y="260350"/>
            <a:ext cx="46038" cy="73025"/>
          </a:xfrm>
          <a:prstGeom prst="roundRect">
            <a:avLst>
              <a:gd name="adj" fmla="val 16667"/>
            </a:avLst>
          </a:prstGeom>
          <a:solidFill>
            <a:srgbClr val="FFFF99">
              <a:alpha val="56078"/>
            </a:srgbClr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32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79388" y="2565400"/>
            <a:ext cx="7500937" cy="744538"/>
            <a:chOff x="604" y="2220"/>
            <a:chExt cx="4725" cy="469"/>
          </a:xfrm>
          <a:solidFill>
            <a:schemeClr val="bg1"/>
          </a:solidFill>
        </p:grpSpPr>
        <p:sp>
          <p:nvSpPr>
            <p:cNvPr id="1037" name="Rectangle 7"/>
            <p:cNvSpPr>
              <a:spLocks noChangeArrowheads="1"/>
            </p:cNvSpPr>
            <p:nvPr/>
          </p:nvSpPr>
          <p:spPr bwMode="auto">
            <a:xfrm>
              <a:off x="604" y="2220"/>
              <a:ext cx="4725" cy="453"/>
            </a:xfrm>
            <a:prstGeom prst="rect">
              <a:avLst/>
            </a:prstGeom>
            <a:grpFill/>
            <a:ln w="9525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 i="1">
                <a:latin typeface="Times New Roman" pitchFamily="18" charset="0"/>
              </a:endParaRPr>
            </a:p>
          </p:txBody>
        </p:sp>
        <p:graphicFrame>
          <p:nvGraphicFramePr>
            <p:cNvPr id="1028" name="Object 8"/>
            <p:cNvGraphicFramePr>
              <a:graphicFrameLocks noChangeAspect="1"/>
            </p:cNvGraphicFramePr>
            <p:nvPr/>
          </p:nvGraphicFramePr>
          <p:xfrm>
            <a:off x="1292" y="2251"/>
            <a:ext cx="3175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Формула" r:id="rId3" imgW="1384200" imgH="177480" progId="Equation.3">
                    <p:embed/>
                  </p:oleObj>
                </mc:Choice>
                <mc:Fallback>
                  <p:oleObj name="Формула" r:id="rId3" imgW="1384200" imgH="1774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2251"/>
                          <a:ext cx="3175" cy="4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79388" y="3429000"/>
            <a:ext cx="7500937" cy="844550"/>
            <a:chOff x="748" y="2205"/>
            <a:chExt cx="4725" cy="532"/>
          </a:xfrm>
          <a:solidFill>
            <a:schemeClr val="bg1"/>
          </a:solidFill>
        </p:grpSpPr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748" y="2251"/>
              <a:ext cx="4725" cy="453"/>
            </a:xfrm>
            <a:prstGeom prst="rect">
              <a:avLst/>
            </a:prstGeom>
            <a:grpFill/>
            <a:ln w="9525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 i="1">
                <a:latin typeface="Times New Roman" pitchFamily="18" charset="0"/>
              </a:endParaRPr>
            </a:p>
          </p:txBody>
        </p:sp>
        <p:graphicFrame>
          <p:nvGraphicFramePr>
            <p:cNvPr id="1027" name="Object 12"/>
            <p:cNvGraphicFramePr>
              <a:graphicFrameLocks noChangeAspect="1"/>
            </p:cNvGraphicFramePr>
            <p:nvPr/>
          </p:nvGraphicFramePr>
          <p:xfrm>
            <a:off x="748" y="2205"/>
            <a:ext cx="4719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Формула" r:id="rId5" imgW="2057400" imgH="215640" progId="Equation.3">
                    <p:embed/>
                  </p:oleObj>
                </mc:Choice>
                <mc:Fallback>
                  <p:oleObj name="Формула" r:id="rId5" imgW="2057400" imgH="21564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2205"/>
                          <a:ext cx="4719" cy="5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79388" y="4437063"/>
            <a:ext cx="7500937" cy="744537"/>
            <a:chOff x="604" y="2220"/>
            <a:chExt cx="4725" cy="469"/>
          </a:xfrm>
          <a:solidFill>
            <a:schemeClr val="bg1"/>
          </a:solidFill>
        </p:grpSpPr>
        <p:sp>
          <p:nvSpPr>
            <p:cNvPr id="1035" name="Rectangle 15"/>
            <p:cNvSpPr>
              <a:spLocks noChangeArrowheads="1"/>
            </p:cNvSpPr>
            <p:nvPr/>
          </p:nvSpPr>
          <p:spPr bwMode="auto">
            <a:xfrm>
              <a:off x="604" y="2220"/>
              <a:ext cx="4725" cy="453"/>
            </a:xfrm>
            <a:prstGeom prst="rect">
              <a:avLst/>
            </a:prstGeom>
            <a:grpFill/>
            <a:ln w="9525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 i="1">
                <a:latin typeface="Times New Roman" pitchFamily="18" charset="0"/>
              </a:endParaRPr>
            </a:p>
          </p:txBody>
        </p:sp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1481" y="2251"/>
            <a:ext cx="2796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Формула" r:id="rId7" imgW="1218960" imgH="177480" progId="Equation.3">
                    <p:embed/>
                  </p:oleObj>
                </mc:Choice>
                <mc:Fallback>
                  <p:oleObj name="Формула" r:id="rId7" imgW="1218960" imgH="17748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1" y="2251"/>
                          <a:ext cx="2796" cy="4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18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Тождествами являются равенства, выражающие основные свойства действий над числами.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</a:pPr>
            <a:r>
              <a:rPr lang="ru-RU" b="1" dirty="0" smtClean="0"/>
              <a:t>	</a:t>
            </a:r>
            <a:r>
              <a:rPr lang="en-US" sz="5400" dirty="0" smtClean="0"/>
              <a:t>a + b = b + a</a:t>
            </a:r>
            <a:br>
              <a:rPr lang="en-US" sz="5400" dirty="0" smtClean="0"/>
            </a:br>
            <a:r>
              <a:rPr lang="en-US" sz="5400" dirty="0" err="1" smtClean="0"/>
              <a:t>ab</a:t>
            </a:r>
            <a:r>
              <a:rPr lang="en-US" sz="5400" dirty="0" smtClean="0"/>
              <a:t> = </a:t>
            </a:r>
            <a:r>
              <a:rPr lang="en-US" sz="5400" dirty="0" err="1" smtClean="0"/>
              <a:t>ba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(a + b) + c = a + (b + c)</a:t>
            </a:r>
            <a:br>
              <a:rPr lang="en-US" sz="5400" dirty="0" smtClean="0"/>
            </a:br>
            <a:r>
              <a:rPr lang="en-US" sz="5400" dirty="0" smtClean="0"/>
              <a:t>(</a:t>
            </a:r>
            <a:r>
              <a:rPr lang="en-US" sz="5400" dirty="0" err="1" smtClean="0"/>
              <a:t>ab</a:t>
            </a:r>
            <a:r>
              <a:rPr lang="en-US" sz="5400" dirty="0" smtClean="0"/>
              <a:t>)c = a(</a:t>
            </a:r>
            <a:r>
              <a:rPr lang="en-US" sz="5400" dirty="0" err="1" smtClean="0"/>
              <a:t>bc</a:t>
            </a:r>
            <a:r>
              <a:rPr lang="en-US" sz="5400" dirty="0" smtClean="0"/>
              <a:t>)</a:t>
            </a:r>
            <a:br>
              <a:rPr lang="en-US" sz="5400" dirty="0" smtClean="0"/>
            </a:br>
            <a:r>
              <a:rPr lang="en-US" sz="5400" dirty="0" smtClean="0"/>
              <a:t>a(b + c) = </a:t>
            </a:r>
            <a:r>
              <a:rPr lang="en-US" sz="5400" dirty="0" err="1" smtClean="0"/>
              <a:t>ab</a:t>
            </a:r>
            <a:r>
              <a:rPr lang="en-US" sz="5400" dirty="0" smtClean="0"/>
              <a:t> + ac</a:t>
            </a:r>
            <a:endParaRPr lang="ru-RU" sz="5400" dirty="0" smtClean="0"/>
          </a:p>
          <a:p>
            <a:pPr algn="ctr" eaLnBrk="1" hangingPunct="1">
              <a:buFontTx/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 </a:t>
            </a:r>
            <a:endParaRPr lang="ru-RU" sz="5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dirty="0" smtClean="0"/>
              <a:t> </a:t>
            </a:r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600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</a:rPr>
              <a:t>Примеры </a:t>
            </a:r>
            <a:r>
              <a:rPr lang="ru-RU" dirty="0" smtClean="0">
                <a:solidFill>
                  <a:schemeClr val="tx1"/>
                </a:solidFill>
              </a:rPr>
              <a:t>тождеств: </a:t>
            </a:r>
            <a:r>
              <a:rPr lang="ru-RU" sz="6000" dirty="0" smtClean="0">
                <a:solidFill>
                  <a:schemeClr val="tx1"/>
                </a:solidFill>
              </a:rPr>
              <a:t/>
            </a:r>
            <a:br>
              <a:rPr lang="ru-RU" sz="6000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ru-RU" sz="4000" dirty="0" smtClean="0"/>
              <a:t>а + 0 = а</a:t>
            </a:r>
          </a:p>
          <a:p>
            <a:pPr algn="ctr" eaLnBrk="1" hangingPunct="1">
              <a:buFontTx/>
              <a:buNone/>
            </a:pPr>
            <a:r>
              <a:rPr lang="ru-RU" sz="4000" dirty="0" smtClean="0"/>
              <a:t>а * 1 = а</a:t>
            </a:r>
          </a:p>
          <a:p>
            <a:pPr algn="ctr" eaLnBrk="1" hangingPunct="1">
              <a:buFontTx/>
              <a:buNone/>
            </a:pPr>
            <a:r>
              <a:rPr lang="ru-RU" sz="4000" dirty="0" smtClean="0"/>
              <a:t>а + (-а) = 0</a:t>
            </a:r>
          </a:p>
          <a:p>
            <a:pPr algn="ctr" eaLnBrk="1" hangingPunct="1">
              <a:buFontTx/>
              <a:buNone/>
            </a:pPr>
            <a:r>
              <a:rPr lang="ru-RU" sz="4000" dirty="0" smtClean="0"/>
              <a:t>а * (-</a:t>
            </a:r>
            <a:r>
              <a:rPr lang="en-US" sz="4000" dirty="0" smtClean="0"/>
              <a:t>b</a:t>
            </a:r>
            <a:r>
              <a:rPr lang="ru-RU" sz="4000" dirty="0" smtClean="0"/>
              <a:t>) = - </a:t>
            </a:r>
            <a:r>
              <a:rPr lang="en-US" sz="4000" dirty="0" err="1" smtClean="0"/>
              <a:t>ab</a:t>
            </a:r>
            <a:endParaRPr lang="ru-RU" sz="4000" dirty="0" smtClean="0"/>
          </a:p>
          <a:p>
            <a:pPr algn="ctr" eaLnBrk="1" hangingPunct="1">
              <a:buFontTx/>
              <a:buNone/>
            </a:pPr>
            <a:r>
              <a:rPr lang="ru-RU" sz="4000" dirty="0" smtClean="0"/>
              <a:t>а-</a:t>
            </a:r>
            <a:r>
              <a:rPr lang="en-US" sz="4000" dirty="0" smtClean="0"/>
              <a:t>b</a:t>
            </a:r>
            <a:r>
              <a:rPr lang="ru-RU" sz="4000" dirty="0" smtClean="0"/>
              <a:t> = </a:t>
            </a:r>
            <a:r>
              <a:rPr lang="en-US" sz="4000" dirty="0" smtClean="0"/>
              <a:t>a</a:t>
            </a:r>
            <a:r>
              <a:rPr lang="ru-RU" sz="4000" dirty="0" smtClean="0"/>
              <a:t> + (-</a:t>
            </a:r>
            <a:r>
              <a:rPr lang="en-US" sz="4000" dirty="0" smtClean="0"/>
              <a:t>b</a:t>
            </a:r>
            <a:r>
              <a:rPr lang="ru-RU" sz="4000" dirty="0" smtClean="0"/>
              <a:t>)</a:t>
            </a:r>
          </a:p>
          <a:p>
            <a:pPr algn="ctr" eaLnBrk="1" hangingPunct="1">
              <a:buFontTx/>
              <a:buNone/>
            </a:pPr>
            <a:r>
              <a:rPr lang="en-US" sz="4000" dirty="0" smtClean="0"/>
              <a:t>(-a) * (-b) = </a:t>
            </a:r>
            <a:r>
              <a:rPr lang="en-US" sz="4000" dirty="0" err="1" smtClean="0"/>
              <a:t>ab</a:t>
            </a:r>
            <a:endParaRPr lang="ru-RU" sz="4000" dirty="0" smtClean="0"/>
          </a:p>
        </p:txBody>
      </p:sp>
      <p:sp>
        <p:nvSpPr>
          <p:cNvPr id="1024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ru-RU" dirty="0" smtClean="0"/>
              <a:t>Замену одного выражения другим, тождественно равным ему выражением, называют тождественным преобразованием или просто преобразованием выражения.</a:t>
            </a:r>
          </a:p>
          <a:p>
            <a:pPr eaLnBrk="1" hangingPunct="1"/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</TotalTime>
  <Words>329</Words>
  <Application>Microsoft Office PowerPoint</Application>
  <PresentationFormat>Экран (4:3)</PresentationFormat>
  <Paragraphs>83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Формула</vt:lpstr>
      <vt:lpstr>Тождество </vt:lpstr>
      <vt:lpstr>Найдите   значение выражений  при х=5 и у=4 </vt:lpstr>
      <vt:lpstr>ВЫВОД:</vt:lpstr>
      <vt:lpstr>Рассмотрим теперь выражения 2х+у и 2ху</vt:lpstr>
      <vt:lpstr>ВЫВОД:</vt:lpstr>
      <vt:lpstr>ТОЖДЕСТВО</vt:lpstr>
      <vt:lpstr>Презентация PowerPoint</vt:lpstr>
      <vt:lpstr>Тождествами являются равенства, выражающие основные свойства действий над числами. </vt:lpstr>
      <vt:lpstr>Примеры тождеств:  </vt:lpstr>
      <vt:lpstr>Чтобы привести подобные слагаемые, надо сложить их коэффициенты и результат умножить на общую буквенную часть; </vt:lpstr>
      <vt:lpstr>Если перед скобками стоит знак «плюс», то скобки можно опустить, сохранив знак каждого слагаемого, заключенного в скобки; </vt:lpstr>
      <vt:lpstr>Если перед скобками стоит знак «минус», то скобки можно опустить, изменив знак каждого слагаемого, заключенного в скобки. </vt:lpstr>
      <vt:lpstr>Презентация PowerPoint</vt:lpstr>
      <vt:lpstr>Домашнее задание:  п. 5, №91, 97, 99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Преобразование выражений.</dc:title>
  <dc:creator>MAMA</dc:creator>
  <cp:lastModifiedBy>111</cp:lastModifiedBy>
  <cp:revision>23</cp:revision>
  <dcterms:created xsi:type="dcterms:W3CDTF">2009-08-03T00:10:48Z</dcterms:created>
  <dcterms:modified xsi:type="dcterms:W3CDTF">2018-11-03T07:22:39Z</dcterms:modified>
</cp:coreProperties>
</file>