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80" r:id="rId4"/>
    <p:sldId id="282" r:id="rId5"/>
    <p:sldId id="283" r:id="rId6"/>
    <p:sldId id="261" r:id="rId7"/>
    <p:sldId id="262" r:id="rId8"/>
    <p:sldId id="288" r:id="rId9"/>
    <p:sldId id="269" r:id="rId10"/>
    <p:sldId id="270" r:id="rId11"/>
    <p:sldId id="272" r:id="rId12"/>
    <p:sldId id="276" r:id="rId13"/>
    <p:sldId id="278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  <a:srgbClr val="FCFFD1"/>
    <a:srgbClr val="162860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221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ульти уроки\ФОНЫ\Фоны абстракция\postimg-22072223215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 descr="C:\Documents and Settings\Администратор\Рабочий стол\Рисунок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9144000" cy="4714908"/>
          </a:xfrm>
          <a:prstGeom prst="rect">
            <a:avLst/>
          </a:prstGeom>
          <a:noFill/>
        </p:spPr>
      </p:pic>
      <p:sp>
        <p:nvSpPr>
          <p:cNvPr id="9" name="Рамка 8"/>
          <p:cNvSpPr/>
          <p:nvPr userDrawn="1"/>
        </p:nvSpPr>
        <p:spPr>
          <a:xfrm>
            <a:off x="285720" y="142852"/>
            <a:ext cx="8501122" cy="6357982"/>
          </a:xfrm>
          <a:prstGeom prst="frame">
            <a:avLst>
              <a:gd name="adj1" fmla="val 4201"/>
            </a:avLst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30000">
                <a:schemeClr val="tx1">
                  <a:lumMod val="65000"/>
                  <a:alpha val="68000"/>
                </a:schemeClr>
              </a:gs>
              <a:gs pos="64999">
                <a:schemeClr val="accent1">
                  <a:lumMod val="60000"/>
                  <a:lumOff val="40000"/>
                  <a:alpha val="63000"/>
                </a:schemeClr>
              </a:gs>
              <a:gs pos="89999">
                <a:schemeClr val="accent1">
                  <a:lumMod val="75000"/>
                  <a:alpha val="68000"/>
                </a:schemeClr>
              </a:gs>
              <a:gs pos="100000">
                <a:srgbClr val="162860"/>
              </a:gs>
            </a:gsLst>
            <a:lin ang="135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704"/>
            </a:avLst>
          </a:prstGeom>
          <a:blipFill>
            <a:blip r:embed="rId13"/>
            <a:stretch>
              <a:fillRect/>
            </a:stretch>
          </a:blip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&#1092;&#1080;&#1079;.&#1089;&#1074;&#1086;&#1081;&#1089;&#1090;&#1074;&#1072;%20&#1073;&#1077;&#1085;&#1079;&#1086;&#1083;&#1072;.wmv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75;&#1086;&#1088;&#1077;&#1085;&#1080;&#1077;%20&#1073;&#1077;&#1085;&#1079;&#1086;&#1083;&#1072;.wmv" TargetMode="Externa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gi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&#1093;&#1083;&#1086;&#1088;&#1080;&#1088;&#1086;&#1074;&#1072;&#1085;&#1080;&#1077;%20&#1073;&#1077;&#1085;&#1079;&#1086;&#1083;&#1072;(&#1087;&#1088;&#1080;&#1089;&#1086;&#1077;&#1076;&#1080;&#1085;&#1077;&#1085;&#1080;&#1077;).wmv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&#1085;&#1080;&#1090;&#1088;&#1086;&#1074;&#1072;&#1085;&#1080;&#1077;%20&#1073;&#1077;&#1085;&#1079;&#1086;&#1083;&#1072;.wmv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1)Углеводороды с общей формулой С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ru-RU" i="1" dirty="0" smtClean="0">
                <a:solidFill>
                  <a:srgbClr val="FF0000"/>
                </a:solidFill>
              </a:rPr>
              <a:t>Н2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ru-RU" i="1" dirty="0" smtClean="0">
                <a:solidFill>
                  <a:srgbClr val="FF0000"/>
                </a:solidFill>
              </a:rPr>
              <a:t>+2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2) Частица с одним свободным электроном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3) Суффикс, который используется в названиях органических веществ для указания наличия в их молекуле двойной связи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4) Реакция взаимодействия органических веществ с азотной кислотой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5) 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/>
                <a:latin typeface="Comic Sans MS" pitchFamily="66" charset="0"/>
                <a:hlinkClick r:id="rId2" action="ppaction://hlinkfile"/>
              </a:rPr>
              <a:t>Физические свойства</a:t>
            </a:r>
            <a:endParaRPr lang="ru-RU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55976" y="1052736"/>
            <a:ext cx="4330824" cy="655272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altLang="ja-JP" sz="3800" b="1" dirty="0">
                <a:latin typeface="Comic Sans MS" pitchFamily="66" charset="0"/>
              </a:rPr>
              <a:t>Бензол</a:t>
            </a:r>
            <a:r>
              <a:rPr lang="ru-RU" altLang="ja-JP" sz="3800" dirty="0">
                <a:latin typeface="Comic Sans MS" pitchFamily="66" charset="0"/>
              </a:rPr>
              <a:t> – бесцветная, летучая, огнеопасная жидкость с неприятным запахом. Он легче воды ( =0,88 г/см3) и с ней не смешивается, но растворим в органических растворителях, и сам хорошо растворяет многие вещества. Бензол кипит при 80,1 С, при охлаждении легко застывает в белую кристаллическую массу. </a:t>
            </a:r>
            <a:r>
              <a:rPr lang="ru-RU" altLang="ja-JP" sz="3800" b="1" i="1" dirty="0">
                <a:latin typeface="Comic Sans MS" pitchFamily="66" charset="0"/>
              </a:rPr>
              <a:t>Бензол и его пары ядовиты. Систематическое вдыхание его паров вызывает анемию и лейкемию.</a:t>
            </a:r>
            <a:endParaRPr lang="ru-RU" sz="3800" b="1" i="1" dirty="0">
              <a:latin typeface="Comic Sans MS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5" descr="C:\Documents and Settings\MORFEI\Мои документы\Мои рисунки\Новая папка\бензол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11560" y="1700808"/>
            <a:ext cx="3792736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682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effectLst/>
                <a:latin typeface="Comic Sans MS" pitchFamily="66" charset="0"/>
              </a:rPr>
              <a:t>Химические свойства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859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41C4"/>
                </a:solidFill>
                <a:latin typeface="Comic Sans MS" pitchFamily="66" charset="0"/>
              </a:rPr>
              <a:t>Реакции окисления</a:t>
            </a:r>
          </a:p>
          <a:p>
            <a:pPr algn="ctr"/>
            <a:r>
              <a:rPr lang="ru-RU" sz="2800" b="1" dirty="0">
                <a:solidFill>
                  <a:srgbClr val="0041C4"/>
                </a:solidFill>
                <a:latin typeface="Comic Sans MS" pitchFamily="66" charset="0"/>
                <a:hlinkClick r:id="rId3" action="ppaction://hlinkfile"/>
              </a:rPr>
              <a:t>Горение</a:t>
            </a:r>
            <a:endParaRPr lang="ru-RU" sz="2800" b="1" dirty="0">
              <a:solidFill>
                <a:srgbClr val="0041C4"/>
              </a:solidFill>
              <a:latin typeface="Comic Sans MS" pitchFamily="66" charset="0"/>
            </a:endParaRPr>
          </a:p>
          <a:p>
            <a:endParaRPr lang="ru-RU" b="1" dirty="0">
              <a:solidFill>
                <a:srgbClr val="0041C4"/>
              </a:solidFill>
            </a:endParaRPr>
          </a:p>
        </p:txBody>
      </p:sp>
      <p:graphicFrame>
        <p:nvGraphicFramePr>
          <p:cNvPr id="5" name="Рисунок 4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="" xmlns:p14="http://schemas.microsoft.com/office/powerpoint/2010/main" val="130465546"/>
              </p:ext>
            </p:extLst>
          </p:nvPr>
        </p:nvGraphicFramePr>
        <p:xfrm>
          <a:off x="395536" y="1749441"/>
          <a:ext cx="8352928" cy="2448272"/>
        </p:xfrm>
        <a:graphic>
          <a:graphicData uri="http://schemas.openxmlformats.org/presentationml/2006/ole">
            <p:oleObj spid="_x0000_s8199" name="Точечный рисунок" r:id="rId4" imgW="6076190" imgH="1657581" progId="PBrush">
              <p:embed/>
            </p:oleObj>
          </a:graphicData>
        </a:graphic>
      </p:graphicFrame>
      <p:pic>
        <p:nvPicPr>
          <p:cNvPr id="6" name="Picture 16" descr="f1f83cfccf7fae8472e807aeb43f755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80"/>
            <a:ext cx="33337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2540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013176"/>
            <a:ext cx="5486400" cy="648072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effectLst/>
                <a:latin typeface="Comic Sans MS" pitchFamily="66" charset="0"/>
              </a:rPr>
              <a:t>Химические свойства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17232"/>
            <a:ext cx="54864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41C4"/>
                </a:solidFill>
                <a:latin typeface="Comic Sans MS" pitchFamily="66" charset="0"/>
              </a:rPr>
              <a:t>Реакции </a:t>
            </a:r>
            <a:r>
              <a:rPr lang="ru-RU" sz="2800" b="1" dirty="0" smtClean="0">
                <a:solidFill>
                  <a:srgbClr val="0041C4"/>
                </a:solidFill>
                <a:latin typeface="Comic Sans MS" pitchFamily="66" charset="0"/>
              </a:rPr>
              <a:t>присоединения</a:t>
            </a:r>
            <a:endParaRPr lang="ru-RU" sz="2800" b="1" dirty="0">
              <a:solidFill>
                <a:srgbClr val="0041C4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0041C4"/>
                </a:solidFill>
                <a:latin typeface="Comic Sans MS" pitchFamily="66" charset="0"/>
                <a:hlinkClick r:id="rId2" action="ppaction://hlinkfile"/>
              </a:rPr>
              <a:t>Хлорирование</a:t>
            </a:r>
            <a:endParaRPr lang="ru-RU" sz="2400" b="1" dirty="0">
              <a:solidFill>
                <a:srgbClr val="0041C4"/>
              </a:solidFill>
              <a:latin typeface="Comic Sans MS" pitchFamily="66" charset="0"/>
            </a:endParaRPr>
          </a:p>
        </p:txBody>
      </p:sp>
      <p:pic>
        <p:nvPicPr>
          <p:cNvPr id="6" name="Picture 16" descr="f1f83cfccf7fae8472e807aeb43f755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8641"/>
            <a:ext cx="333375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{A1FDE99F-51FB-4D1F-8F3B-6B55C5010991}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334" b="6334"/>
          <a:stretch>
            <a:fillRect/>
          </a:stretch>
        </p:blipFill>
        <p:spPr>
          <a:xfrm>
            <a:off x="323528" y="1004293"/>
            <a:ext cx="8353425" cy="4032250"/>
          </a:xfrm>
          <a:noFill/>
          <a:ln/>
        </p:spPr>
      </p:pic>
    </p:spTree>
    <p:extLst>
      <p:ext uri="{BB962C8B-B14F-4D97-AF65-F5344CB8AC3E}">
        <p14:creationId xmlns="" xmlns:p14="http://schemas.microsoft.com/office/powerpoint/2010/main" val="29383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013176"/>
            <a:ext cx="5486400" cy="648072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effectLst/>
                <a:latin typeface="Comic Sans MS" pitchFamily="66" charset="0"/>
              </a:rPr>
              <a:t>Химические свойства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17232"/>
            <a:ext cx="54864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41C4"/>
                </a:solidFill>
                <a:latin typeface="Comic Sans MS" pitchFamily="66" charset="0"/>
              </a:rPr>
              <a:t>Реакции </a:t>
            </a:r>
            <a:r>
              <a:rPr lang="ru-RU" sz="2800" b="1" dirty="0" smtClean="0">
                <a:solidFill>
                  <a:srgbClr val="0041C4"/>
                </a:solidFill>
                <a:latin typeface="Comic Sans MS" pitchFamily="66" charset="0"/>
              </a:rPr>
              <a:t>замещения</a:t>
            </a:r>
          </a:p>
          <a:p>
            <a:pPr algn="ctr"/>
            <a:r>
              <a:rPr lang="ru-RU" sz="2800" b="1" dirty="0" smtClean="0">
                <a:solidFill>
                  <a:srgbClr val="0041C4"/>
                </a:solidFill>
                <a:latin typeface="Comic Sans MS" pitchFamily="66" charset="0"/>
                <a:hlinkClick r:id="rId2" action="ppaction://hlinkfile"/>
              </a:rPr>
              <a:t>Нитрование</a:t>
            </a:r>
            <a:endParaRPr lang="ru-RU" sz="2800" b="1" dirty="0">
              <a:solidFill>
                <a:srgbClr val="0041C4"/>
              </a:solidFill>
              <a:latin typeface="Comic Sans MS" pitchFamily="66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5520680"/>
            <a:ext cx="1130349" cy="113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{B66BE310-51B7-488C-8185-88895A03EEFC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18" y="476672"/>
            <a:ext cx="8207375" cy="41544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4285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936"/>
            <a:ext cx="4038600" cy="3273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41C4"/>
                </a:solidFill>
                <a:latin typeface="Comic Sans MS" pitchFamily="66" charset="0"/>
              </a:rPr>
              <a:t>§ 7, упр.4</a:t>
            </a:r>
            <a:endParaRPr lang="ru-RU" sz="4000" b="1" dirty="0">
              <a:solidFill>
                <a:srgbClr val="0041C4"/>
              </a:solidFill>
              <a:latin typeface="Comic Sans MS" pitchFamily="66" charset="0"/>
            </a:endParaRPr>
          </a:p>
        </p:txBody>
      </p:sp>
      <p:pic>
        <p:nvPicPr>
          <p:cNvPr id="5" name="Picture 5" descr="49d23c28319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24744"/>
            <a:ext cx="3600400" cy="53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146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>
                <a:effectLst/>
                <a:latin typeface="Comic Sans MS" pitchFamily="66" charset="0"/>
              </a:rPr>
              <a:t/>
            </a:r>
            <a:br>
              <a:rPr lang="ru-RU" sz="6600" dirty="0" smtClean="0">
                <a:effectLst/>
                <a:latin typeface="Comic Sans MS" pitchFamily="66" charset="0"/>
              </a:rPr>
            </a:br>
            <a:r>
              <a:rPr lang="ru-RU" sz="7200" dirty="0" smtClean="0">
                <a:effectLst/>
                <a:latin typeface="Comic Sans MS" pitchFamily="66" charset="0"/>
              </a:rPr>
              <a:t>Арены. </a:t>
            </a:r>
            <a:br>
              <a:rPr lang="ru-RU" sz="7200" dirty="0" smtClean="0">
                <a:effectLst/>
                <a:latin typeface="Comic Sans MS" pitchFamily="66" charset="0"/>
              </a:rPr>
            </a:br>
            <a:r>
              <a:rPr lang="ru-RU" sz="7200" dirty="0" smtClean="0">
                <a:effectLst/>
                <a:latin typeface="Comic Sans MS" pitchFamily="66" charset="0"/>
              </a:rPr>
              <a:t>Бензол</a:t>
            </a:r>
            <a:endParaRPr lang="ru-RU" sz="7200" dirty="0"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41C4"/>
                </a:solidFill>
              </a:rPr>
              <a:t>Цели и задачи:</a:t>
            </a:r>
            <a:endParaRPr lang="ru-RU" dirty="0">
              <a:solidFill>
                <a:srgbClr val="0041C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дать понятие об аренах;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выявить химическую и структурную формулы бензола;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развивать понятие о взаимосвязи между строением и свойствами веществ;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развивать умения и навыки работы с фактическим материалом, делать логические выводы при сопоставлении фактов.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642918"/>
            <a:ext cx="4402832" cy="595443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3200" b="1" i="1" dirty="0">
                <a:solidFill>
                  <a:srgbClr val="C00000"/>
                </a:solidFill>
                <a:latin typeface="Comic Sans MS" pitchFamily="66" charset="0"/>
              </a:rPr>
              <a:t>Ароматические углеводороды (арены) </a:t>
            </a:r>
            <a:r>
              <a:rPr lang="ru-RU" sz="3200" b="1" dirty="0">
                <a:latin typeface="Comic Sans MS" pitchFamily="66" charset="0"/>
              </a:rPr>
              <a:t>– это углеводороды с общей формулой С</a:t>
            </a:r>
            <a:r>
              <a:rPr lang="en-US" sz="3200" b="1" baseline="-25000" dirty="0">
                <a:latin typeface="Comic Sans MS" pitchFamily="66" charset="0"/>
              </a:rPr>
              <a:t>n</a:t>
            </a:r>
            <a:r>
              <a:rPr lang="en-US" sz="3200" b="1" dirty="0">
                <a:latin typeface="Comic Sans MS" pitchFamily="66" charset="0"/>
              </a:rPr>
              <a:t>H</a:t>
            </a:r>
            <a:r>
              <a:rPr lang="en-US" sz="3200" b="1" baseline="-25000" dirty="0">
                <a:latin typeface="Comic Sans MS" pitchFamily="66" charset="0"/>
              </a:rPr>
              <a:t>2n</a:t>
            </a:r>
            <a:r>
              <a:rPr lang="ru-RU" sz="3200" b="1" baseline="-25000" dirty="0">
                <a:latin typeface="Comic Sans MS" pitchFamily="66" charset="0"/>
              </a:rPr>
              <a:t>-6</a:t>
            </a:r>
            <a:r>
              <a:rPr lang="ru-RU" sz="3200" b="1" dirty="0">
                <a:latin typeface="Comic Sans MS" pitchFamily="66" charset="0"/>
              </a:rPr>
              <a:t>, в молекулах которых имеется хотя бы одно </a:t>
            </a:r>
            <a:r>
              <a:rPr lang="ru-RU" sz="3200" b="1" dirty="0" err="1">
                <a:latin typeface="Comic Sans MS" pitchFamily="66" charset="0"/>
              </a:rPr>
              <a:t>бензольное</a:t>
            </a:r>
            <a:r>
              <a:rPr lang="ru-RU" sz="3200" b="1" dirty="0">
                <a:latin typeface="Comic Sans MS" pitchFamily="66" charset="0"/>
              </a:rPr>
              <a:t> </a:t>
            </a:r>
            <a:r>
              <a:rPr lang="ru-RU" sz="3200" b="1" dirty="0" smtClean="0">
                <a:latin typeface="Comic Sans MS" pitchFamily="66" charset="0"/>
              </a:rPr>
              <a:t>кольцо</a:t>
            </a:r>
            <a:endParaRPr lang="ru-RU" sz="3200" dirty="0"/>
          </a:p>
        </p:txBody>
      </p:sp>
      <p:pic>
        <p:nvPicPr>
          <p:cNvPr id="5" name="Picture 6" descr="{3764CFDF-7B08-4134-88F7-8577CDBE4229}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191" y="928671"/>
            <a:ext cx="3974618" cy="4429156"/>
          </a:xfrm>
          <a:noFill/>
          <a:ln/>
        </p:spPr>
      </p:pic>
    </p:spTree>
    <p:extLst>
      <p:ext uri="{BB962C8B-B14F-4D97-AF65-F5344CB8AC3E}">
        <p14:creationId xmlns="" xmlns:p14="http://schemas.microsoft.com/office/powerpoint/2010/main" val="5065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/>
                <a:latin typeface="Comic Sans MS" pitchFamily="66" charset="0"/>
              </a:rPr>
              <a:t>Виды ароматических углеводородов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pic>
        <p:nvPicPr>
          <p:cNvPr id="4" name="Picture 6" descr="{2FDF71F5-C748-4CB3-9F6E-C0C9F1983085}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688" y="1412776"/>
            <a:ext cx="5521168" cy="5310360"/>
          </a:xfrm>
          <a:solidFill>
            <a:srgbClr val="FCFFD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769152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/>
                <a:latin typeface="Comic Sans MS" pitchFamily="66" charset="0"/>
              </a:rPr>
              <a:t>Майкл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Фарадей  (1791 </a:t>
            </a:r>
            <a:r>
              <a:rPr lang="ru-RU" sz="3200" b="1" dirty="0">
                <a:solidFill>
                  <a:srgbClr val="FF0000"/>
                </a:solidFill>
                <a:effectLst/>
                <a:latin typeface="Comic Sans MS" pitchFamily="66" charset="0"/>
              </a:rPr>
              <a:t>- 1867)</a:t>
            </a:r>
            <a:endParaRPr lang="ru-RU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55976" y="1124744"/>
            <a:ext cx="4608512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latin typeface="Comic Sans MS" pitchFamily="66" charset="0"/>
              </a:rPr>
              <a:t> Английский физик и химик, член Лондонского королевского общества</a:t>
            </a:r>
            <a:r>
              <a:rPr lang="ru-RU" sz="2400" dirty="0" smtClean="0">
                <a:latin typeface="Comic Sans MS" pitchFamily="66" charset="0"/>
              </a:rPr>
              <a:t>.              В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1825 г</a:t>
            </a:r>
            <a:r>
              <a:rPr lang="ru-RU" sz="2400" dirty="0">
                <a:latin typeface="Comic Sans MS" pitchFamily="66" charset="0"/>
              </a:rPr>
              <a:t>. открыл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бензол</a:t>
            </a:r>
            <a:r>
              <a:rPr lang="ru-RU" sz="2400" dirty="0">
                <a:latin typeface="Comic Sans MS" pitchFamily="66" charset="0"/>
              </a:rPr>
              <a:t>, изучил его физические и некоторые химические свойства. Положил начало исследованиям каучука. В 1833 - 1836 гг. установил количественные законы электролиза.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1"/>
          </p:nvPr>
        </p:nvGraphicFramePr>
        <p:xfrm>
          <a:off x="621597" y="1600200"/>
          <a:ext cx="3709805" cy="4525963"/>
        </p:xfrm>
        <a:graphic>
          <a:graphicData uri="http://schemas.openxmlformats.org/presentationml/2006/ole">
            <p:oleObj spid="_x0000_s1033" name="Точечный рисунок" r:id="rId3" imgW="4285714" imgH="5229955" progId="PBrush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05584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/>
                <a:latin typeface="Comic Sans MS" pitchFamily="66" charset="0"/>
              </a:rPr>
              <a:t>Фридрих Август </a:t>
            </a:r>
            <a:r>
              <a:rPr lang="ru-RU" sz="3600" b="1" dirty="0" err="1">
                <a:solidFill>
                  <a:srgbClr val="FF0000"/>
                </a:solidFill>
                <a:effectLst/>
                <a:latin typeface="Comic Sans MS" pitchFamily="66" charset="0"/>
              </a:rPr>
              <a:t>Кекуле</a:t>
            </a:r>
            <a:r>
              <a:rPr lang="ru-RU" sz="3600" b="1" dirty="0">
                <a:solidFill>
                  <a:srgbClr val="FF0000"/>
                </a:solidFill>
                <a:effectLst/>
                <a:latin typeface="Comic Sans MS" pitchFamily="66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effectLst/>
                <a:latin typeface="Comic Sans MS" pitchFamily="66" charset="0"/>
              </a:rPr>
            </a:br>
            <a:r>
              <a:rPr lang="ru-RU" sz="3600" b="1" dirty="0">
                <a:solidFill>
                  <a:srgbClr val="FF0000"/>
                </a:solidFill>
                <a:effectLst/>
                <a:latin typeface="Comic Sans MS" pitchFamily="66" charset="0"/>
              </a:rPr>
              <a:t>1829 - 1896</a:t>
            </a:r>
            <a:endParaRPr lang="ru-RU" sz="36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038600" cy="48139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Comic Sans MS" pitchFamily="66" charset="0"/>
              </a:rPr>
              <a:t>Немецкий химик-органик. Предложил структурную формулу молекулы бензола. С целью проверки гипотезы о равноценности всех шести атомов водорода в молекуле бензола получил его галоген-, нитро-, </a:t>
            </a:r>
            <a:r>
              <a:rPr lang="ru-RU" dirty="0" err="1">
                <a:latin typeface="Comic Sans MS" pitchFamily="66" charset="0"/>
              </a:rPr>
              <a:t>амино</a:t>
            </a:r>
            <a:r>
              <a:rPr lang="ru-RU" dirty="0">
                <a:latin typeface="Comic Sans MS" pitchFamily="66" charset="0"/>
              </a:rPr>
              <a:t>-, и </a:t>
            </a:r>
            <a:r>
              <a:rPr lang="ru-RU" dirty="0" err="1">
                <a:latin typeface="Comic Sans MS" pitchFamily="66" charset="0"/>
              </a:rPr>
              <a:t>карбоксипроизводные</a:t>
            </a:r>
            <a:r>
              <a:rPr lang="ru-RU" dirty="0">
                <a:latin typeface="Comic Sans MS" pitchFamily="66" charset="0"/>
              </a:rPr>
              <a:t>.</a:t>
            </a:r>
          </a:p>
        </p:txBody>
      </p:sp>
      <p:pic>
        <p:nvPicPr>
          <p:cNvPr id="5" name="Picture 8" descr="p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6792"/>
            <a:ext cx="3456384" cy="4752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119913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/>
                <a:latin typeface="Comic Sans MS" pitchFamily="66" charset="0"/>
              </a:rPr>
              <a:t>Решим задачу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  <a:solidFill>
            <a:schemeClr val="accent5">
              <a:lumMod val="20000"/>
              <a:lumOff val="8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Рассчитайте кол-во </a:t>
            </a:r>
            <a:r>
              <a:rPr lang="ru-RU" sz="3600" b="1" dirty="0" err="1" smtClean="0">
                <a:latin typeface="Comic Sans MS" pitchFamily="66" charset="0"/>
              </a:rPr>
              <a:t>в-ва</a:t>
            </a:r>
            <a:r>
              <a:rPr lang="ru-RU" sz="3600" b="1" dirty="0" smtClean="0">
                <a:latin typeface="Comic Sans MS" pitchFamily="66" charset="0"/>
              </a:rPr>
              <a:t> ацетилена, который потребуется для получения 400 мг бензола (плотность 0,8 г/мл)</a:t>
            </a:r>
            <a:endParaRPr lang="ru-RU" sz="3600" b="1" dirty="0">
              <a:latin typeface="Comic Sans MS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1" descr="simbol0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960440" cy="4762814"/>
          </a:xfrm>
          <a:prstGeom prst="rect">
            <a:avLst/>
          </a:prstGeom>
          <a:solidFill>
            <a:srgbClr val="FCFFD1"/>
          </a:solidFill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25406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31640" y="5589240"/>
            <a:ext cx="6768752" cy="9361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Номенклатура </a:t>
            </a:r>
            <a:r>
              <a:rPr lang="ru-RU" sz="4000" b="1" dirty="0" err="1">
                <a:solidFill>
                  <a:srgbClr val="FF0000"/>
                </a:solidFill>
                <a:latin typeface="Comic Sans MS" pitchFamily="66" charset="0"/>
              </a:rPr>
              <a:t>аренов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5" name="Рисунок 4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="" xmlns:p14="http://schemas.microsoft.com/office/powerpoint/2010/main" val="4171185666"/>
              </p:ext>
            </p:extLst>
          </p:nvPr>
        </p:nvGraphicFramePr>
        <p:xfrm>
          <a:off x="1907704" y="260648"/>
          <a:ext cx="5328592" cy="5127595"/>
        </p:xfrm>
        <a:graphic>
          <a:graphicData uri="http://schemas.openxmlformats.org/presentationml/2006/ole">
            <p:oleObj spid="_x0000_s6151" name="Точечный рисунок" r:id="rId3" imgW="5266667" imgH="5447619" progId="PBrush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715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314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Точечный рисунок</vt:lpstr>
      <vt:lpstr>Слайд 1</vt:lpstr>
      <vt:lpstr> Арены.  Бензол</vt:lpstr>
      <vt:lpstr>Цели и задачи:</vt:lpstr>
      <vt:lpstr>Слайд 4</vt:lpstr>
      <vt:lpstr>Виды ароматических углеводородов</vt:lpstr>
      <vt:lpstr>Майкл Фарадей  (1791 - 1867)</vt:lpstr>
      <vt:lpstr>Фридрих Август Кекуле 1829 - 1896</vt:lpstr>
      <vt:lpstr>Решим задачу</vt:lpstr>
      <vt:lpstr>Слайд 9</vt:lpstr>
      <vt:lpstr>Физические свойства</vt:lpstr>
      <vt:lpstr>Химические свойства</vt:lpstr>
      <vt:lpstr>Химические свойства</vt:lpstr>
      <vt:lpstr>Химические свойства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Uzer</cp:lastModifiedBy>
  <cp:revision>26</cp:revision>
  <dcterms:modified xsi:type="dcterms:W3CDTF">2018-11-16T15:23:45Z</dcterms:modified>
</cp:coreProperties>
</file>