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72" r:id="rId8"/>
    <p:sldId id="263" r:id="rId9"/>
    <p:sldId id="264" r:id="rId10"/>
    <p:sldId id="265" r:id="rId11"/>
    <p:sldId id="266" r:id="rId12"/>
    <p:sldId id="267" r:id="rId13"/>
    <p:sldId id="269" r:id="rId14"/>
    <p:sldId id="274" r:id="rId15"/>
    <p:sldId id="275" r:id="rId16"/>
    <p:sldId id="276" r:id="rId17"/>
    <p:sldId id="278" r:id="rId18"/>
    <p:sldId id="279" r:id="rId19"/>
    <p:sldId id="270" r:id="rId20"/>
    <p:sldId id="27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80F66-7658-4972-89CB-0CFD3399A236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2908-AB59-451A-8BB4-325A362A31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80F66-7658-4972-89CB-0CFD3399A236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2908-AB59-451A-8BB4-325A362A31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80F66-7658-4972-89CB-0CFD3399A236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2908-AB59-451A-8BB4-325A362A31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80F66-7658-4972-89CB-0CFD3399A236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2908-AB59-451A-8BB4-325A362A31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80F66-7658-4972-89CB-0CFD3399A236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2908-AB59-451A-8BB4-325A362A31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80F66-7658-4972-89CB-0CFD3399A236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2908-AB59-451A-8BB4-325A362A31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80F66-7658-4972-89CB-0CFD3399A236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2908-AB59-451A-8BB4-325A362A31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80F66-7658-4972-89CB-0CFD3399A236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2908-AB59-451A-8BB4-325A362A31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80F66-7658-4972-89CB-0CFD3399A236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2908-AB59-451A-8BB4-325A362A31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80F66-7658-4972-89CB-0CFD3399A236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2908-AB59-451A-8BB4-325A362A31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80F66-7658-4972-89CB-0CFD3399A236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2908-AB59-451A-8BB4-325A362A31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80F66-7658-4972-89CB-0CFD3399A236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22908-AB59-451A-8BB4-325A362A318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fondsci.ru/upload/iblock/f09/20140423-IMG_3374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5712" y="260648"/>
            <a:ext cx="835292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Урок мужества: </a:t>
            </a:r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«Горячее сердце»</a:t>
            </a:r>
            <a:r>
              <a:rPr lang="ru-RU" sz="6000" b="1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6000" b="1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5" name="Рисунок 4" descr="http://www.fondsci.ru/upload/iblock/f09/20140423-IMG_3374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1956" y="2132856"/>
            <a:ext cx="3960440" cy="3224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440" y="5661248"/>
            <a:ext cx="8458200" cy="914400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b="1" dirty="0" smtClean="0">
                <a:solidFill>
                  <a:srgbClr val="FF0000"/>
                </a:solidFill>
              </a:rPr>
              <a:t>Классный час, посвященный проекту </a:t>
            </a:r>
          </a:p>
          <a:p>
            <a:pPr algn="r"/>
            <a:r>
              <a:rPr lang="ru-RU" b="1" dirty="0" smtClean="0">
                <a:solidFill>
                  <a:srgbClr val="FF0000"/>
                </a:solidFill>
              </a:rPr>
              <a:t>«Горячее сердце»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814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916832"/>
            <a:ext cx="37799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Коробов Егор.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Родился в 2000 году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г.  Курск,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Курская область.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Рисунок 2" descr="http://kursk.bezformata.ru/content/image1535169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852936"/>
            <a:ext cx="5724128" cy="3799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115616" y="332656"/>
            <a:ext cx="802838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Курский школьник вынес двух пенсионеров их горящего дома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Стремление помогать людям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205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geroivremeni.ru/sites/default/files/styles/hero/public/hjtys_xycqc.jpg?itok=rW2E03OJ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52" y="548680"/>
            <a:ext cx="4032448" cy="40324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55218" y="1362187"/>
            <a:ext cx="486613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5-классники Виктория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Веткова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Влад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Демьяненко- герои Беловского района. Вика зимой спасла одноклассника , вытащив его из холодной речки. А Влад, не испугавшись, помогал родителям тушить пожар.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233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geroivremeni.ru/sites/default/files/styles/hero/public/m3nuyb-6b4u.jpg?itok=NZOvM1M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39"/>
            <a:ext cx="3960440" cy="26297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756" y="2262002"/>
            <a:ext cx="88204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 10 класса "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Плодосовхозской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средней школы"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Кореневского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Курской области Илья Ильяшенко награждён медалью "За спасение погибающих на водах", а педагогический коллектив школы вручил ему почётную грамоту и подарил новый смартфон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200" dirty="0">
                <a:solidFill>
                  <a:srgbClr val="1E1E1E"/>
                </a:solidFill>
                <a:latin typeface="PT Serif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Илья стал лауреатом всероссийского фестиваля «Созвездие мужества».</a:t>
            </a:r>
          </a:p>
        </p:txBody>
      </p:sp>
      <p:pic>
        <p:nvPicPr>
          <p:cNvPr id="4" name="Рисунок 3" descr="http://kurskoblinvest.ru/images/News/41281_53_2415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88640"/>
            <a:ext cx="3437885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6948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012954"/>
            <a:ext cx="748883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В каждой эпохе находятся люди, готовые прийти на помощь в экстренных случаях. </a:t>
            </a:r>
          </a:p>
          <a:p>
            <a:pPr lvl="0"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Мы их называем героями. 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они становятся примерами для подражания. 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наиболее значимым примером для молодежи являются сверстники. </a:t>
            </a:r>
          </a:p>
        </p:txBody>
      </p:sp>
    </p:spTree>
    <p:extLst>
      <p:ext uri="{BB962C8B-B14F-4D97-AF65-F5344CB8AC3E}">
        <p14:creationId xmlns="" xmlns:p14="http://schemas.microsoft.com/office/powerpoint/2010/main" val="186805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5508" y="908719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gubernator74.ru/sites/default/files/styles/w1000/hash/e2/e7/e2e7a8c5cb5f60f3fc30b3b5c9c164c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420888"/>
            <a:ext cx="6984776" cy="4101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67544" y="620688"/>
            <a:ext cx="80648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В 2016 году на Южном Урале сразу 3 подростка отметились героическими поступками</a:t>
            </a:r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392514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5508" y="908719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old.telefakt.ru/upload/information_system_1/3/1/3/item_31307/information_items_property_1790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410445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cheltoday.ru/upload/iblock/eda/%D0%B3%D1%83%D0%B1%D0%B5%D1%8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60648"/>
            <a:ext cx="4117271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95536" y="3212976"/>
            <a:ext cx="84969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Ярослав Зверков и Владимир Лазарев не дали утонуть женщине, уплывшей слишком далеко от берега на Первом озере. Через год их признали достойными награды «Горячее сердце» и вручили знаки и приложения к ним. Награду юные герои получили из рук губернатора Бориса Дубровского.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392514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404664"/>
            <a:ext cx="84969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Екатерина Третьякова</a:t>
            </a:r>
            <a:r>
              <a:rPr lang="ru-RU" sz="3200" dirty="0" smtClean="0"/>
              <a:t> (школа № 43 </a:t>
            </a:r>
            <a:r>
              <a:rPr lang="ru-RU" sz="3200" dirty="0" err="1" smtClean="0"/>
              <a:t>Копейского</a:t>
            </a:r>
            <a:r>
              <a:rPr lang="ru-RU" sz="3200" dirty="0" smtClean="0"/>
              <a:t> городского округа), проявившая самоотверженность при спасении младших брата и сестры из горящего дома </a:t>
            </a:r>
            <a:endParaRPr lang="ru-RU" sz="3200" dirty="0"/>
          </a:p>
        </p:txBody>
      </p:sp>
      <p:pic>
        <p:nvPicPr>
          <p:cNvPr id="4" name="Рисунок 3" descr="https://utro.1obl.ru/upload/resize_cache/iblock/b1d/827_465_2/deti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36912"/>
            <a:ext cx="7632848" cy="391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92514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4653136"/>
            <a:ext cx="85689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Оксана Юлдашева </a:t>
            </a:r>
            <a:r>
              <a:rPr lang="ru-RU" sz="2800" dirty="0" smtClean="0"/>
              <a:t>(ученица школы № 41) спасла при пожаре в квартире 4-летнего брата Диму. Благодаря старшей сестре мальчик не пострадал, а вот девушке потребовались долгие месяцы лечения.</a:t>
            </a:r>
            <a:endParaRPr lang="ru-RU" sz="2800" dirty="0"/>
          </a:p>
        </p:txBody>
      </p:sp>
      <p:pic>
        <p:nvPicPr>
          <p:cNvPr id="1026" name="Picture 2" descr="http://2obl.ru/upload/2obl/information_system_19/3/9/4/item_3946/information_items_39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04664"/>
            <a:ext cx="6096000" cy="4057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2514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&amp;Scy;&amp;icy;&amp;ncy;&amp;icy;&amp;iecy; &amp;acy;&amp;bcy;&amp;scy;&amp;tcy;&amp;rcy;&amp;acy;&amp;kcy;&amp;tcy;&amp;ncy;&amp;ycy;&amp;iecy; &amp;shcy;&amp;acy;&amp;bcy;&amp;lcy;&amp;ocy;&amp;ncy;&amp;ycy; &amp;dcy;&amp;lcy;&amp;yacy; &amp;pcy;&amp;rcy;&amp;iecy;&amp;zcy;&amp;iecy;&amp;ncy;&amp;tcy;&amp;acy;&amp;tscy;&amp;icy;&amp;jcy; ProPowerPoint.Ru. 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50"/>
            <a:ext cx="9612313" cy="720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 </a:t>
            </a:r>
            <a:br>
              <a:rPr lang="ru-RU" dirty="0" smtClean="0"/>
            </a:br>
            <a:r>
              <a:rPr lang="ru-RU" sz="3600" dirty="0" smtClean="0">
                <a:solidFill>
                  <a:srgbClr val="C00000"/>
                </a:solidFill>
              </a:rPr>
              <a:t>А какие добрые поступки, пусть не героические, но необходимые окружающим, вы можете совершить? 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 smtClean="0"/>
          </a:p>
        </p:txBody>
      </p:sp>
      <p:sp>
        <p:nvSpPr>
          <p:cNvPr id="23556" name="Прямоугольник 4"/>
          <p:cNvSpPr>
            <a:spLocks noChangeArrowheads="1"/>
          </p:cNvSpPr>
          <p:nvPr/>
        </p:nvSpPr>
        <p:spPr bwMode="auto">
          <a:xfrm>
            <a:off x="684213" y="1916113"/>
            <a:ext cx="78486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85750" algn="just"/>
            <a:r>
              <a:rPr lang="ru-RU" altLang="ru-RU">
                <a:solidFill>
                  <a:srgbClr val="000000"/>
                </a:solidFill>
                <a:ea typeface="Times New Roman" pitchFamily="18" charset="0"/>
              </a:rPr>
              <a:t> </a:t>
            </a:r>
            <a:r>
              <a:rPr lang="ru-RU" altLang="ru-RU" sz="3200">
                <a:solidFill>
                  <a:srgbClr val="000000"/>
                </a:solidFill>
                <a:ea typeface="Times New Roman" pitchFamily="18" charset="0"/>
              </a:rPr>
              <a:t>Не стоит бездействовать в ожидании подвигов. Нужно просто жить и совершать дела, достойные человека: помогать больному старику, гулять с младшей сестренкой, заботиться о близких нам людях. Давайте жить, думая не только о себе, но и о других. </a:t>
            </a:r>
            <a:endParaRPr lang="ru-RU" altLang="ru-RU" sz="3200">
              <a:ea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5508" y="908719"/>
            <a:ext cx="820891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-Кто учредил фонд «Горячее сердце»? </a:t>
            </a:r>
          </a:p>
          <a:p>
            <a:pPr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Для чего создана книга 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Горячее сердце»? </a:t>
            </a:r>
          </a:p>
          <a:p>
            <a:pPr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Кто её герои? 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Хотите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вы на них быть похожими, почему? </a:t>
            </a:r>
          </a:p>
        </p:txBody>
      </p:sp>
    </p:spTree>
    <p:extLst>
      <p:ext uri="{BB962C8B-B14F-4D97-AF65-F5344CB8AC3E}">
        <p14:creationId xmlns="" xmlns:p14="http://schemas.microsoft.com/office/powerpoint/2010/main" val="392514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467544" y="0"/>
            <a:ext cx="8280920" cy="4929728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Цели: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Познакомить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учащихся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историей возникновения государственной инициативы «Горячее сердце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Способствовать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формированию у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учащихся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готовности к защите Родины, развивать чувство патриотизма, формировать среди подрастающего поколения современных моделей ответственного гражданского поведения на примерах неравнодушного отношения к нуждающимся в помощи людям, совершенных отважных поступков, ситуаций мужественного преодоления сложных жизненных ситуаций и др. </a:t>
            </a: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Познакомить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учащихся с примерами  смелых поступков сверстников. </a:t>
            </a: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Показать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значимость человека в добрых делах для общества, воспитание в детях человечности, милосердия, умения прийти на помощь, нуждающейся в ней, стремления быть благородным в жизни.</a:t>
            </a:r>
          </a:p>
        </p:txBody>
      </p:sp>
    </p:spTree>
    <p:extLst>
      <p:ext uri="{BB962C8B-B14F-4D97-AF65-F5344CB8AC3E}">
        <p14:creationId xmlns="" xmlns:p14="http://schemas.microsoft.com/office/powerpoint/2010/main" val="285438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Desktop\эмблм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404664"/>
            <a:ext cx="6049987" cy="57606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07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257715" y="1884929"/>
            <a:ext cx="273447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Кто такие герои в наше мирное время? </a:t>
            </a:r>
          </a:p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-Смогли бы вы так поступить на их месте, почему?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2615" y="-127521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- Как вы понимаете выражение «горячее </a:t>
            </a:r>
            <a:r>
              <a:rPr lang="ru-RU" sz="32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сердце»? Что </a:t>
            </a:r>
            <a:r>
              <a:rPr lang="ru-RU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такое героизм?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860314" y="0"/>
            <a:ext cx="4068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Послушайте как об этом говорят великие.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8456" y="1902343"/>
            <a:ext cx="5724128" cy="5021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32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«Герой — это человек, который в решительный момент делает то, что необходимо делать в интересах человеческого общества». </a:t>
            </a:r>
          </a:p>
          <a:p>
            <a:pPr lvl="0" algn="just"/>
            <a:r>
              <a:rPr lang="ru-RU" sz="32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«Благородный человек знает только долг, низкий человек знает только выгоду» </a:t>
            </a:r>
            <a:r>
              <a:rPr lang="ru-RU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(Конфуций) </a:t>
            </a:r>
          </a:p>
        </p:txBody>
      </p:sp>
    </p:spTree>
    <p:extLst>
      <p:ext uri="{BB962C8B-B14F-4D97-AF65-F5344CB8AC3E}">
        <p14:creationId xmlns="" xmlns:p14="http://schemas.microsoft.com/office/powerpoint/2010/main" val="53704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8550" y="0"/>
            <a:ext cx="9144000" cy="69865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Всероссийская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общественно-государственная инициатива </a:t>
            </a:r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Горячее сердце" – </a:t>
            </a:r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новый проект Фонда социально-культурных инициатив. </a:t>
            </a:r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Реализуется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ноября 2013 года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Основной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целью 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инициативы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является чествование и выражение признательности детям и молодежи в возрасте до 23 лет, проявившим неравнодушие и активную жизненную позицию, совершившим героические и мужественные поступки, бескорыстно пришедшим на помощь людям, а также преодолевшим трудные жизненные ситуации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247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60648"/>
            <a:ext cx="860444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Инициатива организована совместно с Министерством образования и науки РФ, Министерством РФ по делам гражданской обороны, чрезвычайным ситуациям и ликвидации последствий стихийных бедствий, Министерством внутренних дел РФ, Министерством обороны, Уполномоченным при Президенте РФ по правам ребенка, </a:t>
            </a:r>
            <a:r>
              <a:rPr lang="ru-RU" sz="2800" dirty="0" err="1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Паралимпийским</a:t>
            </a:r>
            <a:r>
              <a:rPr lang="ru-RU" sz="28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комитетом России, а также общественными организациями и фондами. Одобрение и поддержка получены от Совета Федерации и Государственной Думы Федерального собрания Российской Федерации, Полномочных представителей Президента РФ в Федеральных округах. </a:t>
            </a:r>
            <a:endParaRPr lang="ru-RU" sz="2800" dirty="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52736"/>
            <a:ext cx="8686800" cy="838200"/>
          </a:xfrm>
        </p:spPr>
        <p:txBody>
          <a:bodyPr>
            <a:normAutofit fontScale="90000"/>
          </a:bodyPr>
          <a:lstStyle/>
          <a:p>
            <a:pPr algn="r"/>
            <a:r>
              <a:rPr lang="ru-RU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«Мы верим, что в </a:t>
            </a:r>
            <a:b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трудную</a:t>
            </a:r>
            <a:b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минуту обязательно</a:t>
            </a:r>
            <a:b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найдется Горячее </a:t>
            </a:r>
            <a:b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сердце, готовое</a:t>
            </a:r>
            <a:b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прийти на помощь</a:t>
            </a:r>
            <a:b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именно Вам.»</a:t>
            </a:r>
            <a:r>
              <a:rPr lang="ru-RU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medvedeva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476672"/>
            <a:ext cx="3816424" cy="572821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220072" y="5013176"/>
            <a:ext cx="35283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prstClr val="white">
                    <a:lumMod val="95000"/>
                    <a:lumOff val="5000"/>
                  </a:prstClr>
                </a:solidFill>
                <a:ea typeface="+mj-ea"/>
                <a:cs typeface="+mj-cs"/>
              </a:rPr>
              <a:t>С. В. Медведева,</a:t>
            </a:r>
            <a:br>
              <a:rPr lang="ru-RU" sz="2000" dirty="0">
                <a:solidFill>
                  <a:prstClr val="white">
                    <a:lumMod val="95000"/>
                    <a:lumOff val="5000"/>
                  </a:prstClr>
                </a:solidFill>
                <a:ea typeface="+mj-ea"/>
                <a:cs typeface="+mj-cs"/>
              </a:rPr>
            </a:br>
            <a:r>
              <a:rPr lang="ru-RU" sz="2000" dirty="0">
                <a:solidFill>
                  <a:prstClr val="white">
                    <a:lumMod val="95000"/>
                    <a:lumOff val="5000"/>
                  </a:prstClr>
                </a:solidFill>
                <a:ea typeface="+mj-ea"/>
                <a:cs typeface="+mj-cs"/>
              </a:rPr>
              <a:t>Президент Фонда социально</a:t>
            </a:r>
            <a:br>
              <a:rPr lang="ru-RU" sz="2000" dirty="0">
                <a:solidFill>
                  <a:prstClr val="white">
                    <a:lumMod val="95000"/>
                    <a:lumOff val="5000"/>
                  </a:prstClr>
                </a:solidFill>
                <a:ea typeface="+mj-ea"/>
                <a:cs typeface="+mj-cs"/>
              </a:rPr>
            </a:br>
            <a:r>
              <a:rPr lang="ru-RU" sz="2000" dirty="0">
                <a:solidFill>
                  <a:prstClr val="white">
                    <a:lumMod val="95000"/>
                    <a:lumOff val="5000"/>
                  </a:prstClr>
                </a:solidFill>
                <a:ea typeface="+mj-ea"/>
                <a:cs typeface="+mj-cs"/>
              </a:rPr>
              <a:t>-культурных инициатив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0374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052736"/>
            <a:ext cx="7776864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</a:rPr>
              <a:t>Почётная книга </a:t>
            </a:r>
            <a:r>
              <a:rPr lang="ru-RU" sz="4000" b="1" dirty="0" smtClean="0">
                <a:solidFill>
                  <a:srgbClr val="C00000"/>
                </a:solidFill>
              </a:rPr>
              <a:t>«Горячее сердце» </a:t>
            </a:r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</a:rPr>
              <a:t>с рассказами о поступках награждённых ребят размещена на сайте инициативы в открытом </a:t>
            </a:r>
            <a:r>
              <a:rPr lang="ru-RU" sz="4000" b="1" dirty="0">
                <a:solidFill>
                  <a:schemeClr val="bg2">
                    <a:lumMod val="50000"/>
                  </a:schemeClr>
                </a:solidFill>
              </a:rPr>
              <a:t>доступе. </a:t>
            </a:r>
            <a:endParaRPr lang="ru-RU" sz="40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ru-RU" sz="4000" b="1" dirty="0" smtClean="0"/>
          </a:p>
          <a:p>
            <a:pPr algn="ctr"/>
            <a:r>
              <a:rPr lang="ru-RU" sz="3200" b="1" dirty="0" smtClean="0"/>
              <a:t>Почётная </a:t>
            </a:r>
            <a:r>
              <a:rPr lang="ru-RU" sz="3200" b="1" dirty="0"/>
              <a:t>книга «Горячее сердце</a:t>
            </a:r>
            <a:r>
              <a:rPr lang="ru-RU" sz="3200" b="1" dirty="0" smtClean="0"/>
              <a:t>» - </a:t>
            </a:r>
            <a:r>
              <a:rPr lang="en-US" sz="3200" b="1" dirty="0"/>
              <a:t>htt://</a:t>
            </a:r>
            <a:r>
              <a:rPr lang="en-US" sz="3200" b="1" dirty="0" smtClean="0"/>
              <a:t>edu53.ru/np-includes/upload/2014/04/24/5248.pdf</a:t>
            </a:r>
            <a:r>
              <a:rPr lang="en-US" sz="3200" b="1" dirty="0"/>
              <a:t>.</a:t>
            </a:r>
            <a:endParaRPr lang="ru-RU" sz="3200" b="1" dirty="0" smtClean="0"/>
          </a:p>
          <a:p>
            <a:r>
              <a:rPr lang="ru-RU" dirty="0" smtClean="0"/>
              <a:t> 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2859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67544" y="5589240"/>
            <a:ext cx="8501122" cy="200026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Нагрудный знак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«Горячее сердце»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meda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32742"/>
            <a:ext cx="6481743" cy="5340474"/>
          </a:xfrm>
        </p:spPr>
      </p:pic>
    </p:spTree>
    <p:extLst>
      <p:ext uri="{BB962C8B-B14F-4D97-AF65-F5344CB8AC3E}">
        <p14:creationId xmlns="" xmlns:p14="http://schemas.microsoft.com/office/powerpoint/2010/main" val="347291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57158" y="4929198"/>
            <a:ext cx="8572560" cy="164307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Удостоверение к Нагрудному знаку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«Горячее сердце»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certificat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785794"/>
            <a:ext cx="7438482" cy="3643338"/>
          </a:xfrm>
        </p:spPr>
      </p:pic>
    </p:spTree>
    <p:extLst>
      <p:ext uri="{BB962C8B-B14F-4D97-AF65-F5344CB8AC3E}">
        <p14:creationId xmlns="" xmlns:p14="http://schemas.microsoft.com/office/powerpoint/2010/main" val="407905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266</TotalTime>
  <Words>617</Words>
  <Application>Microsoft Office PowerPoint</Application>
  <PresentationFormat>Экран (4:3)</PresentationFormat>
  <Paragraphs>60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     «Мы верим, что в  трудную минуту обязательно найдется Горячее  сердце, готовое прийти на помощь именно Вам.»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  А какие добрые поступки, пусть не героические, но необходимые окружающим, вы можете совершить?  </vt:lpstr>
      <vt:lpstr>Слайд 19</vt:lpstr>
      <vt:lpstr>Слайд 20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сош</dc:creator>
  <cp:lastModifiedBy>User</cp:lastModifiedBy>
  <cp:revision>8</cp:revision>
  <dcterms:created xsi:type="dcterms:W3CDTF">2016-02-13T06:38:43Z</dcterms:created>
  <dcterms:modified xsi:type="dcterms:W3CDTF">2018-02-25T08:32:33Z</dcterms:modified>
</cp:coreProperties>
</file>