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1" r:id="rId2"/>
    <p:sldId id="256" r:id="rId3"/>
    <p:sldId id="257" r:id="rId4"/>
    <p:sldId id="258" r:id="rId5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snapVertSplitter="1" vertBarState="minimized" horzBarState="maximized"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93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add title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EAF463A-BC7C-46EE-9F1E-7F377CCA4891}" type="datetimeFigureOut">
              <a:rPr lang="en-US" smtClean="0"/>
              <a:pPr/>
              <a:t>11/14/2018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3448D-3A78-4528-A469-B745A65DA48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latinLnBrk="0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latinLnBrk="0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latinLnBrk="0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latinLnBrk="0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latinLnBrk="0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latinLnBrk="0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latinLnBrk="0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latinLnBrk="0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png"/><Relationship Id="rId4" Type="http://schemas.openxmlformats.org/officeDocument/2006/relationships/image" Target="../media/image4.jpeg"/><Relationship Id="rId9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https://i.io.ua/img_su/large/0090/63/00906319_n8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20" y="0"/>
            <a:ext cx="8858280" cy="6858000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0" y="3903345"/>
            <a:ext cx="6357950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solidFill>
                  <a:srgbClr val="C00000"/>
                </a:solidFill>
              </a:rPr>
              <a:t>Интерактивный кроссворд</a:t>
            </a:r>
          </a:p>
          <a:p>
            <a:pPr algn="ctr"/>
            <a:r>
              <a:rPr lang="ru-RU" sz="3600" b="1" i="1" dirty="0" smtClean="0">
                <a:solidFill>
                  <a:srgbClr val="FFC000"/>
                </a:solidFill>
              </a:rPr>
              <a:t>«Осеннее природное </a:t>
            </a:r>
            <a:r>
              <a:rPr lang="ru-RU" sz="3600" b="1" i="1" dirty="0" smtClean="0">
                <a:solidFill>
                  <a:srgbClr val="FFC000"/>
                </a:solidFill>
              </a:rPr>
              <a:t>явление</a:t>
            </a:r>
            <a:r>
              <a:rPr lang="ru-RU" sz="3600" b="1" i="1" dirty="0" smtClean="0">
                <a:solidFill>
                  <a:srgbClr val="FFC000"/>
                </a:solidFill>
              </a:rPr>
              <a:t>»</a:t>
            </a:r>
          </a:p>
          <a:p>
            <a:pPr algn="ctr"/>
            <a:r>
              <a:rPr lang="ru-RU" b="1" i="1" dirty="0" smtClean="0">
                <a:solidFill>
                  <a:srgbClr val="FFC000"/>
                </a:solidFill>
              </a:rPr>
              <a:t>(2-3 класс, УМК любое)</a:t>
            </a:r>
            <a:endParaRPr lang="ru-RU" b="1" i="1" dirty="0" smtClean="0">
              <a:solidFill>
                <a:srgbClr val="FFC000"/>
              </a:solidFill>
            </a:endParaRPr>
          </a:p>
          <a:p>
            <a:pPr algn="ctr"/>
            <a:r>
              <a:rPr lang="ru-RU" sz="2000" dirty="0" smtClean="0"/>
              <a:t>Выполнила:  Семёнова Т.Н</a:t>
            </a:r>
          </a:p>
          <a:p>
            <a:pPr algn="ctr"/>
            <a:r>
              <a:rPr lang="ru-RU" sz="2000" dirty="0" smtClean="0"/>
              <a:t>учитель начальных классов</a:t>
            </a:r>
          </a:p>
          <a:p>
            <a:pPr algn="ctr"/>
            <a:r>
              <a:rPr lang="ru-RU" sz="2000" dirty="0" smtClean="0"/>
              <a:t>МКОУ </a:t>
            </a:r>
            <a:r>
              <a:rPr lang="ru-RU" sz="2000" dirty="0" err="1" smtClean="0"/>
              <a:t>Здвинская</a:t>
            </a:r>
            <a:r>
              <a:rPr lang="ru-RU" sz="2000" dirty="0" smtClean="0"/>
              <a:t> СОШ №2</a:t>
            </a:r>
            <a:endParaRPr lang="ru-RU" sz="2000" dirty="0"/>
          </a:p>
        </p:txBody>
      </p:sp>
    </p:spTree>
    <p:extLst>
      <p:ext uri="{BB962C8B-B14F-4D97-AF65-F5344CB8AC3E}">
        <p14:creationId xmlns="" xmlns:p14="http://schemas.microsoft.com/office/powerpoint/2010/main" val="55082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Таблица 3"/>
          <p:cNvGraphicFramePr>
            <a:graphicFrameLocks noGrp="1"/>
          </p:cNvGraphicFramePr>
          <p:nvPr/>
        </p:nvGraphicFramePr>
        <p:xfrm>
          <a:off x="1828804" y="304800"/>
          <a:ext cx="4571996" cy="3276600"/>
        </p:xfrm>
        <a:graphic>
          <a:graphicData uri="http://schemas.openxmlformats.org/drawingml/2006/table">
            <a:tbl>
              <a:tblPr/>
              <a:tblGrid>
                <a:gridCol w="345830"/>
                <a:gridCol w="345830"/>
                <a:gridCol w="345830"/>
                <a:gridCol w="345830"/>
                <a:gridCol w="345830"/>
                <a:gridCol w="328246"/>
                <a:gridCol w="363414"/>
                <a:gridCol w="345830"/>
                <a:gridCol w="345830"/>
                <a:gridCol w="345830"/>
                <a:gridCol w="345830"/>
                <a:gridCol w="345830"/>
                <a:gridCol w="422036"/>
              </a:tblGrid>
              <a:tr h="409575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900" b="1">
                          <a:latin typeface="Calibri"/>
                          <a:ea typeface="Calibri"/>
                          <a:cs typeface="Times New Roman"/>
                        </a:rPr>
                        <a:t>1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957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2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9575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3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9575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4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9575"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5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9575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6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957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 dirty="0">
                          <a:latin typeface="Calibri"/>
                          <a:ea typeface="Calibri"/>
                          <a:cs typeface="Times New Roman"/>
                        </a:rPr>
                        <a:t>7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7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409575"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000" b="1">
                          <a:latin typeface="Calibri"/>
                          <a:ea typeface="Calibri"/>
                          <a:cs typeface="Times New Roman"/>
                        </a:rPr>
                        <a:t>8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100" dirty="0">
                          <a:latin typeface="Calibri"/>
                          <a:ea typeface="Calibri"/>
                          <a:cs typeface="Times New Roman"/>
                        </a:rPr>
                        <a:t> </a:t>
                      </a:r>
                    </a:p>
                  </a:txBody>
                  <a:tcPr marL="0" marR="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28600" y="3733800"/>
            <a:ext cx="708660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/>
              <a:t>1. С моего цветка берёт</a:t>
            </a:r>
          </a:p>
          <a:p>
            <a:r>
              <a:rPr lang="ru-RU" sz="4000" b="1" dirty="0" smtClean="0"/>
              <a:t>Пчёлка самый вкусный мёд,</a:t>
            </a:r>
          </a:p>
          <a:p>
            <a:r>
              <a:rPr lang="ru-RU" sz="4000" b="1" dirty="0" smtClean="0"/>
              <a:t>А меня все ж обижают</a:t>
            </a:r>
          </a:p>
          <a:p>
            <a:r>
              <a:rPr lang="ru-RU" sz="4000" b="1" dirty="0" smtClean="0"/>
              <a:t>Шкурку тонкую сдирают.</a:t>
            </a:r>
            <a:endParaRPr lang="ru-RU" sz="4000" b="1" dirty="0"/>
          </a:p>
        </p:txBody>
      </p:sp>
      <p:pic>
        <p:nvPicPr>
          <p:cNvPr id="1027" name="Picture 3" descr="http://sylvia0333.s.y.pic.centerblog.net/6909190711bf6028b9a1L.pn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34100" y="1828800"/>
            <a:ext cx="3009900" cy="4762500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3581400" y="2286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Л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228600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4267200" y="228600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П</a:t>
            </a:r>
            <a:endParaRPr lang="ru-RU" sz="2400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3886200" y="228600"/>
            <a:ext cx="356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И</a:t>
            </a:r>
            <a:endParaRPr lang="ru-RU" sz="2400" b="1" dirty="0"/>
          </a:p>
        </p:txBody>
      </p:sp>
      <p:pic>
        <p:nvPicPr>
          <p:cNvPr id="2050" name="Picture 2" descr="http://www.microbik.ru/dosta/%D0%9B%D0%B5%D1%82%D0%BE%D0%BC+%D0%B2%D1%8B%D1%80%D0%B0%D1%81%D1%82%D0%B0%D1%8E%D1%82%2C+%D0%B0+%D0%BE%D1%81%D0%B5%D0%BD%D1%8C%D1%8E+%D0%BE%D0%BF%D0%B0%D0%B4%D0%B0%D1%8E%D1%82a/2491_html_m6873515c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019800" y="2057400"/>
            <a:ext cx="3352800" cy="4474487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533400" y="426720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3600" b="1" dirty="0" smtClean="0"/>
              <a:t>2. Весной зеленела,</a:t>
            </a:r>
          </a:p>
          <a:p>
            <a:r>
              <a:rPr lang="ru-RU" sz="3600" b="1" dirty="0" smtClean="0"/>
              <a:t>Летом загорела,</a:t>
            </a:r>
          </a:p>
          <a:p>
            <a:r>
              <a:rPr lang="ru-RU" sz="3600" b="1" dirty="0" smtClean="0"/>
              <a:t>Осенью красные</a:t>
            </a:r>
          </a:p>
          <a:p>
            <a:r>
              <a:rPr lang="ru-RU" sz="3600" b="1" dirty="0" smtClean="0"/>
              <a:t>Кораллы надела.</a:t>
            </a:r>
            <a:endParaRPr lang="ru-RU" sz="36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2514600" y="685800"/>
            <a:ext cx="3481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4267200" y="685800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3886200" y="685800"/>
            <a:ext cx="457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3200400" y="68580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Б</a:t>
            </a:r>
            <a:endParaRPr lang="ru-RU" sz="2400" b="1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95600" y="685800"/>
            <a:ext cx="36099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Я</a:t>
            </a:r>
            <a:endParaRPr lang="ru-RU" sz="2400" b="1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3581400" y="685800"/>
            <a:ext cx="38183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И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0" y="3962400"/>
            <a:ext cx="63246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3. Что за дерево стоит?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Ветра нет, а лист дрожит.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0" y="4038600"/>
            <a:ext cx="68580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4.Вроде сосен, вроде ёлок,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зимою без иголок.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" name="Picture 3" descr="https://im0-tub-ru.yandex.net/i?id=bee28d96f44885dfb976a4cee5bc71c4&amp;n=13&amp;exp=1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943600" y="2743200"/>
            <a:ext cx="2498882" cy="3881760"/>
          </a:xfrm>
          <a:prstGeom prst="rect">
            <a:avLst/>
          </a:prstGeom>
          <a:noFill/>
        </p:spPr>
      </p:pic>
      <p:sp>
        <p:nvSpPr>
          <p:cNvPr id="56" name="TextBox 55"/>
          <p:cNvSpPr txBox="1"/>
          <p:nvPr/>
        </p:nvSpPr>
        <p:spPr>
          <a:xfrm>
            <a:off x="4267200" y="3124200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/>
              <a:t>Б</a:t>
            </a:r>
            <a:endParaRPr lang="ru-RU" sz="2400" b="1" dirty="0"/>
          </a:p>
        </p:txBody>
      </p:sp>
      <p:sp>
        <p:nvSpPr>
          <p:cNvPr id="3073" name="Rectangle 1"/>
          <p:cNvSpPr>
            <a:spLocks noChangeArrowheads="1"/>
          </p:cNvSpPr>
          <p:nvPr/>
        </p:nvSpPr>
        <p:spPr bwMode="auto">
          <a:xfrm>
            <a:off x="0" y="3810000"/>
            <a:ext cx="67818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5.С елью стройной мы родня – 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Обе зелены и колки,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Но длиннее у меня</a:t>
            </a:r>
            <a:b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И названье, и иголки.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075" name="Picture 3" descr="https://im0-tub-ru.yandex.net/i?id=5db793c50ebe5cc58b9858346ac0a793&amp;n=13&amp;exp=1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58000" y="3429000"/>
            <a:ext cx="1962150" cy="3048001"/>
          </a:xfrm>
          <a:prstGeom prst="rect">
            <a:avLst/>
          </a:prstGeom>
          <a:noFill/>
        </p:spPr>
      </p:pic>
      <p:pic>
        <p:nvPicPr>
          <p:cNvPr id="3074" name="Picture 2" descr="http://allday2.com/uploads/posts/2015-10/1443772892_allday_6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606618" y="1981200"/>
            <a:ext cx="2537382" cy="4618037"/>
          </a:xfrm>
          <a:prstGeom prst="rect">
            <a:avLst/>
          </a:prstGeom>
          <a:noFill/>
        </p:spPr>
      </p:pic>
      <p:sp>
        <p:nvSpPr>
          <p:cNvPr id="46" name="Прямоугольник 45"/>
          <p:cNvSpPr/>
          <p:nvPr/>
        </p:nvSpPr>
        <p:spPr>
          <a:xfrm>
            <a:off x="4572000" y="1143000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4267200" y="1143000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3886200" y="1143000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3581400" y="114300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С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50" name="Прямоугольник 49"/>
          <p:cNvSpPr/>
          <p:nvPr/>
        </p:nvSpPr>
        <p:spPr>
          <a:xfrm>
            <a:off x="3200400" y="1143000"/>
            <a:ext cx="3930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О</a:t>
            </a:r>
            <a:endParaRPr lang="ru-RU" sz="2400" b="1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6019800" y="1524000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31" name="Прямоугольник 30"/>
          <p:cNvSpPr/>
          <p:nvPr/>
        </p:nvSpPr>
        <p:spPr>
          <a:xfrm>
            <a:off x="5638800" y="1524000"/>
            <a:ext cx="38664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Ц</a:t>
            </a:r>
            <a:endParaRPr lang="ru-RU" sz="2400" b="1" dirty="0"/>
          </a:p>
        </p:txBody>
      </p:sp>
      <p:sp>
        <p:nvSpPr>
          <p:cNvPr id="32" name="Прямоугольник 31"/>
          <p:cNvSpPr/>
          <p:nvPr/>
        </p:nvSpPr>
        <p:spPr>
          <a:xfrm>
            <a:off x="5334000" y="1524000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33" name="Прямоугольник 32"/>
          <p:cNvSpPr/>
          <p:nvPr/>
        </p:nvSpPr>
        <p:spPr>
          <a:xfrm>
            <a:off x="4953000" y="1524000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4572000" y="1524000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4267200" y="1524000"/>
            <a:ext cx="335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3886200" y="152400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В</a:t>
            </a:r>
            <a:endParaRPr lang="ru-RU" sz="2400" b="1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3581400" y="1524000"/>
            <a:ext cx="33695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Т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276600" y="152400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39" name="Прямоугольник 38"/>
          <p:cNvSpPr/>
          <p:nvPr/>
        </p:nvSpPr>
        <p:spPr>
          <a:xfrm>
            <a:off x="2895600" y="1524000"/>
            <a:ext cx="3850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И</a:t>
            </a:r>
            <a:endParaRPr lang="ru-RU" sz="2400" b="1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514600" y="1524000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Л</a:t>
            </a:r>
            <a:endParaRPr lang="ru-RU" sz="2400" b="1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4648200" y="1981200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А</a:t>
            </a:r>
            <a:endParaRPr lang="ru-RU" sz="2400" b="1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4267200" y="1981200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3886200" y="198120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3581400" y="1981200"/>
            <a:ext cx="39305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О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3200400" y="1981200"/>
            <a:ext cx="34817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С</a:t>
            </a:r>
            <a:endParaRPr lang="ru-RU" sz="2400" b="1" dirty="0"/>
          </a:p>
        </p:txBody>
      </p:sp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0" y="4114800"/>
            <a:ext cx="66294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6.Меня в лесу оставили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Весь век торчать заставили: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В ушанке заячьей зимой,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А летом с бритой головой.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3" descr="https://s3.pixers.pics/pixers/700/FO/43/00/19/33/700_FO43001933_8fa136f26c012ef8ad1d13da0190f47a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14746" y="2895601"/>
            <a:ext cx="3536353" cy="2743200"/>
          </a:xfrm>
          <a:prstGeom prst="rect">
            <a:avLst/>
          </a:prstGeom>
          <a:noFill/>
        </p:spPr>
      </p:pic>
      <p:sp>
        <p:nvSpPr>
          <p:cNvPr id="51" name="Прямоугольник 50"/>
          <p:cNvSpPr/>
          <p:nvPr/>
        </p:nvSpPr>
        <p:spPr>
          <a:xfrm>
            <a:off x="4648200" y="236220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Ь</a:t>
            </a:r>
            <a:endParaRPr lang="ru-RU" sz="2400" b="1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4267200" y="2362200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Н</a:t>
            </a:r>
            <a:endParaRPr lang="ru-RU" sz="2400" b="1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3886200" y="2362200"/>
            <a:ext cx="335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3581400" y="2362200"/>
            <a:ext cx="37863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П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13" name="Rectangle 1"/>
          <p:cNvSpPr>
            <a:spLocks noChangeArrowheads="1"/>
          </p:cNvSpPr>
          <p:nvPr/>
        </p:nvSpPr>
        <p:spPr bwMode="auto">
          <a:xfrm>
            <a:off x="164625" y="4178215"/>
            <a:ext cx="6477000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7.Зелена, а не луг,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Бела, а не снег,</a:t>
            </a:r>
            <a:endParaRPr kumimoji="0" lang="ru-RU" sz="36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Calibri" pitchFamily="34" charset="0"/>
                <a:cs typeface="Times New Roman" pitchFamily="18" charset="0"/>
              </a:rPr>
              <a:t>Кудрява, а не человек</a:t>
            </a:r>
            <a:r>
              <a:rPr kumimoji="0" lang="ru-RU" sz="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0" name="Picture 3" descr="http://www.playcast.ru/uploads/2016/01/13/16795564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6251576" y="1688990"/>
            <a:ext cx="2892424" cy="5169010"/>
          </a:xfrm>
          <a:prstGeom prst="rect">
            <a:avLst/>
          </a:prstGeom>
          <a:noFill/>
        </p:spPr>
      </p:pic>
      <p:sp>
        <p:nvSpPr>
          <p:cNvPr id="55" name="Прямоугольник 54"/>
          <p:cNvSpPr/>
          <p:nvPr/>
        </p:nvSpPr>
        <p:spPr>
          <a:xfrm>
            <a:off x="3581400" y="2743200"/>
            <a:ext cx="37061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А</a:t>
            </a:r>
            <a:endParaRPr lang="ru-RU" sz="2400" b="1" dirty="0">
              <a:solidFill>
                <a:srgbClr val="FFC000"/>
              </a:solidFill>
            </a:endParaRPr>
          </a:p>
        </p:txBody>
      </p:sp>
      <p:sp>
        <p:nvSpPr>
          <p:cNvPr id="57" name="Прямоугольник 56"/>
          <p:cNvSpPr/>
          <p:nvPr/>
        </p:nvSpPr>
        <p:spPr>
          <a:xfrm>
            <a:off x="3200400" y="2743200"/>
            <a:ext cx="333746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З</a:t>
            </a:r>
            <a:endParaRPr lang="ru-RU" sz="2400" b="1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895600" y="2743200"/>
            <a:ext cx="335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Ё</a:t>
            </a:r>
            <a:endParaRPr lang="ru-RU" sz="2400" b="1" dirty="0"/>
          </a:p>
        </p:txBody>
      </p:sp>
      <p:sp>
        <p:nvSpPr>
          <p:cNvPr id="59" name="Прямоугольник 58"/>
          <p:cNvSpPr/>
          <p:nvPr/>
        </p:nvSpPr>
        <p:spPr>
          <a:xfrm>
            <a:off x="2514600" y="274320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Р</a:t>
            </a:r>
            <a:endParaRPr lang="ru-RU" sz="2400" b="1" dirty="0"/>
          </a:p>
        </p:txBody>
      </p:sp>
      <p:sp>
        <p:nvSpPr>
          <p:cNvPr id="60" name="Прямоугольник 59"/>
          <p:cNvSpPr/>
          <p:nvPr/>
        </p:nvSpPr>
        <p:spPr>
          <a:xfrm>
            <a:off x="2209800" y="2743200"/>
            <a:ext cx="33534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Е</a:t>
            </a:r>
            <a:endParaRPr lang="ru-RU" sz="2400" b="1" dirty="0"/>
          </a:p>
        </p:txBody>
      </p:sp>
      <p:sp>
        <p:nvSpPr>
          <p:cNvPr id="61" name="Прямоугольник 60"/>
          <p:cNvSpPr/>
          <p:nvPr/>
        </p:nvSpPr>
        <p:spPr>
          <a:xfrm>
            <a:off x="1828800" y="2743200"/>
            <a:ext cx="35618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/>
              <a:t>Б</a:t>
            </a:r>
            <a:endParaRPr lang="ru-RU" sz="2400" b="1" dirty="0"/>
          </a:p>
        </p:txBody>
      </p:sp>
      <p:sp>
        <p:nvSpPr>
          <p:cNvPr id="21" name="Rectangle 1"/>
          <p:cNvSpPr>
            <a:spLocks noChangeArrowheads="1"/>
          </p:cNvSpPr>
          <p:nvPr/>
        </p:nvSpPr>
        <p:spPr bwMode="auto">
          <a:xfrm>
            <a:off x="243918" y="4118442"/>
            <a:ext cx="5943600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8. Тёмной он покрыт корой,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Лист красивый вырезной.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А на кончике ветвей</a:t>
            </a:r>
            <a:endParaRPr kumimoji="0" lang="ru-RU" sz="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6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>Много-много желудей.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2" name="Picture 3" descr="http://images.easyfreeclipart.com/548/there-is-35-oak-tree-limb-free-cliparts-all-used-for-free-548676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5943600" y="2819400"/>
            <a:ext cx="3365025" cy="3276601"/>
          </a:xfrm>
          <a:prstGeom prst="rect">
            <a:avLst/>
          </a:prstGeom>
          <a:noFill/>
        </p:spPr>
      </p:pic>
      <p:sp>
        <p:nvSpPr>
          <p:cNvPr id="62" name="Прямоугольник 61"/>
          <p:cNvSpPr/>
          <p:nvPr/>
        </p:nvSpPr>
        <p:spPr>
          <a:xfrm>
            <a:off x="3886200" y="3124200"/>
            <a:ext cx="35618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/>
              <a:t>У</a:t>
            </a:r>
            <a:endParaRPr lang="ru-RU" sz="2400" b="1" dirty="0"/>
          </a:p>
        </p:txBody>
      </p:sp>
      <p:sp>
        <p:nvSpPr>
          <p:cNvPr id="63" name="Прямоугольник 62"/>
          <p:cNvSpPr/>
          <p:nvPr/>
        </p:nvSpPr>
        <p:spPr>
          <a:xfrm>
            <a:off x="3581400" y="3124200"/>
            <a:ext cx="3914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C000"/>
                </a:solidFill>
              </a:rPr>
              <a:t>Д</a:t>
            </a:r>
            <a:endParaRPr lang="ru-RU" sz="2400" b="1" dirty="0">
              <a:solidFill>
                <a:srgbClr val="FFC000"/>
              </a:solidFill>
            </a:endParaRPr>
          </a:p>
        </p:txBody>
      </p:sp>
      <p:pic>
        <p:nvPicPr>
          <p:cNvPr id="23" name="Picture 2" descr="http://www.playcast.ru/uploads/2014/09/15/9849005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>
            <a:off x="214282" y="2714621"/>
            <a:ext cx="8929718" cy="414338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0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4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8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2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/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6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7" fill="hold">
                      <p:stCondLst>
                        <p:cond delay="indefinite"/>
                      </p:stCondLst>
                      <p:childTnLst>
                        <p:par>
                          <p:cTn id="178" fill="hold">
                            <p:stCondLst>
                              <p:cond delay="0"/>
                            </p:stCondLst>
                            <p:childTnLst>
                              <p:par>
                                <p:cTn id="17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0" dur="50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4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5" dur="500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7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8" dur="500" fill="hold"/>
                                        <p:tgtEl>
                                          <p:spTgt spid="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1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5" fill="hold">
                      <p:stCondLst>
                        <p:cond delay="indefinite"/>
                      </p:stCondLst>
                      <p:childTnLst>
                        <p:par>
                          <p:cTn id="246" fill="hold">
                            <p:stCondLst>
                              <p:cond delay="0"/>
                            </p:stCondLst>
                            <p:childTnLst>
                              <p:par>
                                <p:cTn id="247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48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9" dur="500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1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2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0" dur="500" fill="hold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1" fill="hold">
                      <p:stCondLst>
                        <p:cond delay="indefinite"/>
                      </p:stCondLst>
                      <p:childTnLst>
                        <p:par>
                          <p:cTn id="262" fill="hold">
                            <p:stCondLst>
                              <p:cond delay="0"/>
                            </p:stCondLst>
                            <p:childTnLst>
                              <p:par>
                                <p:cTn id="26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5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6" dur="500" fill="hold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9" fill="hold">
                      <p:stCondLst>
                        <p:cond delay="indefinite"/>
                      </p:stCondLst>
                      <p:childTnLst>
                        <p:par>
                          <p:cTn id="290" fill="hold">
                            <p:stCondLst>
                              <p:cond delay="0"/>
                            </p:stCondLst>
                            <p:childTnLst>
                              <p:par>
                                <p:cTn id="29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2" dur="500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3" dur="500"/>
                                        <p:tgtEl>
                                          <p:spTgt spid="30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96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7" dur="500"/>
                                        <p:tgtEl>
                                          <p:spTgt spid="30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9" fill="hold">
                      <p:stCondLst>
                        <p:cond delay="indefinite"/>
                      </p:stCondLst>
                      <p:childTnLst>
                        <p:par>
                          <p:cTn id="300" fill="hold">
                            <p:stCondLst>
                              <p:cond delay="0"/>
                            </p:stCondLst>
                            <p:childTnLst>
                              <p:par>
                                <p:cTn id="30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5" fill="hold">
                      <p:stCondLst>
                        <p:cond delay="indefinite"/>
                      </p:stCondLst>
                      <p:childTnLst>
                        <p:par>
                          <p:cTn id="306" fill="hold">
                            <p:stCondLst>
                              <p:cond delay="0"/>
                            </p:stCondLst>
                            <p:childTnLst>
                              <p:par>
                                <p:cTn id="30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1" fill="hold">
                      <p:stCondLst>
                        <p:cond delay="indefinite"/>
                      </p:stCondLst>
                      <p:childTnLst>
                        <p:par>
                          <p:cTn id="312" fill="hold">
                            <p:stCondLst>
                              <p:cond delay="0"/>
                            </p:stCondLst>
                            <p:childTnLst>
                              <p:par>
                                <p:cTn id="31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5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6" dur="5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4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7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8" dur="5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9" fill="hold">
                      <p:stCondLst>
                        <p:cond delay="indefinite"/>
                      </p:stCondLst>
                      <p:childTnLst>
                        <p:par>
                          <p:cTn id="330" fill="hold">
                            <p:stCondLst>
                              <p:cond delay="0"/>
                            </p:stCondLst>
                            <p:childTnLst>
                              <p:par>
                                <p:cTn id="331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2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3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36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7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9" fill="hold">
                      <p:stCondLst>
                        <p:cond delay="indefinite"/>
                      </p:stCondLst>
                      <p:childTnLst>
                        <p:par>
                          <p:cTn id="340" fill="hold">
                            <p:stCondLst>
                              <p:cond delay="0"/>
                            </p:stCondLst>
                            <p:childTnLst>
                              <p:par>
                                <p:cTn id="3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5" fill="hold">
                      <p:stCondLst>
                        <p:cond delay="indefinite"/>
                      </p:stCondLst>
                      <p:childTnLst>
                        <p:par>
                          <p:cTn id="346" fill="hold">
                            <p:stCondLst>
                              <p:cond delay="0"/>
                            </p:stCondLst>
                            <p:childTnLst>
                              <p:par>
                                <p:cTn id="3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1" fill="hold">
                      <p:stCondLst>
                        <p:cond delay="indefinite"/>
                      </p:stCondLst>
                      <p:childTnLst>
                        <p:par>
                          <p:cTn id="352" fill="hold">
                            <p:stCondLst>
                              <p:cond delay="0"/>
                            </p:stCondLst>
                            <p:childTnLst>
                              <p:par>
                                <p:cTn id="3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5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6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3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4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7" fill="hold">
                      <p:stCondLst>
                        <p:cond delay="indefinite"/>
                      </p:stCondLst>
                      <p:childTnLst>
                        <p:par>
                          <p:cTn id="378" fill="hold">
                            <p:stCondLst>
                              <p:cond delay="0"/>
                            </p:stCondLst>
                            <p:childTnLst>
                              <p:par>
                                <p:cTn id="379" presetID="2" presetClass="exit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8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9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1" fill="hold">
                      <p:stCondLst>
                        <p:cond delay="indefinite"/>
                      </p:stCondLst>
                      <p:childTnLst>
                        <p:par>
                          <p:cTn id="392" fill="hold">
                            <p:stCondLst>
                              <p:cond delay="0"/>
                            </p:stCondLst>
                            <p:childTnLst>
                              <p:par>
                                <p:cTn id="39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7" fill="hold">
                      <p:stCondLst>
                        <p:cond delay="indefinite"/>
                      </p:stCondLst>
                      <p:childTnLst>
                        <p:par>
                          <p:cTn id="398" fill="hold">
                            <p:stCondLst>
                              <p:cond delay="0"/>
                            </p:stCondLst>
                            <p:childTnLst>
                              <p:par>
                                <p:cTn id="39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3" fill="hold">
                      <p:stCondLst>
                        <p:cond delay="indefinite"/>
                      </p:stCondLst>
                      <p:childTnLst>
                        <p:par>
                          <p:cTn id="404" fill="hold">
                            <p:stCondLst>
                              <p:cond delay="0"/>
                            </p:stCondLst>
                            <p:childTnLst>
                              <p:par>
                                <p:cTn id="40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5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6" dur="5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7" fill="hold">
                      <p:stCondLst>
                        <p:cond delay="indefinite"/>
                      </p:stCondLst>
                      <p:childTnLst>
                        <p:par>
                          <p:cTn id="418" fill="hold">
                            <p:stCondLst>
                              <p:cond delay="0"/>
                            </p:stCondLst>
                            <p:childTnLst>
                              <p:par>
                                <p:cTn id="419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1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2" presetClass="exit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24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7" fill="hold">
                      <p:stCondLst>
                        <p:cond delay="indefinite"/>
                      </p:stCondLst>
                      <p:childTnLst>
                        <p:par>
                          <p:cTn id="428" fill="hold">
                            <p:stCondLst>
                              <p:cond delay="0"/>
                            </p:stCondLst>
                            <p:childTnLst>
                              <p:par>
                                <p:cTn id="4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  <p:bldP spid="18" grpId="0"/>
      <p:bldP spid="19" grpId="0"/>
      <p:bldP spid="2049" grpId="0"/>
      <p:bldP spid="2049" grpId="1"/>
      <p:bldP spid="2" grpId="0"/>
      <p:bldP spid="2" grpId="1"/>
      <p:bldP spid="3073" grpId="0"/>
      <p:bldP spid="3073" grpId="1"/>
      <p:bldP spid="46" grpId="0"/>
      <p:bldP spid="47" grpId="0"/>
      <p:bldP spid="48" grpId="0"/>
      <p:bldP spid="49" grpId="0"/>
      <p:bldP spid="49" grpId="1"/>
      <p:bldP spid="50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8" grpId="0"/>
      <p:bldP spid="40" grpId="0"/>
      <p:bldP spid="41" grpId="0"/>
      <p:bldP spid="42" grpId="0"/>
      <p:bldP spid="43" grpId="0"/>
      <p:bldP spid="44" grpId="0"/>
      <p:bldP spid="45" grpId="0"/>
      <p:bldP spid="5" grpId="0"/>
      <p:bldP spid="5" grpId="1"/>
      <p:bldP spid="5" grpId="2"/>
      <p:bldP spid="52" grpId="0"/>
      <p:bldP spid="53" grpId="0"/>
      <p:bldP spid="13" grpId="0"/>
      <p:bldP spid="13" grpId="1"/>
      <p:bldP spid="55" grpId="0"/>
      <p:bldP spid="57" grpId="0"/>
      <p:bldP spid="58" grpId="0"/>
      <p:bldP spid="59" grpId="0"/>
      <p:bldP spid="60" grpId="0"/>
      <p:bldP spid="61" grpId="0"/>
      <p:bldP spid="21" grpId="0"/>
      <p:bldP spid="21" grpId="1"/>
      <p:bldP spid="62" grpId="0"/>
      <p:bldP spid="6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928670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1. </a:t>
            </a:r>
            <a:r>
              <a:rPr lang="en-US" dirty="0" smtClean="0"/>
              <a:t>https://yandex.ru/images/search?pos=35&amp;p=1&amp;img_url=https%3A%2F%2Fimg-fotki.yandex.ru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571612"/>
            <a:ext cx="861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2.</a:t>
            </a:r>
            <a:r>
              <a:rPr lang="en-US" dirty="0" smtClean="0"/>
              <a:t>https://yandex.ru/images/search?pos=3&amp;img_url=http%3A%2F%2Flib.exdat.com%2Ftw_files2%2Furls_13%2F12%2Fd-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14282" y="2214554"/>
            <a:ext cx="86868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3.</a:t>
            </a:r>
            <a:r>
              <a:rPr lang="en-US" dirty="0" smtClean="0"/>
              <a:t>https://yandex.ru/images/search?pos=8&amp;img_url=https%3A%2F%2Fcdn.clipart-db.ru%2Frastr%2Ftree_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14282" y="2786058"/>
            <a:ext cx="86106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4.</a:t>
            </a:r>
            <a:r>
              <a:rPr lang="en-US" dirty="0" smtClean="0"/>
              <a:t>https://yandex.ru/images/search?pos=7&amp;img_url=https%3A%2F%2Fswpea.me%2Fwp-content%2Fuploads%2F2016%2F11%2Fspruce-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14282" y="4786322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8.</a:t>
            </a:r>
            <a:r>
              <a:rPr lang="en-US" dirty="0" smtClean="0"/>
              <a:t>https</a:t>
            </a:r>
            <a:r>
              <a:rPr lang="en-US" dirty="0" smtClean="0"/>
              <a:t>://yandex.ru/images/search?pos=0&amp;img_url=https%3A%2F%2Fppt4web.ru%2Fimages%2F937%2F27205%2F640%2Fimg2.jpg&amp;text=</a:t>
            </a:r>
            <a:r>
              <a:rPr lang="ru-RU" dirty="0" smtClean="0"/>
              <a:t>загадки%20про%20дуб%20для%20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14282" y="3429000"/>
            <a:ext cx="86106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5. </a:t>
            </a:r>
            <a:r>
              <a:rPr lang="en-US" dirty="0" smtClean="0"/>
              <a:t>https://yandex.ru/images/search?text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214282" y="3786190"/>
            <a:ext cx="87154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6.</a:t>
            </a:r>
            <a:r>
              <a:rPr lang="en-US" dirty="0" smtClean="0"/>
              <a:t>https://yandex.ru/images/search?pos=67&amp;p=2&amp;img_url=https%3A%2F%2Fds04.infourok.ru%2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500430" y="500042"/>
            <a:ext cx="144090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/>
              <a:t>Источники:</a:t>
            </a:r>
            <a:endParaRPr lang="ru-RU" sz="2000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4429132"/>
            <a:ext cx="857256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7.</a:t>
            </a:r>
            <a:r>
              <a:rPr lang="en-US" dirty="0" smtClean="0"/>
              <a:t>ttps://yandex.ru/images/search?text=</a:t>
            </a:r>
            <a:r>
              <a:rPr lang="ru-RU" dirty="0" smtClean="0"/>
              <a:t>клипарт%20пень%20на%20прозрачном%20фон</a:t>
            </a: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214282" y="6072206"/>
            <a:ext cx="857256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10.</a:t>
            </a:r>
            <a:r>
              <a:rPr lang="en-US" dirty="0" smtClean="0"/>
              <a:t>ttps</a:t>
            </a:r>
            <a:r>
              <a:rPr lang="en-US" dirty="0" smtClean="0"/>
              <a:t>://yandex.ru/images/search?text=</a:t>
            </a:r>
            <a:r>
              <a:rPr lang="ru-RU" dirty="0" smtClean="0"/>
              <a:t>клипарт%20пень%20на%20прозрачном%20фоне</a:t>
            </a:r>
            <a:endParaRPr lang="ru-RU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5429264"/>
            <a:ext cx="83582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9.</a:t>
            </a:r>
            <a:r>
              <a:rPr lang="en-US" dirty="0" smtClean="0"/>
              <a:t>https</a:t>
            </a:r>
            <a:r>
              <a:rPr lang="en-US" dirty="0" smtClean="0"/>
              <a:t>://yandex.ru/images/search?pos=174&amp;p=5&amp;img_url=https%3A%2F%2Fabload.de%2Fimg%2Foendykslspl.png&amp;text=</a:t>
            </a:r>
            <a:r>
              <a:rPr lang="ru-RU" dirty="0" smtClean="0"/>
              <a:t>клипарт%20осенний%20лес%20на%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81000" y="2967335"/>
            <a:ext cx="845820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Загадка о СОСНА :</a:t>
            </a:r>
            <a:r>
              <a:rPr lang="en-US" dirty="0" smtClean="0"/>
              <a:t>http://www.numama.ru/zagadki-dlja-malenkih-detei/zagadki-o-zhivoi-prirode/zagadki-pro-sosnu.html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81000" y="304801"/>
            <a:ext cx="8534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ttps://yandex.ru/images/search?text=</a:t>
            </a:r>
            <a:r>
              <a:rPr lang="ru-RU" dirty="0" smtClean="0"/>
              <a:t>клипарт%20пень%20на%20прозрачном%20фоне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533400" y="914400"/>
            <a:ext cx="8382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https://yandex.ru/images/search?text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100000" t="-60000" r="100000" b="20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322</TotalTime>
  <Words>261</Words>
  <Application>Microsoft Office PowerPoint</Application>
  <PresentationFormat>Экран (4:3)</PresentationFormat>
  <Paragraphs>98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Office Theme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Acer</dc:creator>
  <cp:lastModifiedBy>Acer</cp:lastModifiedBy>
  <cp:revision>54</cp:revision>
  <dcterms:created xsi:type="dcterms:W3CDTF">2018-11-08T11:26:20Z</dcterms:created>
  <dcterms:modified xsi:type="dcterms:W3CDTF">2018-11-14T15:43:15Z</dcterms:modified>
</cp:coreProperties>
</file>