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jpeg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4.wmf"/><Relationship Id="rId7" Type="http://schemas.openxmlformats.org/officeDocument/2006/relationships/image" Target="../media/image16.wmf"/><Relationship Id="rId2" Type="http://schemas.openxmlformats.org/officeDocument/2006/relationships/image" Target="../media/image9.wmf"/><Relationship Id="rId1" Type="http://schemas.openxmlformats.org/officeDocument/2006/relationships/image" Target="../media/image12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CDC517F-F905-415C-A8A5-82E764A5F9B5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C7EFDA7-376F-4023-821B-C0C83253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amond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.bin"/><Relationship Id="rId18" Type="http://schemas.openxmlformats.org/officeDocument/2006/relationships/oleObject" Target="../embeddings/oleObject7.bin"/><Relationship Id="rId3" Type="http://schemas.openxmlformats.org/officeDocument/2006/relationships/image" Target="../media/image10.e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1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5.wmf"/><Relationship Id="rId3" Type="http://schemas.openxmlformats.org/officeDocument/2006/relationships/image" Target="../media/image19.emf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e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8.wmf"/><Relationship Id="rId5" Type="http://schemas.openxmlformats.org/officeDocument/2006/relationships/image" Target="../media/image21.emf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20.e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2.bin"/><Relationship Id="rId3" Type="http://schemas.openxmlformats.org/officeDocument/2006/relationships/image" Target="../media/image25.emf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9.wmf"/><Relationship Id="rId4" Type="http://schemas.openxmlformats.org/officeDocument/2006/relationships/image" Target="../media/image26.emf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Показательная функция.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Алгебра и начала математического анализа. </a:t>
            </a:r>
          </a:p>
          <a:p>
            <a:r>
              <a:rPr lang="ru-RU" sz="2400" dirty="0" smtClean="0"/>
              <a:t>10 класс.</a:t>
            </a:r>
            <a:endParaRPr lang="ru-RU" sz="24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16832"/>
            <a:ext cx="4860032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600" i="1" dirty="0" smtClean="0">
                <a:solidFill>
                  <a:srgbClr val="FFFF00"/>
                </a:solidFill>
              </a:rPr>
              <a:t>Показательной называется функция </a:t>
            </a:r>
            <a:br>
              <a:rPr lang="ru-RU" sz="3600" i="1" dirty="0" smtClean="0">
                <a:solidFill>
                  <a:srgbClr val="FFFF00"/>
                </a:solidFill>
              </a:rPr>
            </a:br>
            <a:r>
              <a:rPr lang="ru-RU" sz="3600" i="1" dirty="0" smtClean="0">
                <a:solidFill>
                  <a:srgbClr val="FFFF00"/>
                </a:solidFill>
              </a:rPr>
              <a:t>вида                   , где а </a:t>
            </a:r>
            <a:r>
              <a:rPr lang="ru-RU" sz="3600" i="1" dirty="0" err="1" smtClean="0">
                <a:solidFill>
                  <a:srgbClr val="FFFF00"/>
                </a:solidFill>
                <a:latin typeface="Cambria"/>
              </a:rPr>
              <a:t>є</a:t>
            </a:r>
            <a:r>
              <a:rPr lang="ru-RU" sz="3600" i="1" dirty="0" smtClean="0">
                <a:solidFill>
                  <a:srgbClr val="FFFF00"/>
                </a:solidFill>
                <a:latin typeface="Cambria"/>
              </a:rPr>
              <a:t> </a:t>
            </a:r>
            <a:r>
              <a:rPr lang="en-US" sz="3600" i="1" dirty="0" smtClean="0">
                <a:solidFill>
                  <a:srgbClr val="FFFF00"/>
                </a:solidFill>
                <a:latin typeface="Cambria"/>
              </a:rPr>
              <a:t>R, </a:t>
            </a:r>
            <a:r>
              <a:rPr lang="ru-RU" sz="3600" i="1" dirty="0" smtClean="0">
                <a:solidFill>
                  <a:srgbClr val="FFFF00"/>
                </a:solidFill>
              </a:rPr>
              <a:t>а&gt;0</a:t>
            </a:r>
            <a:r>
              <a:rPr lang="en-US" sz="3600" i="1" dirty="0" smtClean="0">
                <a:solidFill>
                  <a:srgbClr val="FFFF00"/>
                </a:solidFill>
              </a:rPr>
              <a:t>,</a:t>
            </a:r>
            <a:r>
              <a:rPr lang="ru-RU" sz="3600" i="1" dirty="0" smtClean="0">
                <a:solidFill>
                  <a:srgbClr val="FFFF00"/>
                </a:solidFill>
              </a:rPr>
              <a:t> а≠</a:t>
            </a:r>
            <a:r>
              <a:rPr lang="ru-RU" sz="3600" i="1" dirty="0" smtClean="0">
                <a:solidFill>
                  <a:srgbClr val="FFFF00"/>
                </a:solidFill>
                <a:latin typeface="Cambria" pitchFamily="18" charset="0"/>
              </a:rPr>
              <a:t>1</a:t>
            </a:r>
            <a:r>
              <a:rPr lang="ru-RU" sz="3600" i="1" dirty="0" smtClean="0">
                <a:solidFill>
                  <a:srgbClr val="FFFF00"/>
                </a:solidFill>
              </a:rPr>
              <a:t> и </a:t>
            </a:r>
            <a:r>
              <a:rPr lang="ru-RU" sz="3600" i="1" dirty="0" err="1" smtClean="0">
                <a:solidFill>
                  <a:srgbClr val="FFFF00"/>
                </a:solidFill>
              </a:rPr>
              <a:t>х</a:t>
            </a:r>
            <a:r>
              <a:rPr lang="en-US" sz="3600" i="1" dirty="0" smtClean="0">
                <a:solidFill>
                  <a:srgbClr val="FFFF00"/>
                </a:solidFill>
              </a:rPr>
              <a:t> </a:t>
            </a:r>
            <a:r>
              <a:rPr lang="ru-RU" sz="3600" i="1" dirty="0" err="1" smtClean="0">
                <a:solidFill>
                  <a:srgbClr val="FFFF00"/>
                </a:solidFill>
                <a:latin typeface="Cambria"/>
              </a:rPr>
              <a:t>є</a:t>
            </a:r>
            <a:r>
              <a:rPr lang="ru-RU" sz="3600" i="1" dirty="0" smtClean="0">
                <a:solidFill>
                  <a:srgbClr val="FFFF00"/>
                </a:solidFill>
              </a:rPr>
              <a:t> </a:t>
            </a:r>
            <a:r>
              <a:rPr lang="en-US" sz="3600" i="1" dirty="0" smtClean="0">
                <a:solidFill>
                  <a:srgbClr val="FFFF00"/>
                </a:solidFill>
              </a:rPr>
              <a:t>R</a:t>
            </a:r>
            <a:r>
              <a:rPr lang="ru-RU" sz="3600" i="1" dirty="0" smtClean="0">
                <a:solidFill>
                  <a:srgbClr val="FFFF00"/>
                </a:solidFill>
              </a:rPr>
              <a:t>.</a:t>
            </a:r>
            <a:endParaRPr lang="ru-RU" sz="3600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907704" y="620688"/>
          <a:ext cx="129614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Формула" r:id="rId4" imgW="419040" imgH="228600" progId="Equation.3">
                  <p:embed/>
                </p:oleObj>
              </mc:Choice>
              <mc:Fallback>
                <p:oleObj name="Формула" r:id="rId4" imgW="419040" imgH="228600" progId="Equation.3">
                  <p:embed/>
                  <p:pic>
                    <p:nvPicPr>
                      <p:cNvPr id="0" name="Picture 2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620688"/>
                        <a:ext cx="1296143" cy="720080"/>
                      </a:xfrm>
                      <a:prstGeom prst="rect">
                        <a:avLst/>
                      </a:prstGeom>
                      <a:blipFill dpi="0" rotWithShape="0">
                        <a:blip r:embed="rId6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115616" y="2132856"/>
          <a:ext cx="1521899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Формула" r:id="rId7" imgW="583920" imgH="469800" progId="Equation.3">
                  <p:embed/>
                </p:oleObj>
              </mc:Choice>
              <mc:Fallback>
                <p:oleObj name="Формула" r:id="rId7" imgW="583920" imgH="469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132856"/>
                        <a:ext cx="1521899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563888" y="1628800"/>
          <a:ext cx="169218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Формула" r:id="rId9" imgW="596880" imgH="228600" progId="Equation.3">
                  <p:embed/>
                </p:oleObj>
              </mc:Choice>
              <mc:Fallback>
                <p:oleObj name="Формула" r:id="rId9" imgW="5968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628800"/>
                        <a:ext cx="1692187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563888" y="2420888"/>
          <a:ext cx="1376152" cy="651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Формула" r:id="rId11" imgW="482400" imgH="228600" progId="Equation.3">
                  <p:embed/>
                </p:oleObj>
              </mc:Choice>
              <mc:Fallback>
                <p:oleObj name="Формула" r:id="rId11" imgW="4824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420888"/>
                        <a:ext cx="1376152" cy="6518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6516216" y="1628800"/>
          <a:ext cx="1683303" cy="618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Формула" r:id="rId13" imgW="622080" imgH="228600" progId="Equation.3">
                  <p:embed/>
                </p:oleObj>
              </mc:Choice>
              <mc:Fallback>
                <p:oleObj name="Формула" r:id="rId13" imgW="6220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1628800"/>
                        <a:ext cx="1683303" cy="618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6516216" y="2276872"/>
          <a:ext cx="1691680" cy="791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Формула" r:id="rId15" imgW="596880" imgH="279360" progId="Equation.3">
                  <p:embed/>
                </p:oleObj>
              </mc:Choice>
              <mc:Fallback>
                <p:oleObj name="Формула" r:id="rId15" imgW="596880" imgH="2793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2276872"/>
                        <a:ext cx="1691680" cy="7918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Line 54"/>
          <p:cNvSpPr>
            <a:spLocks noChangeShapeType="1"/>
          </p:cNvSpPr>
          <p:nvPr/>
        </p:nvSpPr>
        <p:spPr bwMode="auto">
          <a:xfrm flipH="1">
            <a:off x="1835696" y="5949280"/>
            <a:ext cx="36004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16" name="Line 71"/>
          <p:cNvSpPr>
            <a:spLocks noChangeShapeType="1"/>
          </p:cNvSpPr>
          <p:nvPr/>
        </p:nvSpPr>
        <p:spPr bwMode="auto">
          <a:xfrm>
            <a:off x="2627784" y="5373216"/>
            <a:ext cx="0" cy="7920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17" name="Line 74"/>
          <p:cNvSpPr>
            <a:spLocks noChangeShapeType="1"/>
          </p:cNvSpPr>
          <p:nvPr/>
        </p:nvSpPr>
        <p:spPr bwMode="auto">
          <a:xfrm flipH="1">
            <a:off x="2987824" y="4581128"/>
            <a:ext cx="0" cy="158417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18" name="Line 75"/>
          <p:cNvSpPr>
            <a:spLocks noChangeShapeType="1"/>
          </p:cNvSpPr>
          <p:nvPr/>
        </p:nvSpPr>
        <p:spPr bwMode="auto">
          <a:xfrm flipH="1">
            <a:off x="3347864" y="2996952"/>
            <a:ext cx="72008" cy="316835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20" name="Line 109"/>
          <p:cNvSpPr>
            <a:spLocks noChangeShapeType="1"/>
          </p:cNvSpPr>
          <p:nvPr/>
        </p:nvSpPr>
        <p:spPr bwMode="auto">
          <a:xfrm flipH="1">
            <a:off x="2195736" y="5373216"/>
            <a:ext cx="432048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36" name="Line 71"/>
          <p:cNvSpPr>
            <a:spLocks noChangeShapeType="1"/>
          </p:cNvSpPr>
          <p:nvPr/>
        </p:nvSpPr>
        <p:spPr bwMode="auto">
          <a:xfrm flipH="1">
            <a:off x="1835696" y="5949280"/>
            <a:ext cx="0" cy="216024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45" name="Line 109"/>
          <p:cNvSpPr>
            <a:spLocks noChangeShapeType="1"/>
          </p:cNvSpPr>
          <p:nvPr/>
        </p:nvSpPr>
        <p:spPr bwMode="auto">
          <a:xfrm flipH="1">
            <a:off x="2267744" y="2996952"/>
            <a:ext cx="1152128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46" name="Line 109"/>
          <p:cNvSpPr>
            <a:spLocks noChangeShapeType="1"/>
          </p:cNvSpPr>
          <p:nvPr/>
        </p:nvSpPr>
        <p:spPr bwMode="auto">
          <a:xfrm flipH="1">
            <a:off x="2195736" y="4581128"/>
            <a:ext cx="792088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ru-RU" dirty="0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2095500"/>
            <a:ext cx="47625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1" name="Таблица 60"/>
          <p:cNvGraphicFramePr>
            <a:graphicFrameLocks noGrp="1"/>
          </p:cNvGraphicFramePr>
          <p:nvPr/>
        </p:nvGraphicFramePr>
        <p:xfrm>
          <a:off x="4708303" y="3789040"/>
          <a:ext cx="4435697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2"/>
                <a:gridCol w="554462"/>
                <a:gridCol w="644376"/>
                <a:gridCol w="464549"/>
                <a:gridCol w="554462"/>
                <a:gridCol w="554462"/>
                <a:gridCol w="554462"/>
                <a:gridCol w="554462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70C0"/>
                          </a:solidFill>
                        </a:rPr>
                        <a:t>х</a:t>
                      </a:r>
                      <a:endParaRPr lang="ru-RU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Cambria" pitchFamily="18" charset="0"/>
                        </a:rPr>
                        <a:t>-</a:t>
                      </a:r>
                      <a:r>
                        <a:rPr lang="en-US" sz="1600" b="1" i="1" dirty="0" smtClean="0">
                          <a:solidFill>
                            <a:srgbClr val="0070C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solidFill>
                            <a:srgbClr val="0070C0"/>
                          </a:solidFill>
                          <a:latin typeface="Cambria" pitchFamily="18" charset="0"/>
                        </a:rPr>
                        <a:t>-2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Cambria" pitchFamily="18" charset="0"/>
                        </a:rPr>
                        <a:t>-1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solidFill>
                            <a:srgbClr val="0070C0"/>
                          </a:solidFill>
                          <a:latin typeface="Cambria" pitchFamily="18" charset="0"/>
                        </a:rPr>
                        <a:t>0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solidFill>
                            <a:srgbClr val="0070C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solidFill>
                            <a:srgbClr val="0070C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70C0"/>
                          </a:solidFill>
                        </a:rPr>
                        <a:t>у</a:t>
                      </a:r>
                      <a:endParaRPr lang="ru-RU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8661176" y="4365104"/>
            <a:ext cx="4828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70C0"/>
                </a:solidFill>
                <a:latin typeface="Cambria" pitchFamily="18" charset="0"/>
              </a:rPr>
              <a:t>1|8</a:t>
            </a:r>
            <a:endParaRPr lang="ru-RU" sz="1600" b="1" i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100392" y="436510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0070C0"/>
                </a:solidFill>
                <a:latin typeface="Cambria" pitchFamily="18" charset="0"/>
              </a:rPr>
              <a:t>1|4</a:t>
            </a:r>
            <a:endParaRPr lang="ru-RU" sz="1600" b="1" i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524328" y="4365104"/>
            <a:ext cx="516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Cambria" pitchFamily="18" charset="0"/>
              </a:rPr>
              <a:t>1/</a:t>
            </a:r>
            <a:r>
              <a:rPr lang="en-US" sz="1600" b="1" i="1" dirty="0" smtClean="0">
                <a:solidFill>
                  <a:srgbClr val="0070C0"/>
                </a:solidFill>
                <a:latin typeface="Cambria" pitchFamily="18" charset="0"/>
              </a:rPr>
              <a:t>2</a:t>
            </a:r>
            <a:endParaRPr lang="ru-RU" sz="1600" b="1" i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364088" y="4365104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Cambria" pitchFamily="18" charset="0"/>
              </a:rPr>
              <a:t>8</a:t>
            </a:r>
            <a:endParaRPr lang="ru-RU" sz="1600" b="1" i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012160" y="4365104"/>
            <a:ext cx="301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rgbClr val="0070C0"/>
                </a:solidFill>
                <a:latin typeface="Cambria" pitchFamily="18" charset="0"/>
              </a:rPr>
              <a:t>4</a:t>
            </a:r>
            <a:endParaRPr lang="ru-RU" sz="1600" b="1" i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516216" y="4365104"/>
            <a:ext cx="423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rgbClr val="0070C0"/>
                </a:solidFill>
                <a:latin typeface="Cambria" pitchFamily="18" charset="0"/>
              </a:rPr>
              <a:t>2</a:t>
            </a:r>
            <a:endParaRPr lang="ru-RU" sz="1600" b="1" i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084567" y="4365104"/>
            <a:ext cx="301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Cambria" pitchFamily="18" charset="0"/>
              </a:rPr>
              <a:t>1</a:t>
            </a:r>
            <a:endParaRPr lang="ru-RU" sz="1600" b="1" i="1" dirty="0">
              <a:solidFill>
                <a:srgbClr val="0070C0"/>
              </a:solidFill>
              <a:latin typeface="Cambria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331640" y="1700808"/>
          <a:ext cx="1133653" cy="618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Формула" r:id="rId18" imgW="419040" imgH="228600" progId="Equation.3">
                  <p:embed/>
                </p:oleObj>
              </mc:Choice>
              <mc:Fallback>
                <p:oleObj name="Формула" r:id="rId18" imgW="4190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700808"/>
                        <a:ext cx="1133653" cy="618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1412776"/>
          <a:ext cx="1431567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Формула" r:id="rId20" imgW="583920" imgH="469800" progId="Equation.3">
                  <p:embed/>
                </p:oleObj>
              </mc:Choice>
              <mc:Fallback>
                <p:oleObj name="Формула" r:id="rId20" imgW="583920" imgH="469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12776"/>
                        <a:ext cx="1431567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4708303" y="2420888"/>
          <a:ext cx="4435697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2"/>
                <a:gridCol w="554462"/>
                <a:gridCol w="644376"/>
                <a:gridCol w="464549"/>
                <a:gridCol w="554462"/>
                <a:gridCol w="554462"/>
                <a:gridCol w="554462"/>
                <a:gridCol w="554462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FF0000"/>
                          </a:solidFill>
                        </a:rPr>
                        <a:t>х</a:t>
                      </a:r>
                      <a:endParaRPr lang="ru-RU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-</a:t>
                      </a:r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-2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-1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0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FF0000"/>
                          </a:solidFill>
                        </a:rPr>
                        <a:t>у</a:t>
                      </a:r>
                      <a:endParaRPr lang="ru-RU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284367" y="2996952"/>
            <a:ext cx="4828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Cambria" pitchFamily="18" charset="0"/>
              </a:rPr>
              <a:t>1|8</a:t>
            </a:r>
            <a:endParaRPr lang="ru-RU" sz="16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32439" y="299695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Cambria" pitchFamily="18" charset="0"/>
              </a:rPr>
              <a:t>1|4</a:t>
            </a:r>
            <a:endParaRPr lang="ru-RU" sz="16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36495" y="2996952"/>
            <a:ext cx="516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Cambria" pitchFamily="18" charset="0"/>
              </a:rPr>
              <a:t>1/</a:t>
            </a:r>
            <a:r>
              <a:rPr lang="en-US" sz="1600" b="1" i="1" dirty="0" smtClean="0">
                <a:solidFill>
                  <a:srgbClr val="FF0000"/>
                </a:solidFill>
                <a:latin typeface="Cambria" pitchFamily="18" charset="0"/>
              </a:rPr>
              <a:t>2</a:t>
            </a:r>
            <a:endParaRPr lang="ru-RU" sz="16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40751" y="3017912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Cambria" pitchFamily="18" charset="0"/>
              </a:rPr>
              <a:t>8</a:t>
            </a:r>
            <a:endParaRPr lang="ru-RU" sz="16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64687" y="2996952"/>
            <a:ext cx="301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rgbClr val="FF0000"/>
                </a:solidFill>
                <a:latin typeface="Cambria" pitchFamily="18" charset="0"/>
              </a:rPr>
              <a:t>4</a:t>
            </a:r>
            <a:endParaRPr lang="ru-RU" sz="16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68344" y="2996952"/>
            <a:ext cx="423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rgbClr val="FF0000"/>
                </a:solidFill>
                <a:latin typeface="Cambria" pitchFamily="18" charset="0"/>
              </a:rPr>
              <a:t>2</a:t>
            </a:r>
            <a:endParaRPr lang="ru-RU" sz="16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84567" y="2996952"/>
            <a:ext cx="301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Cambria" pitchFamily="18" charset="0"/>
              </a:rPr>
              <a:t>1</a:t>
            </a:r>
            <a:endParaRPr lang="ru-RU" sz="16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644008" y="5085184"/>
            <a:ext cx="4301562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FFFF00"/>
                </a:solidFill>
              </a:rPr>
              <a:t>График показательной</a:t>
            </a:r>
          </a:p>
          <a:p>
            <a:pPr algn="ctr"/>
            <a:r>
              <a:rPr lang="ru-RU" sz="3200" i="1" dirty="0">
                <a:solidFill>
                  <a:srgbClr val="FFFF00"/>
                </a:solidFill>
              </a:rPr>
              <a:t>ф</a:t>
            </a:r>
            <a:r>
              <a:rPr lang="ru-RU" sz="3200" i="1" dirty="0" smtClean="0">
                <a:solidFill>
                  <a:srgbClr val="FFFF00"/>
                </a:solidFill>
              </a:rPr>
              <a:t>ункции называется</a:t>
            </a:r>
          </a:p>
          <a:p>
            <a:pPr algn="ctr"/>
            <a:r>
              <a:rPr lang="ru-RU" sz="3200" i="1" dirty="0">
                <a:solidFill>
                  <a:srgbClr val="FFFF00"/>
                </a:solidFill>
              </a:rPr>
              <a:t>э</a:t>
            </a:r>
            <a:r>
              <a:rPr lang="ru-RU" sz="3200" i="1" dirty="0" smtClean="0">
                <a:solidFill>
                  <a:srgbClr val="FFFF00"/>
                </a:solidFill>
              </a:rPr>
              <a:t>кспонентой.</a:t>
            </a:r>
            <a:endParaRPr lang="ru-RU" sz="32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0.20469 -4.81481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20" grpId="0" animBg="1"/>
      <p:bldP spid="36" grpId="0" animBg="1"/>
      <p:bldP spid="45" grpId="0" animBg="1"/>
      <p:bldP spid="46" grpId="0" animBg="1"/>
      <p:bldP spid="62" grpId="0"/>
      <p:bldP spid="63" grpId="0"/>
      <p:bldP spid="64" grpId="0"/>
      <p:bldP spid="65" grpId="0"/>
      <p:bldP spid="66" grpId="0"/>
      <p:bldP spid="67" grpId="0"/>
      <p:bldP spid="6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556792"/>
            <a:ext cx="367240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1628800"/>
            <a:ext cx="3605386" cy="360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556792"/>
            <a:ext cx="367240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1556792"/>
            <a:ext cx="367240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600" i="1" dirty="0" smtClean="0">
                <a:solidFill>
                  <a:srgbClr val="FFFF00"/>
                </a:solidFill>
              </a:rPr>
              <a:t>Свойства показательной функции.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7904" y="5085184"/>
            <a:ext cx="205056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FFFF00"/>
                </a:solidFill>
              </a:rPr>
              <a:t>D</a:t>
            </a:r>
            <a:r>
              <a:rPr lang="en-US" sz="3200" dirty="0" smtClean="0">
                <a:solidFill>
                  <a:srgbClr val="FFFF00"/>
                </a:solidFill>
              </a:rPr>
              <a:t>=(-∞;+∞)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23928" y="5085184"/>
            <a:ext cx="171393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rgbClr val="FFFF00"/>
                </a:solidFill>
              </a:rPr>
              <a:t>E</a:t>
            </a:r>
            <a:r>
              <a:rPr lang="en-US" sz="3200" dirty="0" smtClean="0">
                <a:solidFill>
                  <a:srgbClr val="FFFF00"/>
                </a:solidFill>
              </a:rPr>
              <a:t>=(0;+∞)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27784" y="5157192"/>
            <a:ext cx="4517583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i="1" dirty="0" smtClean="0">
                <a:solidFill>
                  <a:srgbClr val="FFFF00"/>
                </a:solidFill>
              </a:rPr>
              <a:t>Ни чётная, ни нечётная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51920" y="5301208"/>
            <a:ext cx="2054537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i="1" dirty="0" smtClean="0">
                <a:solidFill>
                  <a:srgbClr val="FFFF00"/>
                </a:solidFill>
              </a:rPr>
              <a:t>Нулей нет</a:t>
            </a:r>
            <a:endParaRPr lang="ru-RU" sz="3200" i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87824" y="5589240"/>
            <a:ext cx="3557384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i="1" dirty="0" smtClean="0">
                <a:solidFill>
                  <a:srgbClr val="FFFF00"/>
                </a:solidFill>
              </a:rPr>
              <a:t>у&gt;0 при </a:t>
            </a:r>
            <a:r>
              <a:rPr lang="ru-RU" sz="3200" i="1" dirty="0" err="1" smtClean="0">
                <a:solidFill>
                  <a:srgbClr val="FFFF00"/>
                </a:solidFill>
              </a:rPr>
              <a:t>х</a:t>
            </a:r>
            <a:r>
              <a:rPr lang="ru-RU" sz="3200" i="1" dirty="0" smtClean="0">
                <a:solidFill>
                  <a:srgbClr val="FFFF00"/>
                </a:solidFill>
              </a:rPr>
              <a:t> </a:t>
            </a:r>
            <a:r>
              <a:rPr lang="ru-RU" sz="3200" i="1" dirty="0" err="1" smtClean="0">
                <a:solidFill>
                  <a:srgbClr val="FFFF00"/>
                </a:solidFill>
                <a:latin typeface="Cambria"/>
              </a:rPr>
              <a:t>є</a:t>
            </a:r>
            <a:r>
              <a:rPr lang="ru-RU" sz="3200" i="1" dirty="0" smtClean="0">
                <a:solidFill>
                  <a:srgbClr val="FFFF00"/>
                </a:solidFill>
                <a:latin typeface="Cambria"/>
              </a:rPr>
              <a:t> </a:t>
            </a:r>
            <a:r>
              <a:rPr lang="en-US" sz="3200" i="1" dirty="0" smtClean="0">
                <a:solidFill>
                  <a:srgbClr val="FFFF00"/>
                </a:solidFill>
                <a:latin typeface="Cambria"/>
              </a:rPr>
              <a:t>(-</a:t>
            </a:r>
            <a:r>
              <a:rPr lang="en-US" sz="3200" i="1" dirty="0" smtClean="0">
                <a:solidFill>
                  <a:srgbClr val="FFFF00"/>
                </a:solidFill>
              </a:rPr>
              <a:t>∞; +∞)</a:t>
            </a:r>
            <a:endParaRPr lang="ru-RU" sz="3200" i="1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15616" y="5157192"/>
            <a:ext cx="2953053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i="1" dirty="0" smtClean="0">
                <a:solidFill>
                  <a:srgbClr val="FFFF00"/>
                </a:solidFill>
              </a:rPr>
              <a:t>Возрастающая</a:t>
            </a:r>
          </a:p>
          <a:p>
            <a:r>
              <a:rPr lang="ru-RU" sz="3200" i="1" dirty="0" smtClean="0">
                <a:solidFill>
                  <a:srgbClr val="FFFF00"/>
                </a:solidFill>
              </a:rPr>
              <a:t> при </a:t>
            </a:r>
            <a:r>
              <a:rPr lang="ru-RU" sz="3200" i="1" dirty="0" err="1" smtClean="0">
                <a:solidFill>
                  <a:srgbClr val="FFFF00"/>
                </a:solidFill>
              </a:rPr>
              <a:t>х</a:t>
            </a:r>
            <a:r>
              <a:rPr lang="ru-RU" sz="3200" i="1" dirty="0" smtClean="0">
                <a:solidFill>
                  <a:srgbClr val="FFFF00"/>
                </a:solidFill>
              </a:rPr>
              <a:t> </a:t>
            </a:r>
            <a:r>
              <a:rPr lang="ru-RU" sz="3200" i="1" dirty="0" err="1" smtClean="0">
                <a:solidFill>
                  <a:srgbClr val="FFFF00"/>
                </a:solidFill>
                <a:latin typeface="Cambria"/>
              </a:rPr>
              <a:t>є</a:t>
            </a:r>
            <a:r>
              <a:rPr lang="ru-RU" sz="3200" i="1" dirty="0" smtClean="0">
                <a:solidFill>
                  <a:srgbClr val="FFFF00"/>
                </a:solidFill>
                <a:latin typeface="Cambria"/>
              </a:rPr>
              <a:t> </a:t>
            </a:r>
            <a:r>
              <a:rPr lang="en-US" sz="3200" i="1" dirty="0" smtClean="0">
                <a:solidFill>
                  <a:srgbClr val="FFFF00"/>
                </a:solidFill>
                <a:latin typeface="Cambria"/>
              </a:rPr>
              <a:t>(-</a:t>
            </a:r>
            <a:r>
              <a:rPr lang="en-US" sz="3200" i="1" dirty="0" smtClean="0">
                <a:solidFill>
                  <a:srgbClr val="FFFF00"/>
                </a:solidFill>
              </a:rPr>
              <a:t>∞; +∞)</a:t>
            </a:r>
            <a:endParaRPr lang="ru-RU" sz="3200" i="1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64088" y="5157192"/>
            <a:ext cx="2953053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i="1" dirty="0" smtClean="0">
                <a:solidFill>
                  <a:srgbClr val="FFFF00"/>
                </a:solidFill>
              </a:rPr>
              <a:t>Убывающая</a:t>
            </a:r>
          </a:p>
          <a:p>
            <a:r>
              <a:rPr lang="ru-RU" sz="3200" i="1" dirty="0" smtClean="0">
                <a:solidFill>
                  <a:srgbClr val="FFFF00"/>
                </a:solidFill>
              </a:rPr>
              <a:t> при </a:t>
            </a:r>
            <a:r>
              <a:rPr lang="ru-RU" sz="3200" i="1" dirty="0" err="1" smtClean="0">
                <a:solidFill>
                  <a:srgbClr val="FFFF00"/>
                </a:solidFill>
              </a:rPr>
              <a:t>х</a:t>
            </a:r>
            <a:r>
              <a:rPr lang="ru-RU" sz="3200" i="1" dirty="0" smtClean="0">
                <a:solidFill>
                  <a:srgbClr val="FFFF00"/>
                </a:solidFill>
              </a:rPr>
              <a:t> </a:t>
            </a:r>
            <a:r>
              <a:rPr lang="ru-RU" sz="3200" i="1" dirty="0" err="1" smtClean="0">
                <a:solidFill>
                  <a:srgbClr val="FFFF00"/>
                </a:solidFill>
                <a:latin typeface="Cambria"/>
              </a:rPr>
              <a:t>є</a:t>
            </a:r>
            <a:r>
              <a:rPr lang="ru-RU" sz="3200" i="1" dirty="0" smtClean="0">
                <a:solidFill>
                  <a:srgbClr val="FFFF00"/>
                </a:solidFill>
                <a:latin typeface="Cambria"/>
              </a:rPr>
              <a:t> </a:t>
            </a:r>
            <a:r>
              <a:rPr lang="en-US" sz="3200" i="1" dirty="0" smtClean="0">
                <a:solidFill>
                  <a:srgbClr val="FFFF00"/>
                </a:solidFill>
                <a:latin typeface="Cambria"/>
              </a:rPr>
              <a:t>(-</a:t>
            </a:r>
            <a:r>
              <a:rPr lang="en-US" sz="3200" i="1" dirty="0" smtClean="0">
                <a:solidFill>
                  <a:srgbClr val="FFFF00"/>
                </a:solidFill>
              </a:rPr>
              <a:t>∞; +∞)</a:t>
            </a:r>
            <a:endParaRPr lang="ru-RU" sz="3200" i="1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95736" y="5157192"/>
            <a:ext cx="5323445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FFFF00"/>
                </a:solidFill>
              </a:rPr>
              <a:t>Наибольшего и наименьшего</a:t>
            </a:r>
          </a:p>
          <a:p>
            <a:pPr algn="ctr"/>
            <a:r>
              <a:rPr lang="ru-RU" sz="3200" i="1" dirty="0">
                <a:solidFill>
                  <a:srgbClr val="FFFF00"/>
                </a:solidFill>
              </a:rPr>
              <a:t>з</a:t>
            </a:r>
            <a:r>
              <a:rPr lang="ru-RU" sz="3200" i="1" dirty="0" smtClean="0">
                <a:solidFill>
                  <a:srgbClr val="FFFF00"/>
                </a:solidFill>
              </a:rPr>
              <a:t>начений нет.</a:t>
            </a:r>
            <a:endParaRPr lang="ru-RU" sz="3200" i="1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59832" y="5085184"/>
            <a:ext cx="3340978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FFFF00"/>
                </a:solidFill>
              </a:rPr>
              <a:t>Ограничена снизу</a:t>
            </a:r>
          </a:p>
          <a:p>
            <a:pPr algn="ctr"/>
            <a:r>
              <a:rPr lang="ru-RU" sz="3200" i="1" dirty="0">
                <a:solidFill>
                  <a:srgbClr val="FFFF00"/>
                </a:solidFill>
              </a:rPr>
              <a:t>у</a:t>
            </a:r>
            <a:r>
              <a:rPr lang="ru-RU" sz="3200" i="1" dirty="0" smtClean="0">
                <a:solidFill>
                  <a:srgbClr val="FFFF00"/>
                </a:solidFill>
              </a:rPr>
              <a:t>=</a:t>
            </a:r>
            <a:r>
              <a:rPr lang="ru-RU" sz="3200" i="1" dirty="0" smtClean="0">
                <a:solidFill>
                  <a:srgbClr val="FFFF00"/>
                </a:solidFill>
                <a:latin typeface="Cambria" pitchFamily="18" charset="0"/>
              </a:rPr>
              <a:t>0</a:t>
            </a:r>
            <a:r>
              <a:rPr lang="ru-RU" sz="3200" i="1" dirty="0" smtClean="0">
                <a:solidFill>
                  <a:srgbClr val="FFFF00"/>
                </a:solidFill>
              </a:rPr>
              <a:t>.</a:t>
            </a:r>
            <a:endParaRPr lang="ru-RU" sz="3200" i="1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1720" y="5373216"/>
            <a:ext cx="548259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FFFF00"/>
                </a:solidFill>
              </a:rPr>
              <a:t>Выпукла вниз при </a:t>
            </a:r>
            <a:r>
              <a:rPr lang="ru-RU" sz="3200" i="1" dirty="0" err="1" smtClean="0">
                <a:solidFill>
                  <a:srgbClr val="FFFF00"/>
                </a:solidFill>
              </a:rPr>
              <a:t>х</a:t>
            </a:r>
            <a:r>
              <a:rPr lang="ru-RU" sz="3200" i="1" dirty="0" smtClean="0">
                <a:solidFill>
                  <a:srgbClr val="FFFF00"/>
                </a:solidFill>
              </a:rPr>
              <a:t> </a:t>
            </a:r>
            <a:r>
              <a:rPr lang="ru-RU" sz="3200" i="1" dirty="0" err="1" smtClean="0">
                <a:solidFill>
                  <a:srgbClr val="FFFF00"/>
                </a:solidFill>
                <a:latin typeface="Cambria"/>
              </a:rPr>
              <a:t>є</a:t>
            </a:r>
            <a:r>
              <a:rPr lang="ru-RU" sz="3200" i="1" dirty="0" smtClean="0">
                <a:solidFill>
                  <a:srgbClr val="FFFF00"/>
                </a:solidFill>
                <a:latin typeface="Cambria"/>
              </a:rPr>
              <a:t> (-</a:t>
            </a:r>
            <a:r>
              <a:rPr lang="ru-RU" sz="3200" i="1" dirty="0" smtClean="0">
                <a:solidFill>
                  <a:srgbClr val="FFFF00"/>
                </a:solidFill>
              </a:rPr>
              <a:t>∞; +∞).</a:t>
            </a:r>
            <a:endParaRPr lang="ru-RU" sz="3200" i="1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63888" y="5157192"/>
            <a:ext cx="245253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3200" i="1" dirty="0">
                <a:solidFill>
                  <a:srgbClr val="FFFF00"/>
                </a:solidFill>
              </a:rPr>
              <a:t>Н</a:t>
            </a:r>
            <a:r>
              <a:rPr lang="ru-RU" sz="3200" i="1" dirty="0" smtClean="0">
                <a:solidFill>
                  <a:srgbClr val="FFFF00"/>
                </a:solidFill>
              </a:rPr>
              <a:t>епрерывна.</a:t>
            </a:r>
            <a:endParaRPr lang="ru-RU" sz="3200" i="1" dirty="0">
              <a:solidFill>
                <a:srgbClr val="FFFF00"/>
              </a:solidFill>
            </a:endParaRPr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3995936" y="1556792"/>
          <a:ext cx="1265667" cy="690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Формула" r:id="rId7" imgW="419040" imgH="228600" progId="Equation.3">
                  <p:embed/>
                </p:oleObj>
              </mc:Choice>
              <mc:Fallback>
                <p:oleObj name="Формула" r:id="rId7" imgW="41904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556792"/>
                        <a:ext cx="1265667" cy="6903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331640" y="1700808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>
                <a:latin typeface="Cambria" pitchFamily="18" charset="0"/>
              </a:rPr>
              <a:t>а</a:t>
            </a:r>
            <a:r>
              <a:rPr lang="ru-RU" sz="3200" i="1" dirty="0" smtClean="0">
                <a:latin typeface="Cambria" pitchFamily="18" charset="0"/>
              </a:rPr>
              <a:t>&gt;1</a:t>
            </a:r>
            <a:endParaRPr lang="ru-RU" sz="3200" i="1" dirty="0">
              <a:latin typeface="Cambr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32240" y="1628800"/>
            <a:ext cx="1266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>
                <a:latin typeface="Cambria" pitchFamily="18" charset="0"/>
              </a:rPr>
              <a:t>0&lt;а&lt;1</a:t>
            </a:r>
            <a:endParaRPr lang="ru-RU" sz="3200" i="1" dirty="0">
              <a:latin typeface="Cambria" pitchFamily="18" charset="0"/>
            </a:endParaRPr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1043608" y="1700808"/>
          <a:ext cx="11334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Формула" r:id="rId9" imgW="419040" imgH="228600" progId="Equation.3">
                  <p:embed/>
                </p:oleObj>
              </mc:Choice>
              <mc:Fallback>
                <p:oleObj name="Формула" r:id="rId9" imgW="419040" imgH="228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700808"/>
                        <a:ext cx="113347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6804248" y="1556792"/>
          <a:ext cx="14319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Формула" r:id="rId11" imgW="583920" imgH="469800" progId="Equation.3">
                  <p:embed/>
                </p:oleObj>
              </mc:Choice>
              <mc:Fallback>
                <p:oleObj name="Формула" r:id="rId11" imgW="583920" imgH="4698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1556792"/>
                        <a:ext cx="1431925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Объект 44"/>
          <p:cNvGraphicFramePr>
            <a:graphicFrameLocks noChangeAspect="1"/>
          </p:cNvGraphicFramePr>
          <p:nvPr/>
        </p:nvGraphicFramePr>
        <p:xfrm>
          <a:off x="5292080" y="1484784"/>
          <a:ext cx="576064" cy="463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Формула" r:id="rId13" imgW="583920" imgH="469800" progId="Equation.3">
                  <p:embed/>
                </p:oleObj>
              </mc:Choice>
              <mc:Fallback>
                <p:oleObj name="Формула" r:id="rId13" imgW="583920" imgH="4698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1484784"/>
                        <a:ext cx="576064" cy="463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5868145" y="1556792"/>
          <a:ext cx="792088" cy="2909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15" imgW="622080" imgH="228600" progId="Equation.3">
                  <p:embed/>
                </p:oleObj>
              </mc:Choice>
              <mc:Fallback>
                <p:oleObj name="Формула" r:id="rId15" imgW="622080" imgH="2286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5" y="1556792"/>
                        <a:ext cx="792088" cy="2909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Объект 46"/>
          <p:cNvGraphicFramePr>
            <a:graphicFrameLocks noChangeAspect="1"/>
          </p:cNvGraphicFramePr>
          <p:nvPr/>
        </p:nvGraphicFramePr>
        <p:xfrm>
          <a:off x="4860032" y="2204864"/>
          <a:ext cx="800089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17" imgW="634680" imgH="228600" progId="Equation.3">
                  <p:embed/>
                </p:oleObj>
              </mc:Choice>
              <mc:Fallback>
                <p:oleObj name="Формула" r:id="rId17" imgW="634680" imgH="2286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204864"/>
                        <a:ext cx="800089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Объект 47"/>
          <p:cNvGraphicFramePr>
            <a:graphicFrameLocks noChangeAspect="1"/>
          </p:cNvGraphicFramePr>
          <p:nvPr/>
        </p:nvGraphicFramePr>
        <p:xfrm>
          <a:off x="3419872" y="1484784"/>
          <a:ext cx="528060" cy="288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Формула" r:id="rId19" imgW="419040" imgH="228600" progId="Equation.3">
                  <p:embed/>
                </p:oleObj>
              </mc:Choice>
              <mc:Fallback>
                <p:oleObj name="Формула" r:id="rId19" imgW="419040" imgH="2286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1484784"/>
                        <a:ext cx="528060" cy="2880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Объект 48"/>
          <p:cNvGraphicFramePr>
            <a:graphicFrameLocks noChangeAspect="1"/>
          </p:cNvGraphicFramePr>
          <p:nvPr/>
        </p:nvGraphicFramePr>
        <p:xfrm>
          <a:off x="3491880" y="2492896"/>
          <a:ext cx="75208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Формула" r:id="rId21" imgW="596880" imgH="228600" progId="Equation.3">
                  <p:embed/>
                </p:oleObj>
              </mc:Choice>
              <mc:Fallback>
                <p:oleObj name="Формула" r:id="rId21" imgW="596880" imgH="22860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492896"/>
                        <a:ext cx="752082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Объект 49"/>
          <p:cNvGraphicFramePr>
            <a:graphicFrameLocks noChangeAspect="1"/>
          </p:cNvGraphicFramePr>
          <p:nvPr/>
        </p:nvGraphicFramePr>
        <p:xfrm>
          <a:off x="2771800" y="1556792"/>
          <a:ext cx="504056" cy="283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23" imgW="406080" imgH="228600" progId="Equation.3">
                  <p:embed/>
                </p:oleObj>
              </mc:Choice>
              <mc:Fallback>
                <p:oleObj name="Формула" r:id="rId23" imgW="406080" imgH="2286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556792"/>
                        <a:ext cx="504056" cy="2835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Построить график функции 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и найти её область значений .</a:t>
            </a:r>
            <a:endParaRPr lang="ru-RU" sz="3600" dirty="0">
              <a:solidFill>
                <a:srgbClr val="FFFF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628800"/>
            <a:ext cx="5364088" cy="500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1772816"/>
            <a:ext cx="47625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899592" y="1844824"/>
          <a:ext cx="147616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5" imgW="520560" imgH="228600" progId="Equation.3">
                  <p:embed/>
                </p:oleObj>
              </mc:Choice>
              <mc:Fallback>
                <p:oleObj name="Формула" r:id="rId5" imgW="5205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844824"/>
                        <a:ext cx="1476164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755576" y="4077072"/>
          <a:ext cx="180020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7" imgW="634680" imgH="228600" progId="Equation.3">
                  <p:embed/>
                </p:oleObj>
              </mc:Choice>
              <mc:Fallback>
                <p:oleObj name="Формула" r:id="rId7" imgW="63468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077072"/>
                        <a:ext cx="1800200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827583" y="2492896"/>
          <a:ext cx="118765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9" imgW="419040" imgH="228600" progId="Equation.3">
                  <p:embed/>
                </p:oleObj>
              </mc:Choice>
              <mc:Fallback>
                <p:oleObj name="Формула" r:id="rId9" imgW="41904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3" y="2492896"/>
                        <a:ext cx="1187656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 rot="10800000">
            <a:off x="2195736" y="2852936"/>
            <a:ext cx="72008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11760" y="242088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ambria" pitchFamily="18" charset="0"/>
              </a:rPr>
              <a:t>3</a:t>
            </a:r>
            <a:endParaRPr lang="ru-RU" b="1" dirty="0">
              <a:latin typeface="Cambria" pitchFamily="18" charset="0"/>
            </a:endParaRPr>
          </a:p>
        </p:txBody>
      </p:sp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755576" y="4797152"/>
          <a:ext cx="118745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11" imgW="419040" imgH="228600" progId="Equation.3">
                  <p:embed/>
                </p:oleObj>
              </mc:Choice>
              <mc:Fallback>
                <p:oleObj name="Формула" r:id="rId11" imgW="41904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797152"/>
                        <a:ext cx="1187450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Прямая со стрелкой 28"/>
          <p:cNvCxnSpPr/>
          <p:nvPr/>
        </p:nvCxnSpPr>
        <p:spPr>
          <a:xfrm rot="5400000" flipH="1" flipV="1">
            <a:off x="1907704" y="5085184"/>
            <a:ext cx="5776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267744" y="4941168"/>
            <a:ext cx="32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ambria" pitchFamily="18" charset="0"/>
              </a:rPr>
              <a:t>3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1560" y="3212976"/>
            <a:ext cx="2550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Cambria" pitchFamily="18" charset="0"/>
              </a:rPr>
              <a:t>Е(у)= </a:t>
            </a:r>
            <a:r>
              <a:rPr lang="ru-RU" sz="3200" b="1" i="1" dirty="0" smtClean="0"/>
              <a:t>(</a:t>
            </a:r>
            <a:r>
              <a:rPr lang="ru-RU" sz="3200" b="1" i="1" dirty="0" smtClean="0">
                <a:latin typeface="Cambria" pitchFamily="18" charset="0"/>
              </a:rPr>
              <a:t>0; +</a:t>
            </a:r>
            <a:r>
              <a:rPr lang="ru-RU" sz="3200" b="1" i="1" dirty="0" smtClean="0">
                <a:latin typeface="+mj-lt"/>
              </a:rPr>
              <a:t>∞)</a:t>
            </a:r>
            <a:endParaRPr lang="ru-RU" sz="3200" b="1" i="1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9552" y="5517232"/>
            <a:ext cx="2512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Cambria" pitchFamily="18" charset="0"/>
              </a:rPr>
              <a:t>Е(у)= </a:t>
            </a:r>
            <a:r>
              <a:rPr lang="ru-RU" sz="3200" b="1" i="1" dirty="0" smtClean="0"/>
              <a:t>(</a:t>
            </a:r>
            <a:r>
              <a:rPr lang="ru-RU" sz="3200" b="1" i="1" dirty="0">
                <a:latin typeface="Cambria" pitchFamily="18" charset="0"/>
              </a:rPr>
              <a:t>3</a:t>
            </a:r>
            <a:r>
              <a:rPr lang="ru-RU" sz="3200" b="1" i="1" dirty="0" smtClean="0">
                <a:latin typeface="Cambria" pitchFamily="18" charset="0"/>
              </a:rPr>
              <a:t>; +</a:t>
            </a:r>
            <a:r>
              <a:rPr lang="ru-RU" sz="3200" b="1" i="1" dirty="0" smtClean="0">
                <a:latin typeface="+mj-lt"/>
              </a:rPr>
              <a:t>∞)</a:t>
            </a:r>
            <a:endParaRPr lang="ru-RU" sz="3200" b="1" i="1" dirty="0">
              <a:latin typeface="+mj-lt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 rot="10800000">
            <a:off x="6156176" y="3212976"/>
            <a:ext cx="1152128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0800000">
            <a:off x="5868144" y="4365104"/>
            <a:ext cx="1152128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10800000">
            <a:off x="5076056" y="5517232"/>
            <a:ext cx="1152128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19872" y="1772816"/>
            <a:ext cx="47625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5868144" y="1556792"/>
          <a:ext cx="819797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13" imgW="520560" imgH="228600" progId="Equation.3">
                  <p:embed/>
                </p:oleObj>
              </mc:Choice>
              <mc:Fallback>
                <p:oleObj name="Формула" r:id="rId13" imgW="52056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1556792"/>
                        <a:ext cx="819797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7740352" y="1844824"/>
          <a:ext cx="660258" cy="360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14" imgW="419040" imgH="228600" progId="Equation.3">
                  <p:embed/>
                </p:oleObj>
              </mc:Choice>
              <mc:Fallback>
                <p:oleObj name="Формула" r:id="rId14" imgW="41904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1844824"/>
                        <a:ext cx="660258" cy="3606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6516216" y="1700808"/>
          <a:ext cx="1080120" cy="388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15" imgW="634680" imgH="228600" progId="Equation.3">
                  <p:embed/>
                </p:oleObj>
              </mc:Choice>
              <mc:Fallback>
                <p:oleObj name="Формула" r:id="rId15" imgW="63468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1700808"/>
                        <a:ext cx="1080120" cy="3886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Прямая со стрелкой 46"/>
          <p:cNvCxnSpPr/>
          <p:nvPr/>
        </p:nvCxnSpPr>
        <p:spPr>
          <a:xfrm rot="5400000" flipH="1" flipV="1">
            <a:off x="4571206" y="5229994"/>
            <a:ext cx="115371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 flipH="1" flipV="1">
            <a:off x="6012160" y="5301208"/>
            <a:ext cx="115371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 flipH="1" flipV="1">
            <a:off x="5652120" y="4869160"/>
            <a:ext cx="115371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067944" y="4725144"/>
            <a:ext cx="3960440" cy="158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5400000" flipH="1" flipV="1">
            <a:off x="6516216" y="3356992"/>
            <a:ext cx="115371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4" grpId="0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437</TotalTime>
  <Words>162</Words>
  <Application>Microsoft Office PowerPoint</Application>
  <PresentationFormat>Экран (4:3)</PresentationFormat>
  <Paragraphs>62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Модульная</vt:lpstr>
      <vt:lpstr>Формула</vt:lpstr>
      <vt:lpstr>Показательная функция. </vt:lpstr>
      <vt:lpstr>Показательной называется функция  вида                   , где а є R, а&gt;0, а≠1 и х є R.</vt:lpstr>
      <vt:lpstr>Свойства показательной функции.</vt:lpstr>
      <vt:lpstr>Построить график функции  и найти её область значений 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Показательная функция.</dc:title>
  <dc:creator>АТС</dc:creator>
  <cp:lastModifiedBy>Mastr2014_PC</cp:lastModifiedBy>
  <cp:revision>48</cp:revision>
  <dcterms:created xsi:type="dcterms:W3CDTF">2011-11-27T10:29:06Z</dcterms:created>
  <dcterms:modified xsi:type="dcterms:W3CDTF">2018-11-17T09:55:01Z</dcterms:modified>
</cp:coreProperties>
</file>