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60" r:id="rId8"/>
    <p:sldId id="261" r:id="rId9"/>
    <p:sldId id="271" r:id="rId10"/>
    <p:sldId id="262" r:id="rId11"/>
    <p:sldId id="263" r:id="rId12"/>
    <p:sldId id="272" r:id="rId13"/>
    <p:sldId id="264" r:id="rId14"/>
    <p:sldId id="265" r:id="rId15"/>
    <p:sldId id="274" r:id="rId16"/>
    <p:sldId id="266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images/search?text=%D0%BA%D0%BB%D0%25B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3962400"/>
            <a:ext cx="5562600" cy="22098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Математические</a:t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 диктанты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638800"/>
            <a:ext cx="4953000" cy="10668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3класс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УМК «Перспектива»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3314" name="Picture 2" descr="https://sch19himki.edumsko.ru/uploads/1000/930/section/62823/1-e_klassi/matemati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91200" cy="4123593"/>
          </a:xfrm>
          <a:prstGeom prst="rect">
            <a:avLst/>
          </a:prstGeom>
          <a:noFill/>
        </p:spPr>
      </p:pic>
      <p:pic>
        <p:nvPicPr>
          <p:cNvPr id="13316" name="Picture 4" descr="https://ds02.infourok.ru/uploads/ex/1177/0002bd0e-29723996/hello_html_m5c2dde0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895600"/>
            <a:ext cx="2663825" cy="304002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257800" y="228600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Выполнила: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 Семёнова Татьяна Николаевна 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 учитель  начальных классов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МКОУ  </a:t>
            </a:r>
            <a:r>
              <a:rPr lang="ru-RU" sz="2000" dirty="0" err="1" smtClean="0">
                <a:solidFill>
                  <a:srgbClr val="7030A0"/>
                </a:solidFill>
              </a:rPr>
              <a:t>Здвинская</a:t>
            </a:r>
            <a:r>
              <a:rPr lang="ru-RU" sz="2000" dirty="0" smtClean="0">
                <a:solidFill>
                  <a:srgbClr val="7030A0"/>
                </a:solidFill>
              </a:rPr>
              <a:t> СОШ №2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Самопроверка: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914400" lvl="1" indent="-51435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94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92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44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80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24</a:t>
            </a:r>
          </a:p>
          <a:p>
            <a:pPr marL="514350" indent="-514350">
              <a:buNone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endParaRPr lang="ru-RU" dirty="0"/>
          </a:p>
        </p:txBody>
      </p:sp>
      <p:pic>
        <p:nvPicPr>
          <p:cNvPr id="3074" name="Picture 2" descr="https://img.likeness.ru/uploads/users/6260/147685908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447800"/>
            <a:ext cx="3905250" cy="50577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934200" y="1905000"/>
            <a:ext cx="1828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6) 13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7) 36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8) 14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9) 42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10) 36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Работа №4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00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Найди сумму 32 и 33.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96 увеличить на 4.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Первое слагаемое 73, второе 17. Чему равна сумма?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86 уменьшить на 42.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Сколько нужно добавить к 26 до 60?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6) Сколько нужно отнять от 50, чтобы получить 27?</a:t>
            </a:r>
          </a:p>
          <a:p>
            <a:pPr marL="514350" indent="-514350">
              <a:buAutoNum type="arabicParenR"/>
            </a:pP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671691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600" b="1" dirty="0" smtClean="0"/>
              <a:t>7</a:t>
            </a:r>
            <a:r>
              <a:rPr lang="ru-RU" sz="3600" b="1" dirty="0" smtClean="0">
                <a:solidFill>
                  <a:srgbClr val="002060"/>
                </a:solidFill>
              </a:rPr>
              <a:t>) Найди разность 96 и 58.</a:t>
            </a:r>
          </a:p>
          <a:p>
            <a:pPr marL="514350" indent="-514350"/>
            <a:r>
              <a:rPr lang="ru-RU" sz="3600" b="1" dirty="0" smtClean="0">
                <a:solidFill>
                  <a:srgbClr val="002060"/>
                </a:solidFill>
              </a:rPr>
              <a:t>8) 100 без 72.</a:t>
            </a:r>
          </a:p>
          <a:p>
            <a:pPr marL="514350" indent="-514350"/>
            <a:r>
              <a:rPr lang="ru-RU" sz="3600" b="1" dirty="0" smtClean="0">
                <a:solidFill>
                  <a:srgbClr val="002060"/>
                </a:solidFill>
              </a:rPr>
              <a:t>9) Мальчик прочитал в первый день 18 страниц, а во второй на 8 страниц больше. Сколько всего страниц он прочитал за два дня?</a:t>
            </a:r>
          </a:p>
          <a:p>
            <a:pPr marL="514350" indent="-514350"/>
            <a:r>
              <a:rPr lang="ru-RU" sz="3600" b="1" dirty="0" smtClean="0">
                <a:solidFill>
                  <a:srgbClr val="002060"/>
                </a:solidFill>
              </a:rPr>
              <a:t>10) В одном ящике 28 кг яблок, во втором на 16 кг больше, а в третьем на 12 кг меньше, чем во втором. Сколько кг яблок в третьем ящике?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/>
              <a:t>Самопроверка: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19200"/>
            <a:ext cx="5181600" cy="505936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65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100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90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44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34</a:t>
            </a:r>
          </a:p>
        </p:txBody>
      </p:sp>
      <p:pic>
        <p:nvPicPr>
          <p:cNvPr id="7170" name="Picture 2" descr="Birthday number 5 clipart.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524000"/>
            <a:ext cx="2411730" cy="36576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00800" y="1524000"/>
            <a:ext cx="2133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6) 23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7) 38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8) 28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9) 44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10)  32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ru-RU" b="1" dirty="0" smtClean="0"/>
              <a:t>Работа №5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FF0000"/>
                </a:solidFill>
              </a:rPr>
              <a:t>18 увеличить на 27.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FF0000"/>
                </a:solidFill>
              </a:rPr>
              <a:t>На сколько 56больше 25?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FF0000"/>
                </a:solidFill>
              </a:rPr>
              <a:t>На сколько 37 меньше 91?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FF0000"/>
                </a:solidFill>
              </a:rPr>
              <a:t>Уменьшите 69 на47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FF0000"/>
                </a:solidFill>
              </a:rPr>
              <a:t>Найдите разность 80 и 41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FF0000"/>
                </a:solidFill>
              </a:rPr>
              <a:t>Найдите сумму 45 и 36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3810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600" b="1" dirty="0" smtClean="0">
                <a:solidFill>
                  <a:srgbClr val="FF0000"/>
                </a:solidFill>
              </a:rPr>
              <a:t>7)Первое </a:t>
            </a:r>
            <a:r>
              <a:rPr lang="ru-RU" sz="3600" b="1" dirty="0" smtClean="0">
                <a:solidFill>
                  <a:srgbClr val="FF0000"/>
                </a:solidFill>
              </a:rPr>
              <a:t>слагаемое 39, второе 61. Чему равна сумма?</a:t>
            </a:r>
          </a:p>
          <a:p>
            <a:pPr marL="514350" indent="-514350"/>
            <a:r>
              <a:rPr lang="ru-RU" sz="3600" b="1" dirty="0" smtClean="0">
                <a:solidFill>
                  <a:srgbClr val="FF0000"/>
                </a:solidFill>
              </a:rPr>
              <a:t>8)От </a:t>
            </a:r>
            <a:r>
              <a:rPr lang="ru-RU" sz="3600" b="1" dirty="0" smtClean="0">
                <a:solidFill>
                  <a:srgbClr val="FF0000"/>
                </a:solidFill>
              </a:rPr>
              <a:t>сложения каких однозначных чисел получится 16?</a:t>
            </a:r>
          </a:p>
          <a:p>
            <a:pPr marL="514350" indent="-514350"/>
            <a:r>
              <a:rPr lang="ru-RU" sz="3600" b="1" dirty="0" smtClean="0">
                <a:solidFill>
                  <a:srgbClr val="FF0000"/>
                </a:solidFill>
              </a:rPr>
              <a:t>9)В </a:t>
            </a:r>
            <a:r>
              <a:rPr lang="ru-RU" sz="3600" b="1" dirty="0" smtClean="0">
                <a:solidFill>
                  <a:srgbClr val="FF0000"/>
                </a:solidFill>
              </a:rPr>
              <a:t>одном классе 32 ученика, а в другом 29. На сколько больше учеников в первом классе, чем во втором?</a:t>
            </a:r>
          </a:p>
          <a:p>
            <a:pPr marL="514350" indent="-514350"/>
            <a:r>
              <a:rPr lang="ru-RU" sz="3600" b="1" dirty="0" smtClean="0">
                <a:solidFill>
                  <a:srgbClr val="FF0000"/>
                </a:solidFill>
              </a:rPr>
              <a:t>10)У </a:t>
            </a:r>
            <a:r>
              <a:rPr lang="ru-RU" sz="3600" b="1" dirty="0" smtClean="0">
                <a:solidFill>
                  <a:srgbClr val="FF0000"/>
                </a:solidFill>
              </a:rPr>
              <a:t>Лиды в коллекции 70 </a:t>
            </a:r>
            <a:r>
              <a:rPr lang="ru-RU" sz="3600" b="1" dirty="0" err="1" smtClean="0">
                <a:solidFill>
                  <a:srgbClr val="FF0000"/>
                </a:solidFill>
              </a:rPr>
              <a:t>календариков</a:t>
            </a:r>
            <a:r>
              <a:rPr lang="ru-RU" sz="3600" b="1" dirty="0" smtClean="0">
                <a:solidFill>
                  <a:srgbClr val="FF0000"/>
                </a:solidFill>
              </a:rPr>
              <a:t>, а у Кати 39. На сколько меньше </a:t>
            </a:r>
            <a:r>
              <a:rPr lang="ru-RU" sz="3600" b="1" dirty="0" err="1" smtClean="0">
                <a:solidFill>
                  <a:srgbClr val="FF0000"/>
                </a:solidFill>
              </a:rPr>
              <a:t>календариков</a:t>
            </a:r>
            <a:r>
              <a:rPr lang="ru-RU" sz="3600" b="1" dirty="0" smtClean="0">
                <a:solidFill>
                  <a:srgbClr val="FF0000"/>
                </a:solidFill>
              </a:rPr>
              <a:t> у Кати, чем у Лиды?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Самопроверка: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3600"/>
            <a:ext cx="1600200" cy="4572000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45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31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54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22</a:t>
            </a:r>
          </a:p>
          <a:p>
            <a:pPr marL="514350" indent="-514350">
              <a:buAutoNum type="arabicParenR"/>
            </a:pPr>
            <a:r>
              <a:rPr lang="ru-RU" sz="4400" b="1" dirty="0" smtClean="0">
                <a:solidFill>
                  <a:srgbClr val="00B050"/>
                </a:solidFill>
              </a:rPr>
              <a:t>39</a:t>
            </a:r>
            <a:endParaRPr lang="ru-RU" sz="4400" b="1" dirty="0" smtClean="0">
              <a:solidFill>
                <a:srgbClr val="00B050"/>
              </a:solidFill>
            </a:endParaRPr>
          </a:p>
        </p:txBody>
      </p:sp>
      <p:pic>
        <p:nvPicPr>
          <p:cNvPr id="5122" name="Picture 2" descr="http://static.xn--80aaaoadrgbmdwoj4cckht5s1af.xn--p1ai/img/17-05-16-logotip-shkola-5/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4800600" cy="4800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0" y="2286000"/>
            <a:ext cx="2057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6</a:t>
            </a:r>
            <a:r>
              <a:rPr lang="ru-RU" sz="4400" b="1" dirty="0" smtClean="0">
                <a:solidFill>
                  <a:srgbClr val="00B050"/>
                </a:solidFill>
              </a:rPr>
              <a:t>) 81</a:t>
            </a:r>
            <a:endParaRPr lang="ru-RU" sz="4400" b="1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7) 100</a:t>
            </a:r>
            <a:endParaRPr lang="ru-RU" sz="4400" b="1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8) 8 </a:t>
            </a:r>
            <a:r>
              <a:rPr lang="ru-RU" sz="4400" b="1" dirty="0" smtClean="0">
                <a:solidFill>
                  <a:srgbClr val="00B050"/>
                </a:solidFill>
              </a:rPr>
              <a:t>и </a:t>
            </a:r>
            <a:r>
              <a:rPr lang="ru-RU" sz="4400" b="1" dirty="0" smtClean="0">
                <a:solidFill>
                  <a:srgbClr val="00B050"/>
                </a:solidFill>
              </a:rPr>
              <a:t>8</a:t>
            </a: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9) 3</a:t>
            </a:r>
            <a:endParaRPr lang="ru-RU" sz="4400" b="1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ru-RU" sz="4400" b="1" dirty="0" smtClean="0">
                <a:solidFill>
                  <a:srgbClr val="00B050"/>
                </a:solidFill>
              </a:rPr>
              <a:t>10) 31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9600" y="9906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https://yandex.ru/images/search?text=%</a:t>
            </a:r>
            <a:r>
              <a:rPr lang="en-US" dirty="0" smtClean="0">
                <a:hlinkClick r:id="rId2"/>
              </a:rPr>
              <a:t>D0%BA%D0%BB%D0%B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О.В. </a:t>
            </a:r>
            <a:r>
              <a:rPr lang="ru-RU" sz="2000" dirty="0" err="1" smtClean="0">
                <a:solidFill>
                  <a:srgbClr val="7030A0"/>
                </a:solidFill>
              </a:rPr>
              <a:t>Узорова</a:t>
            </a:r>
            <a:r>
              <a:rPr lang="ru-RU" sz="2000" dirty="0" smtClean="0">
                <a:solidFill>
                  <a:srgbClr val="7030A0"/>
                </a:solidFill>
              </a:rPr>
              <a:t>, Е.А. Нефедова Контрольные и проверочные работы по математике М. «Аквариум» 1997г.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04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Источники: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Работа №1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1. Увеличить 13 на 6.</a:t>
            </a:r>
          </a:p>
          <a:p>
            <a:pPr>
              <a:buNone/>
            </a:pPr>
            <a:r>
              <a:rPr lang="ru-RU" b="1" dirty="0" smtClean="0"/>
              <a:t>2. 19 уменьшить на 6.</a:t>
            </a:r>
          </a:p>
          <a:p>
            <a:pPr>
              <a:buNone/>
            </a:pPr>
            <a:r>
              <a:rPr lang="ru-RU" sz="3600" b="1" dirty="0" smtClean="0"/>
              <a:t>3. Какое число надо увеличить на 9, чтобы получить 17?</a:t>
            </a:r>
          </a:p>
          <a:p>
            <a:pPr>
              <a:buNone/>
            </a:pPr>
            <a:r>
              <a:rPr lang="ru-RU" sz="3600" b="1" dirty="0" smtClean="0"/>
              <a:t>4. Найди сумму чисел 8 и 7.</a:t>
            </a:r>
          </a:p>
          <a:p>
            <a:pPr>
              <a:buNone/>
            </a:pPr>
            <a:r>
              <a:rPr lang="ru-RU" sz="3600" b="1" dirty="0" smtClean="0"/>
              <a:t>5. Найди разность чисел 12 и 8.</a:t>
            </a:r>
          </a:p>
          <a:p>
            <a:pPr>
              <a:buNone/>
            </a:pPr>
            <a:r>
              <a:rPr lang="ru-RU" sz="3600" b="1" dirty="0" smtClean="0"/>
              <a:t>6. Запиши число, которое меньше 14 на 7.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381000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7. От какого числа надо отнять 5, чтобы получить 13?</a:t>
            </a:r>
          </a:p>
          <a:p>
            <a:pPr>
              <a:buNone/>
            </a:pPr>
            <a:r>
              <a:rPr lang="ru-RU" sz="3600" b="1" dirty="0" smtClean="0"/>
              <a:t>8. Коля решил 17 примеров, а Ваня на 6 примеров меньше. Сколько примеров решил Ваня?</a:t>
            </a:r>
          </a:p>
          <a:p>
            <a:pPr>
              <a:buNone/>
            </a:pPr>
            <a:r>
              <a:rPr lang="ru-RU" sz="3600" b="1" dirty="0" smtClean="0"/>
              <a:t>9. Напиши самое маленькое однозначное число.</a:t>
            </a:r>
          </a:p>
          <a:p>
            <a:pPr>
              <a:buNone/>
            </a:pPr>
            <a:r>
              <a:rPr lang="ru-RU" sz="3600" b="1" dirty="0" smtClean="0"/>
              <a:t>10. В одном отрезке 6м материи, а в другом на 3м больше. Сколько метров материи в двух отрезках?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Самопроверка: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70866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/>
              <a:t>1. </a:t>
            </a:r>
            <a:r>
              <a:rPr lang="ru-RU" sz="4400" b="1" dirty="0" smtClean="0">
                <a:solidFill>
                  <a:srgbClr val="00B050"/>
                </a:solidFill>
              </a:rPr>
              <a:t>19</a:t>
            </a:r>
          </a:p>
          <a:p>
            <a:pPr>
              <a:buNone/>
            </a:pPr>
            <a:r>
              <a:rPr lang="ru-RU" sz="4400" b="1" dirty="0" smtClean="0"/>
              <a:t>2. </a:t>
            </a:r>
            <a:r>
              <a:rPr lang="ru-RU" sz="4400" b="1" dirty="0" smtClean="0">
                <a:solidFill>
                  <a:srgbClr val="00B050"/>
                </a:solidFill>
              </a:rPr>
              <a:t>13</a:t>
            </a:r>
          </a:p>
          <a:p>
            <a:pPr>
              <a:buNone/>
            </a:pPr>
            <a:r>
              <a:rPr lang="ru-RU" sz="4400" b="1" dirty="0" smtClean="0"/>
              <a:t>3. </a:t>
            </a:r>
            <a:r>
              <a:rPr lang="ru-RU" sz="4400" b="1" dirty="0" smtClean="0">
                <a:solidFill>
                  <a:srgbClr val="00B050"/>
                </a:solidFill>
              </a:rPr>
              <a:t>8</a:t>
            </a:r>
          </a:p>
          <a:p>
            <a:pPr>
              <a:buNone/>
            </a:pPr>
            <a:r>
              <a:rPr lang="ru-RU" sz="4400" b="1" dirty="0" smtClean="0"/>
              <a:t>4. </a:t>
            </a:r>
            <a:r>
              <a:rPr lang="ru-RU" sz="4400" b="1" dirty="0" smtClean="0">
                <a:solidFill>
                  <a:srgbClr val="00B050"/>
                </a:solidFill>
              </a:rPr>
              <a:t>15</a:t>
            </a:r>
          </a:p>
          <a:p>
            <a:pPr>
              <a:buNone/>
            </a:pPr>
            <a:r>
              <a:rPr lang="ru-RU" sz="4400" b="1" dirty="0" smtClean="0"/>
              <a:t>5. </a:t>
            </a:r>
            <a:r>
              <a:rPr lang="ru-RU" sz="4400" b="1" dirty="0" smtClean="0">
                <a:solidFill>
                  <a:srgbClr val="00B050"/>
                </a:solidFill>
              </a:rPr>
              <a:t>4</a:t>
            </a:r>
          </a:p>
        </p:txBody>
      </p:sp>
      <p:pic>
        <p:nvPicPr>
          <p:cNvPr id="7172" name="Picture 4" descr="http://xfresh.info/images/site_image/5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524000"/>
            <a:ext cx="4482124" cy="48705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629400" y="1752600"/>
            <a:ext cx="2286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400" b="1" dirty="0" smtClean="0"/>
              <a:t>6. </a:t>
            </a:r>
            <a:r>
              <a:rPr lang="ru-RU" sz="4400" b="1" dirty="0" smtClean="0">
                <a:solidFill>
                  <a:srgbClr val="00B050"/>
                </a:solidFill>
              </a:rPr>
              <a:t>7</a:t>
            </a:r>
          </a:p>
          <a:p>
            <a:pPr>
              <a:buNone/>
            </a:pPr>
            <a:r>
              <a:rPr lang="ru-RU" sz="4400" b="1" dirty="0" smtClean="0"/>
              <a:t>7. </a:t>
            </a:r>
            <a:r>
              <a:rPr lang="ru-RU" sz="4400" b="1" dirty="0" smtClean="0">
                <a:solidFill>
                  <a:srgbClr val="00B050"/>
                </a:solidFill>
              </a:rPr>
              <a:t>18</a:t>
            </a:r>
          </a:p>
          <a:p>
            <a:pPr>
              <a:buNone/>
            </a:pPr>
            <a:r>
              <a:rPr lang="ru-RU" sz="4400" b="1" dirty="0" smtClean="0"/>
              <a:t>8. </a:t>
            </a:r>
            <a:r>
              <a:rPr lang="ru-RU" sz="4400" b="1" dirty="0" smtClean="0">
                <a:solidFill>
                  <a:srgbClr val="00B050"/>
                </a:solidFill>
              </a:rPr>
              <a:t>11</a:t>
            </a:r>
          </a:p>
          <a:p>
            <a:pPr>
              <a:buNone/>
            </a:pPr>
            <a:r>
              <a:rPr lang="ru-RU" sz="4400" b="1" dirty="0" smtClean="0"/>
              <a:t>9. </a:t>
            </a:r>
            <a:r>
              <a:rPr lang="ru-RU" sz="4400" b="1" dirty="0" smtClean="0">
                <a:solidFill>
                  <a:srgbClr val="00B050"/>
                </a:solidFill>
              </a:rPr>
              <a:t>1</a:t>
            </a:r>
          </a:p>
          <a:p>
            <a:pPr>
              <a:buNone/>
            </a:pPr>
            <a:r>
              <a:rPr lang="ru-RU" sz="4400" b="1" dirty="0" smtClean="0"/>
              <a:t>10. </a:t>
            </a:r>
            <a:r>
              <a:rPr lang="ru-RU" sz="4400" b="1" dirty="0" smtClean="0">
                <a:solidFill>
                  <a:srgbClr val="00B050"/>
                </a:solidFill>
              </a:rPr>
              <a:t>15</a:t>
            </a:r>
            <a:r>
              <a:rPr lang="ru-RU" sz="4400" dirty="0" smtClean="0">
                <a:solidFill>
                  <a:srgbClr val="00B050"/>
                </a:solidFill>
              </a:rPr>
              <a:t>м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Работа №2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1) 40 увеличить на 8.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2) 78 уменьшить на 8.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3) Сколько не хватает 15 до 27?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4) От какого числа надо отнять 36, чтобы получилось 12?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5) Найди разность 58 и 6.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6) Найди сумму 50 и 24.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685800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7) Сколько будет 100 без 46?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8) Первое слагаемое 45, второе 32. найди сумму.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9) К 73 прибавить 2 десятка.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10) На первой полке 20 книг, на второй 29 книг. На третьей столько, сколько на первой и второй вместе. Сколько книг на третьей полке?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Самопроверка: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3124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1) </a:t>
            </a:r>
            <a:r>
              <a:rPr lang="ru-RU" sz="4400" b="1" dirty="0" smtClean="0">
                <a:solidFill>
                  <a:srgbClr val="00B050"/>
                </a:solidFill>
              </a:rPr>
              <a:t>48</a:t>
            </a:r>
          </a:p>
          <a:p>
            <a:pPr>
              <a:buNone/>
            </a:pPr>
            <a:r>
              <a:rPr lang="ru-RU" sz="4400" b="1" dirty="0" smtClean="0"/>
              <a:t>2) </a:t>
            </a:r>
            <a:r>
              <a:rPr lang="ru-RU" sz="4400" b="1" dirty="0" smtClean="0">
                <a:solidFill>
                  <a:srgbClr val="00B050"/>
                </a:solidFill>
              </a:rPr>
              <a:t>70</a:t>
            </a:r>
          </a:p>
          <a:p>
            <a:pPr>
              <a:buNone/>
            </a:pPr>
            <a:r>
              <a:rPr lang="ru-RU" sz="4400" b="1" dirty="0" smtClean="0"/>
              <a:t>3) </a:t>
            </a:r>
            <a:r>
              <a:rPr lang="ru-RU" sz="4400" b="1" dirty="0" smtClean="0">
                <a:solidFill>
                  <a:srgbClr val="00B050"/>
                </a:solidFill>
              </a:rPr>
              <a:t>12</a:t>
            </a:r>
          </a:p>
          <a:p>
            <a:pPr>
              <a:buNone/>
            </a:pPr>
            <a:r>
              <a:rPr lang="ru-RU" sz="4400" b="1" dirty="0" smtClean="0"/>
              <a:t>4) </a:t>
            </a:r>
            <a:r>
              <a:rPr lang="ru-RU" sz="4400" b="1" dirty="0" smtClean="0">
                <a:solidFill>
                  <a:srgbClr val="00B050"/>
                </a:solidFill>
              </a:rPr>
              <a:t>48</a:t>
            </a:r>
          </a:p>
          <a:p>
            <a:pPr>
              <a:buNone/>
            </a:pPr>
            <a:r>
              <a:rPr lang="ru-RU" sz="4400" b="1" dirty="0" smtClean="0"/>
              <a:t>5) </a:t>
            </a:r>
            <a:r>
              <a:rPr lang="ru-RU" sz="4400" b="1" dirty="0" smtClean="0">
                <a:solidFill>
                  <a:srgbClr val="00B050"/>
                </a:solidFill>
              </a:rPr>
              <a:t>52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58000" y="1752600"/>
            <a:ext cx="1905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400" b="1" dirty="0" smtClean="0"/>
              <a:t>6) </a:t>
            </a:r>
            <a:r>
              <a:rPr lang="ru-RU" sz="4400" b="1" dirty="0" smtClean="0">
                <a:solidFill>
                  <a:srgbClr val="00B050"/>
                </a:solidFill>
              </a:rPr>
              <a:t>74</a:t>
            </a:r>
          </a:p>
          <a:p>
            <a:pPr>
              <a:buNone/>
            </a:pPr>
            <a:r>
              <a:rPr lang="ru-RU" sz="4400" b="1" dirty="0" smtClean="0"/>
              <a:t>7) </a:t>
            </a:r>
            <a:r>
              <a:rPr lang="ru-RU" sz="4400" b="1" dirty="0" smtClean="0">
                <a:solidFill>
                  <a:srgbClr val="00B050"/>
                </a:solidFill>
              </a:rPr>
              <a:t>54</a:t>
            </a:r>
          </a:p>
          <a:p>
            <a:pPr>
              <a:buNone/>
            </a:pPr>
            <a:r>
              <a:rPr lang="ru-RU" sz="4400" b="1" dirty="0" smtClean="0"/>
              <a:t>8) </a:t>
            </a:r>
            <a:r>
              <a:rPr lang="ru-RU" sz="4400" b="1" dirty="0" smtClean="0">
                <a:solidFill>
                  <a:srgbClr val="00B050"/>
                </a:solidFill>
              </a:rPr>
              <a:t>77</a:t>
            </a:r>
          </a:p>
          <a:p>
            <a:pPr>
              <a:buNone/>
            </a:pPr>
            <a:r>
              <a:rPr lang="ru-RU" sz="4400" b="1" dirty="0" smtClean="0"/>
              <a:t>9) </a:t>
            </a:r>
            <a:r>
              <a:rPr lang="ru-RU" sz="4400" b="1" dirty="0" smtClean="0">
                <a:solidFill>
                  <a:srgbClr val="00B050"/>
                </a:solidFill>
              </a:rPr>
              <a:t>93</a:t>
            </a:r>
          </a:p>
          <a:p>
            <a:pPr>
              <a:buNone/>
            </a:pPr>
            <a:r>
              <a:rPr lang="ru-RU" sz="4400" b="1" dirty="0" smtClean="0"/>
              <a:t>10) </a:t>
            </a:r>
            <a:r>
              <a:rPr lang="ru-RU" sz="4400" b="1" dirty="0" smtClean="0">
                <a:solidFill>
                  <a:srgbClr val="00B050"/>
                </a:solidFill>
              </a:rPr>
              <a:t>49</a:t>
            </a:r>
            <a:endParaRPr lang="ru-RU" sz="4400" b="1" dirty="0"/>
          </a:p>
        </p:txBody>
      </p:sp>
      <p:pic>
        <p:nvPicPr>
          <p:cNvPr id="13316" name="Picture 4" descr="https://cs41.babysfera.ru/5/8/3/0/0048e771e1109c22bda78e3f2b94cca2764.840x56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371600"/>
            <a:ext cx="3886200" cy="485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Работа №3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143000"/>
            <a:ext cx="83820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1) 86 увеличить на 8.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2) Чему равна сумма 88 и 4?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3) Первое слагаемое 35, второе – 9.Чему равна сумма?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4) К 74 прибавить 6.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5) На сколько 33 больше 9?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6) 42 уменьшить на 6.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800" y="381000"/>
            <a:ext cx="883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7) Сколько нужно отнять от 62, чтобы получить 49?</a:t>
            </a:r>
          </a:p>
          <a:p>
            <a:pPr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8) На сколько 29 меньше 43?</a:t>
            </a:r>
          </a:p>
          <a:p>
            <a:pPr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9) В одном ящике 24 кг конфет, а в другом на 6кг меньше. Сколько кг в двух ящиках?</a:t>
            </a:r>
          </a:p>
          <a:p>
            <a:pPr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10) В двух классах 70 учеников. В одном классе 34 ученика. Сколько учеников во втором классе?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752</Words>
  <PresentationFormat>Экран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Математические  диктанты</vt:lpstr>
      <vt:lpstr>Работа №1</vt:lpstr>
      <vt:lpstr>Слайд 3</vt:lpstr>
      <vt:lpstr>Самопроверка:</vt:lpstr>
      <vt:lpstr>Работа №2</vt:lpstr>
      <vt:lpstr>Слайд 6</vt:lpstr>
      <vt:lpstr>Самопроверка:</vt:lpstr>
      <vt:lpstr>Работа №3</vt:lpstr>
      <vt:lpstr>Слайд 9</vt:lpstr>
      <vt:lpstr>Самопроверка:</vt:lpstr>
      <vt:lpstr>Работа №4</vt:lpstr>
      <vt:lpstr>Слайд 12</vt:lpstr>
      <vt:lpstr>Самопроверка: </vt:lpstr>
      <vt:lpstr>Работа №5</vt:lpstr>
      <vt:lpstr>Слайд 15</vt:lpstr>
      <vt:lpstr>Самопроверка: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диктанты</dc:title>
  <dc:creator>Acer</dc:creator>
  <cp:lastModifiedBy>Acer</cp:lastModifiedBy>
  <cp:revision>53</cp:revision>
  <dcterms:created xsi:type="dcterms:W3CDTF">2018-07-21T11:57:34Z</dcterms:created>
  <dcterms:modified xsi:type="dcterms:W3CDTF">2018-11-18T15:03:27Z</dcterms:modified>
</cp:coreProperties>
</file>