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73" r:id="rId17"/>
    <p:sldId id="274" r:id="rId18"/>
    <p:sldId id="271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52736"/>
            <a:ext cx="7272808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ru-RU" sz="200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Актуальные образовательные технологии формирования современного читателя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653136"/>
            <a:ext cx="3992488" cy="1752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Бабурина Наталья Анатольевна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первой категории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7667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C0504D">
                    <a:lumMod val="75000"/>
                  </a:srgbClr>
                </a:solidFill>
              </a:rPr>
              <a:t>Муниципальное общеобразовательное учреждение «</a:t>
            </a:r>
            <a:r>
              <a:rPr lang="ru-RU" sz="2000" dirty="0" err="1" smtClean="0">
                <a:solidFill>
                  <a:srgbClr val="C0504D">
                    <a:lumMod val="75000"/>
                  </a:srgbClr>
                </a:solidFill>
              </a:rPr>
              <a:t>Голышмановская</a:t>
            </a:r>
            <a:r>
              <a:rPr lang="ru-RU" sz="2000" dirty="0" smtClean="0">
                <a:solidFill>
                  <a:srgbClr val="C0504D">
                    <a:lumMod val="75000"/>
                  </a:srgbClr>
                </a:solidFill>
              </a:rPr>
              <a:t> средняя общеобразовательная школа №1»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Приём 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Чтение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суммирование в парах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»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Каждая группа изучает свой текст, на большом листе фиксирует его краткое содержание (выдержками из текста), затем перед всем классом воспроизводит содержание текста с опорой на свои </a:t>
            </a:r>
            <a:r>
              <a:rPr lang="ru-RU" dirty="0" smtClean="0">
                <a:solidFill>
                  <a:srgbClr val="002060"/>
                </a:solidFill>
              </a:rPr>
              <a:t>пометки. </a:t>
            </a:r>
            <a:r>
              <a:rPr lang="ru-RU" dirty="0" smtClean="0">
                <a:solidFill>
                  <a:srgbClr val="002060"/>
                </a:solidFill>
              </a:rPr>
              <a:t>После прослушивания всех текстов делается коллективный вывод о главной мысли этих </a:t>
            </a:r>
            <a:r>
              <a:rPr lang="ru-RU" dirty="0" smtClean="0">
                <a:solidFill>
                  <a:srgbClr val="002060"/>
                </a:solidFill>
              </a:rPr>
              <a:t>рассказов.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Приём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«Работа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с вопросником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»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Детям </a:t>
            </a:r>
            <a:r>
              <a:rPr lang="ru-RU" sz="3600" dirty="0" smtClean="0">
                <a:solidFill>
                  <a:srgbClr val="002060"/>
                </a:solidFill>
              </a:rPr>
              <a:t>предлагается ряд вопросов к тексту, на которые они должны найти ответы.   Вопросы  даются не только в прямой форме, но и в косвенной, требующей анализа и рассуждения, опоры на собственный опыт.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Приём 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«Логическая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цепочка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» 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000" dirty="0" smtClean="0">
                <a:solidFill>
                  <a:srgbClr val="002060"/>
                </a:solidFill>
              </a:rPr>
              <a:t>После </a:t>
            </a:r>
            <a:r>
              <a:rPr lang="ru-RU" sz="4000" dirty="0" smtClean="0">
                <a:solidFill>
                  <a:srgbClr val="002060"/>
                </a:solidFill>
              </a:rPr>
              <a:t>чтения текста учащимся предлагается построить события в логической последовательности. Данная стратегия помогает при пересказе </a:t>
            </a:r>
            <a:r>
              <a:rPr lang="ru-RU" sz="4000" dirty="0" smtClean="0">
                <a:solidFill>
                  <a:srgbClr val="002060"/>
                </a:solidFill>
              </a:rPr>
              <a:t>текстов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Приём 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Чтение с остановками»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b="1" i="1" dirty="0" smtClean="0"/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1 </a:t>
            </a:r>
            <a:r>
              <a:rPr lang="ru-RU" sz="4400" b="1" dirty="0" smtClean="0">
                <a:solidFill>
                  <a:srgbClr val="002060"/>
                </a:solidFill>
              </a:rPr>
              <a:t>стадия - </a:t>
            </a:r>
            <a:r>
              <a:rPr lang="ru-RU" sz="4400" b="1" dirty="0" smtClean="0">
                <a:solidFill>
                  <a:srgbClr val="002060"/>
                </a:solidFill>
              </a:rPr>
              <a:t>вызов</a:t>
            </a:r>
            <a:r>
              <a:rPr lang="ru-RU" sz="4400" b="1" dirty="0" smtClean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2 стадия - </a:t>
            </a:r>
            <a:r>
              <a:rPr lang="ru-RU" sz="4400" b="1" dirty="0" smtClean="0">
                <a:solidFill>
                  <a:srgbClr val="002060"/>
                </a:solidFill>
              </a:rPr>
              <a:t>осмысление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3 стадия - </a:t>
            </a:r>
            <a:r>
              <a:rPr lang="ru-RU" sz="4400" b="1" dirty="0" smtClean="0">
                <a:solidFill>
                  <a:srgbClr val="002060"/>
                </a:solidFill>
              </a:rPr>
              <a:t>рефлексия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Приём 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Перепутанные логические цепочки»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3849291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 smtClean="0">
                <a:solidFill>
                  <a:srgbClr val="002060"/>
                </a:solidFill>
              </a:rPr>
              <a:t>доске написаны верные и неправильные цитаты, ученики должны прочитать и поставить знак “+” там, где они считают, что высказывание правильное и знак “-” там, где по их мнению оно </a:t>
            </a:r>
            <a:r>
              <a:rPr lang="ru-RU" dirty="0" smtClean="0">
                <a:solidFill>
                  <a:srgbClr val="002060"/>
                </a:solidFill>
              </a:rPr>
              <a:t>неверно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Приём 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Знаю – хочу узнать – узнал»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2000240"/>
          <a:ext cx="8072493" cy="414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0831"/>
                <a:gridCol w="2690831"/>
                <a:gridCol w="26908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</a:rPr>
                        <a:t>Знаю 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</a:rPr>
                        <a:t>Хочу знать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</a:rPr>
                        <a:t>Узнал 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что уже известно по этому вопросу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вопросы , на которые будут находить ответы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что узнали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7" name="AutoShape 21"/>
          <p:cNvSpPr>
            <a:spLocks noChangeArrowheads="1"/>
          </p:cNvSpPr>
          <p:nvPr/>
        </p:nvSpPr>
        <p:spPr bwMode="auto">
          <a:xfrm>
            <a:off x="1187450" y="260350"/>
            <a:ext cx="6985000" cy="30241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35375" y="4941888"/>
            <a:ext cx="2400300" cy="1054100"/>
            <a:chOff x="631" y="1255"/>
            <a:chExt cx="994" cy="608"/>
          </a:xfrm>
        </p:grpSpPr>
        <p:sp>
          <p:nvSpPr>
            <p:cNvPr id="80904" name="Freeform 8"/>
            <p:cNvSpPr>
              <a:spLocks/>
            </p:cNvSpPr>
            <p:nvPr/>
          </p:nvSpPr>
          <p:spPr bwMode="auto">
            <a:xfrm>
              <a:off x="645" y="1267"/>
              <a:ext cx="963" cy="582"/>
            </a:xfrm>
            <a:custGeom>
              <a:avLst/>
              <a:gdLst/>
              <a:ahLst/>
              <a:cxnLst>
                <a:cxn ang="0">
                  <a:pos x="1542" y="1639"/>
                </a:cxn>
                <a:cxn ang="0">
                  <a:pos x="1628" y="1621"/>
                </a:cxn>
                <a:cxn ang="0">
                  <a:pos x="1748" y="1627"/>
                </a:cxn>
                <a:cxn ang="0">
                  <a:pos x="1901" y="1646"/>
                </a:cxn>
                <a:cxn ang="0">
                  <a:pos x="2082" y="1680"/>
                </a:cxn>
                <a:cxn ang="0">
                  <a:pos x="2296" y="1712"/>
                </a:cxn>
                <a:cxn ang="0">
                  <a:pos x="2515" y="1734"/>
                </a:cxn>
                <a:cxn ang="0">
                  <a:pos x="2763" y="1748"/>
                </a:cxn>
                <a:cxn ang="0">
                  <a:pos x="2890" y="1741"/>
                </a:cxn>
                <a:cxn ang="0">
                  <a:pos x="2890" y="487"/>
                </a:cxn>
                <a:cxn ang="0">
                  <a:pos x="2743" y="487"/>
                </a:cxn>
                <a:cxn ang="0">
                  <a:pos x="2743" y="314"/>
                </a:cxn>
                <a:cxn ang="0">
                  <a:pos x="2596" y="293"/>
                </a:cxn>
                <a:cxn ang="0">
                  <a:pos x="2596" y="120"/>
                </a:cxn>
                <a:cxn ang="0">
                  <a:pos x="2442" y="113"/>
                </a:cxn>
                <a:cxn ang="0">
                  <a:pos x="2329" y="106"/>
                </a:cxn>
                <a:cxn ang="0">
                  <a:pos x="2188" y="81"/>
                </a:cxn>
                <a:cxn ang="0">
                  <a:pos x="1949" y="20"/>
                </a:cxn>
                <a:cxn ang="0">
                  <a:pos x="1795" y="0"/>
                </a:cxn>
                <a:cxn ang="0">
                  <a:pos x="1675" y="7"/>
                </a:cxn>
                <a:cxn ang="0">
                  <a:pos x="1528" y="40"/>
                </a:cxn>
                <a:cxn ang="0">
                  <a:pos x="1447" y="100"/>
                </a:cxn>
                <a:cxn ang="0">
                  <a:pos x="1362" y="40"/>
                </a:cxn>
                <a:cxn ang="0">
                  <a:pos x="1215" y="7"/>
                </a:cxn>
                <a:cxn ang="0">
                  <a:pos x="1095" y="0"/>
                </a:cxn>
                <a:cxn ang="0">
                  <a:pos x="941" y="20"/>
                </a:cxn>
                <a:cxn ang="0">
                  <a:pos x="702" y="81"/>
                </a:cxn>
                <a:cxn ang="0">
                  <a:pos x="561" y="106"/>
                </a:cxn>
                <a:cxn ang="0">
                  <a:pos x="448" y="113"/>
                </a:cxn>
                <a:cxn ang="0">
                  <a:pos x="294" y="120"/>
                </a:cxn>
                <a:cxn ang="0">
                  <a:pos x="294" y="293"/>
                </a:cxn>
                <a:cxn ang="0">
                  <a:pos x="147" y="314"/>
                </a:cxn>
                <a:cxn ang="0">
                  <a:pos x="147" y="487"/>
                </a:cxn>
                <a:cxn ang="0">
                  <a:pos x="0" y="487"/>
                </a:cxn>
                <a:cxn ang="0">
                  <a:pos x="0" y="1741"/>
                </a:cxn>
                <a:cxn ang="0">
                  <a:pos x="127" y="1748"/>
                </a:cxn>
                <a:cxn ang="0">
                  <a:pos x="375" y="1734"/>
                </a:cxn>
                <a:cxn ang="0">
                  <a:pos x="594" y="1712"/>
                </a:cxn>
                <a:cxn ang="0">
                  <a:pos x="807" y="1680"/>
                </a:cxn>
                <a:cxn ang="0">
                  <a:pos x="990" y="1646"/>
                </a:cxn>
                <a:cxn ang="0">
                  <a:pos x="1142" y="1627"/>
                </a:cxn>
                <a:cxn ang="0">
                  <a:pos x="1262" y="1621"/>
                </a:cxn>
                <a:cxn ang="0">
                  <a:pos x="1348" y="1639"/>
                </a:cxn>
                <a:cxn ang="0">
                  <a:pos x="1442" y="1699"/>
                </a:cxn>
                <a:cxn ang="0">
                  <a:pos x="1542" y="1639"/>
                </a:cxn>
              </a:cxnLst>
              <a:rect l="0" t="0" r="r" b="b"/>
              <a:pathLst>
                <a:path w="2890" h="1748">
                  <a:moveTo>
                    <a:pt x="1542" y="1639"/>
                  </a:moveTo>
                  <a:lnTo>
                    <a:pt x="1628" y="1621"/>
                  </a:lnTo>
                  <a:lnTo>
                    <a:pt x="1748" y="1627"/>
                  </a:lnTo>
                  <a:lnTo>
                    <a:pt x="1901" y="1646"/>
                  </a:lnTo>
                  <a:lnTo>
                    <a:pt x="2082" y="1680"/>
                  </a:lnTo>
                  <a:lnTo>
                    <a:pt x="2296" y="1712"/>
                  </a:lnTo>
                  <a:lnTo>
                    <a:pt x="2515" y="1734"/>
                  </a:lnTo>
                  <a:lnTo>
                    <a:pt x="2763" y="1748"/>
                  </a:lnTo>
                  <a:lnTo>
                    <a:pt x="2890" y="1741"/>
                  </a:lnTo>
                  <a:lnTo>
                    <a:pt x="2890" y="487"/>
                  </a:lnTo>
                  <a:lnTo>
                    <a:pt x="2743" y="487"/>
                  </a:lnTo>
                  <a:lnTo>
                    <a:pt x="2743" y="314"/>
                  </a:lnTo>
                  <a:lnTo>
                    <a:pt x="2596" y="293"/>
                  </a:lnTo>
                  <a:lnTo>
                    <a:pt x="2596" y="120"/>
                  </a:lnTo>
                  <a:lnTo>
                    <a:pt x="2442" y="113"/>
                  </a:lnTo>
                  <a:lnTo>
                    <a:pt x="2329" y="106"/>
                  </a:lnTo>
                  <a:lnTo>
                    <a:pt x="2188" y="81"/>
                  </a:lnTo>
                  <a:lnTo>
                    <a:pt x="1949" y="20"/>
                  </a:lnTo>
                  <a:lnTo>
                    <a:pt x="1795" y="0"/>
                  </a:lnTo>
                  <a:lnTo>
                    <a:pt x="1675" y="7"/>
                  </a:lnTo>
                  <a:lnTo>
                    <a:pt x="1528" y="40"/>
                  </a:lnTo>
                  <a:lnTo>
                    <a:pt x="1447" y="100"/>
                  </a:lnTo>
                  <a:lnTo>
                    <a:pt x="1362" y="40"/>
                  </a:lnTo>
                  <a:lnTo>
                    <a:pt x="1215" y="7"/>
                  </a:lnTo>
                  <a:lnTo>
                    <a:pt x="1095" y="0"/>
                  </a:lnTo>
                  <a:lnTo>
                    <a:pt x="941" y="20"/>
                  </a:lnTo>
                  <a:lnTo>
                    <a:pt x="702" y="81"/>
                  </a:lnTo>
                  <a:lnTo>
                    <a:pt x="561" y="106"/>
                  </a:lnTo>
                  <a:lnTo>
                    <a:pt x="448" y="113"/>
                  </a:lnTo>
                  <a:lnTo>
                    <a:pt x="294" y="120"/>
                  </a:lnTo>
                  <a:lnTo>
                    <a:pt x="294" y="293"/>
                  </a:lnTo>
                  <a:lnTo>
                    <a:pt x="147" y="314"/>
                  </a:lnTo>
                  <a:lnTo>
                    <a:pt x="147" y="487"/>
                  </a:lnTo>
                  <a:lnTo>
                    <a:pt x="0" y="487"/>
                  </a:lnTo>
                  <a:lnTo>
                    <a:pt x="0" y="1741"/>
                  </a:lnTo>
                  <a:lnTo>
                    <a:pt x="127" y="1748"/>
                  </a:lnTo>
                  <a:lnTo>
                    <a:pt x="375" y="1734"/>
                  </a:lnTo>
                  <a:lnTo>
                    <a:pt x="594" y="1712"/>
                  </a:lnTo>
                  <a:lnTo>
                    <a:pt x="807" y="1680"/>
                  </a:lnTo>
                  <a:lnTo>
                    <a:pt x="990" y="1646"/>
                  </a:lnTo>
                  <a:lnTo>
                    <a:pt x="1142" y="1627"/>
                  </a:lnTo>
                  <a:lnTo>
                    <a:pt x="1262" y="1621"/>
                  </a:lnTo>
                  <a:lnTo>
                    <a:pt x="1348" y="1639"/>
                  </a:lnTo>
                  <a:lnTo>
                    <a:pt x="1442" y="1699"/>
                  </a:lnTo>
                  <a:lnTo>
                    <a:pt x="1542" y="163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EA00"/>
                </a:gs>
              </a:gsLst>
              <a:lin ang="0" scaled="1"/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5" name="Freeform 9"/>
            <p:cNvSpPr>
              <a:spLocks/>
            </p:cNvSpPr>
            <p:nvPr/>
          </p:nvSpPr>
          <p:spPr bwMode="auto">
            <a:xfrm>
              <a:off x="1118" y="1279"/>
              <a:ext cx="20" cy="566"/>
            </a:xfrm>
            <a:custGeom>
              <a:avLst/>
              <a:gdLst/>
              <a:ahLst/>
              <a:cxnLst>
                <a:cxn ang="0">
                  <a:pos x="0" y="1698"/>
                </a:cxn>
                <a:cxn ang="0">
                  <a:pos x="62" y="1698"/>
                </a:cxn>
                <a:cxn ang="0">
                  <a:pos x="62" y="0"/>
                </a:cxn>
                <a:cxn ang="0">
                  <a:pos x="32" y="33"/>
                </a:cxn>
                <a:cxn ang="0">
                  <a:pos x="0" y="4"/>
                </a:cxn>
                <a:cxn ang="0">
                  <a:pos x="0" y="1698"/>
                </a:cxn>
              </a:cxnLst>
              <a:rect l="0" t="0" r="r" b="b"/>
              <a:pathLst>
                <a:path w="62" h="1698">
                  <a:moveTo>
                    <a:pt x="0" y="1698"/>
                  </a:moveTo>
                  <a:lnTo>
                    <a:pt x="62" y="1698"/>
                  </a:lnTo>
                  <a:lnTo>
                    <a:pt x="62" y="0"/>
                  </a:lnTo>
                  <a:lnTo>
                    <a:pt x="32" y="33"/>
                  </a:lnTo>
                  <a:lnTo>
                    <a:pt x="0" y="4"/>
                  </a:lnTo>
                  <a:lnTo>
                    <a:pt x="0" y="16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6" name="Freeform 10"/>
            <p:cNvSpPr>
              <a:spLocks/>
            </p:cNvSpPr>
            <p:nvPr/>
          </p:nvSpPr>
          <p:spPr bwMode="auto">
            <a:xfrm>
              <a:off x="631" y="1415"/>
              <a:ext cx="487" cy="4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86"/>
                </a:cxn>
                <a:cxn ang="0">
                  <a:pos x="68" y="86"/>
                </a:cxn>
                <a:cxn ang="0">
                  <a:pos x="68" y="1260"/>
                </a:cxn>
                <a:cxn ang="0">
                  <a:pos x="244" y="1260"/>
                </a:cxn>
                <a:cxn ang="0">
                  <a:pos x="420" y="1250"/>
                </a:cxn>
                <a:cxn ang="0">
                  <a:pos x="601" y="1231"/>
                </a:cxn>
                <a:cxn ang="0">
                  <a:pos x="973" y="1159"/>
                </a:cxn>
                <a:cxn ang="0">
                  <a:pos x="1104" y="1137"/>
                </a:cxn>
                <a:cxn ang="0">
                  <a:pos x="1200" y="1131"/>
                </a:cxn>
                <a:cxn ang="0">
                  <a:pos x="1285" y="1131"/>
                </a:cxn>
                <a:cxn ang="0">
                  <a:pos x="1358" y="1142"/>
                </a:cxn>
                <a:cxn ang="0">
                  <a:pos x="1420" y="1173"/>
                </a:cxn>
                <a:cxn ang="0">
                  <a:pos x="1461" y="1204"/>
                </a:cxn>
                <a:cxn ang="0">
                  <a:pos x="1461" y="1292"/>
                </a:cxn>
                <a:cxn ang="0">
                  <a:pos x="1420" y="1260"/>
                </a:cxn>
                <a:cxn ang="0">
                  <a:pos x="1358" y="1227"/>
                </a:cxn>
                <a:cxn ang="0">
                  <a:pos x="1285" y="1217"/>
                </a:cxn>
                <a:cxn ang="0">
                  <a:pos x="1200" y="1217"/>
                </a:cxn>
                <a:cxn ang="0">
                  <a:pos x="1104" y="1222"/>
                </a:cxn>
                <a:cxn ang="0">
                  <a:pos x="973" y="1245"/>
                </a:cxn>
                <a:cxn ang="0">
                  <a:pos x="601" y="1319"/>
                </a:cxn>
                <a:cxn ang="0">
                  <a:pos x="420" y="1338"/>
                </a:cxn>
                <a:cxn ang="0">
                  <a:pos x="244" y="1346"/>
                </a:cxn>
                <a:cxn ang="0">
                  <a:pos x="0" y="1346"/>
                </a:cxn>
                <a:cxn ang="0">
                  <a:pos x="0" y="0"/>
                </a:cxn>
              </a:cxnLst>
              <a:rect l="0" t="0" r="r" b="b"/>
              <a:pathLst>
                <a:path w="1461" h="1346">
                  <a:moveTo>
                    <a:pt x="0" y="0"/>
                  </a:moveTo>
                  <a:lnTo>
                    <a:pt x="163" y="0"/>
                  </a:lnTo>
                  <a:lnTo>
                    <a:pt x="163" y="86"/>
                  </a:lnTo>
                  <a:lnTo>
                    <a:pt x="68" y="86"/>
                  </a:lnTo>
                  <a:lnTo>
                    <a:pt x="68" y="1260"/>
                  </a:lnTo>
                  <a:lnTo>
                    <a:pt x="244" y="1260"/>
                  </a:lnTo>
                  <a:lnTo>
                    <a:pt x="420" y="1250"/>
                  </a:lnTo>
                  <a:lnTo>
                    <a:pt x="601" y="1231"/>
                  </a:lnTo>
                  <a:lnTo>
                    <a:pt x="973" y="1159"/>
                  </a:lnTo>
                  <a:lnTo>
                    <a:pt x="1104" y="1137"/>
                  </a:lnTo>
                  <a:lnTo>
                    <a:pt x="1200" y="1131"/>
                  </a:lnTo>
                  <a:lnTo>
                    <a:pt x="1285" y="1131"/>
                  </a:lnTo>
                  <a:lnTo>
                    <a:pt x="1358" y="1142"/>
                  </a:lnTo>
                  <a:lnTo>
                    <a:pt x="1420" y="1173"/>
                  </a:lnTo>
                  <a:lnTo>
                    <a:pt x="1461" y="1204"/>
                  </a:lnTo>
                  <a:lnTo>
                    <a:pt x="1461" y="1292"/>
                  </a:lnTo>
                  <a:lnTo>
                    <a:pt x="1420" y="1260"/>
                  </a:lnTo>
                  <a:lnTo>
                    <a:pt x="1358" y="1227"/>
                  </a:lnTo>
                  <a:lnTo>
                    <a:pt x="1285" y="1217"/>
                  </a:lnTo>
                  <a:lnTo>
                    <a:pt x="1200" y="1217"/>
                  </a:lnTo>
                  <a:lnTo>
                    <a:pt x="1104" y="1222"/>
                  </a:lnTo>
                  <a:lnTo>
                    <a:pt x="973" y="1245"/>
                  </a:lnTo>
                  <a:lnTo>
                    <a:pt x="601" y="1319"/>
                  </a:lnTo>
                  <a:lnTo>
                    <a:pt x="420" y="1338"/>
                  </a:lnTo>
                  <a:lnTo>
                    <a:pt x="244" y="1346"/>
                  </a:lnTo>
                  <a:lnTo>
                    <a:pt x="0" y="1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7" name="Freeform 11"/>
            <p:cNvSpPr>
              <a:spLocks/>
            </p:cNvSpPr>
            <p:nvPr/>
          </p:nvSpPr>
          <p:spPr bwMode="auto">
            <a:xfrm>
              <a:off x="1139" y="1414"/>
              <a:ext cx="486" cy="449"/>
            </a:xfrm>
            <a:custGeom>
              <a:avLst/>
              <a:gdLst/>
              <a:ahLst/>
              <a:cxnLst>
                <a:cxn ang="0">
                  <a:pos x="1459" y="0"/>
                </a:cxn>
                <a:cxn ang="0">
                  <a:pos x="1298" y="0"/>
                </a:cxn>
                <a:cxn ang="0">
                  <a:pos x="1298" y="88"/>
                </a:cxn>
                <a:cxn ang="0">
                  <a:pos x="1392" y="88"/>
                </a:cxn>
                <a:cxn ang="0">
                  <a:pos x="1392" y="1260"/>
                </a:cxn>
                <a:cxn ang="0">
                  <a:pos x="1218" y="1260"/>
                </a:cxn>
                <a:cxn ang="0">
                  <a:pos x="1041" y="1251"/>
                </a:cxn>
                <a:cxn ang="0">
                  <a:pos x="860" y="1232"/>
                </a:cxn>
                <a:cxn ang="0">
                  <a:pos x="487" y="1159"/>
                </a:cxn>
                <a:cxn ang="0">
                  <a:pos x="356" y="1137"/>
                </a:cxn>
                <a:cxn ang="0">
                  <a:pos x="261" y="1131"/>
                </a:cxn>
                <a:cxn ang="0">
                  <a:pos x="176" y="1131"/>
                </a:cxn>
                <a:cxn ang="0">
                  <a:pos x="104" y="1142"/>
                </a:cxn>
                <a:cxn ang="0">
                  <a:pos x="41" y="1174"/>
                </a:cxn>
                <a:cxn ang="0">
                  <a:pos x="0" y="1205"/>
                </a:cxn>
                <a:cxn ang="0">
                  <a:pos x="0" y="1290"/>
                </a:cxn>
                <a:cxn ang="0">
                  <a:pos x="41" y="1260"/>
                </a:cxn>
                <a:cxn ang="0">
                  <a:pos x="104" y="1229"/>
                </a:cxn>
                <a:cxn ang="0">
                  <a:pos x="176" y="1219"/>
                </a:cxn>
                <a:cxn ang="0">
                  <a:pos x="261" y="1219"/>
                </a:cxn>
                <a:cxn ang="0">
                  <a:pos x="356" y="1224"/>
                </a:cxn>
                <a:cxn ang="0">
                  <a:pos x="487" y="1246"/>
                </a:cxn>
                <a:cxn ang="0">
                  <a:pos x="860" y="1319"/>
                </a:cxn>
                <a:cxn ang="0">
                  <a:pos x="1041" y="1337"/>
                </a:cxn>
                <a:cxn ang="0">
                  <a:pos x="1218" y="1347"/>
                </a:cxn>
                <a:cxn ang="0">
                  <a:pos x="1459" y="1347"/>
                </a:cxn>
                <a:cxn ang="0">
                  <a:pos x="1459" y="0"/>
                </a:cxn>
              </a:cxnLst>
              <a:rect l="0" t="0" r="r" b="b"/>
              <a:pathLst>
                <a:path w="1459" h="1347">
                  <a:moveTo>
                    <a:pt x="1459" y="0"/>
                  </a:moveTo>
                  <a:lnTo>
                    <a:pt x="1298" y="0"/>
                  </a:lnTo>
                  <a:lnTo>
                    <a:pt x="1298" y="88"/>
                  </a:lnTo>
                  <a:lnTo>
                    <a:pt x="1392" y="88"/>
                  </a:lnTo>
                  <a:lnTo>
                    <a:pt x="1392" y="1260"/>
                  </a:lnTo>
                  <a:lnTo>
                    <a:pt x="1218" y="1260"/>
                  </a:lnTo>
                  <a:lnTo>
                    <a:pt x="1041" y="1251"/>
                  </a:lnTo>
                  <a:lnTo>
                    <a:pt x="860" y="1232"/>
                  </a:lnTo>
                  <a:lnTo>
                    <a:pt x="487" y="1159"/>
                  </a:lnTo>
                  <a:lnTo>
                    <a:pt x="356" y="1137"/>
                  </a:lnTo>
                  <a:lnTo>
                    <a:pt x="261" y="1131"/>
                  </a:lnTo>
                  <a:lnTo>
                    <a:pt x="176" y="1131"/>
                  </a:lnTo>
                  <a:lnTo>
                    <a:pt x="104" y="1142"/>
                  </a:lnTo>
                  <a:lnTo>
                    <a:pt x="41" y="1174"/>
                  </a:lnTo>
                  <a:lnTo>
                    <a:pt x="0" y="1205"/>
                  </a:lnTo>
                  <a:lnTo>
                    <a:pt x="0" y="1290"/>
                  </a:lnTo>
                  <a:lnTo>
                    <a:pt x="41" y="1260"/>
                  </a:lnTo>
                  <a:lnTo>
                    <a:pt x="104" y="1229"/>
                  </a:lnTo>
                  <a:lnTo>
                    <a:pt x="176" y="1219"/>
                  </a:lnTo>
                  <a:lnTo>
                    <a:pt x="261" y="1219"/>
                  </a:lnTo>
                  <a:lnTo>
                    <a:pt x="356" y="1224"/>
                  </a:lnTo>
                  <a:lnTo>
                    <a:pt x="487" y="1246"/>
                  </a:lnTo>
                  <a:lnTo>
                    <a:pt x="860" y="1319"/>
                  </a:lnTo>
                  <a:lnTo>
                    <a:pt x="1041" y="1337"/>
                  </a:lnTo>
                  <a:lnTo>
                    <a:pt x="1218" y="1347"/>
                  </a:lnTo>
                  <a:lnTo>
                    <a:pt x="1459" y="1347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8" name="Freeform 12"/>
            <p:cNvSpPr>
              <a:spLocks/>
            </p:cNvSpPr>
            <p:nvPr/>
          </p:nvSpPr>
          <p:spPr bwMode="auto">
            <a:xfrm>
              <a:off x="682" y="1355"/>
              <a:ext cx="436" cy="45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2" y="5"/>
                </a:cxn>
                <a:cxn ang="0">
                  <a:pos x="159" y="0"/>
                </a:cxn>
                <a:cxn ang="0">
                  <a:pos x="159" y="86"/>
                </a:cxn>
                <a:cxn ang="0">
                  <a:pos x="62" y="91"/>
                </a:cxn>
                <a:cxn ang="0">
                  <a:pos x="62" y="1263"/>
                </a:cxn>
                <a:cxn ang="0">
                  <a:pos x="91" y="1265"/>
                </a:cxn>
                <a:cxn ang="0">
                  <a:pos x="267" y="1255"/>
                </a:cxn>
                <a:cxn ang="0">
                  <a:pos x="448" y="1236"/>
                </a:cxn>
                <a:cxn ang="0">
                  <a:pos x="820" y="1164"/>
                </a:cxn>
                <a:cxn ang="0">
                  <a:pos x="951" y="1141"/>
                </a:cxn>
                <a:cxn ang="0">
                  <a:pos x="1047" y="1136"/>
                </a:cxn>
                <a:cxn ang="0">
                  <a:pos x="1132" y="1136"/>
                </a:cxn>
                <a:cxn ang="0">
                  <a:pos x="1205" y="1145"/>
                </a:cxn>
                <a:cxn ang="0">
                  <a:pos x="1267" y="1178"/>
                </a:cxn>
                <a:cxn ang="0">
                  <a:pos x="1308" y="1209"/>
                </a:cxn>
                <a:cxn ang="0">
                  <a:pos x="1308" y="1295"/>
                </a:cxn>
                <a:cxn ang="0">
                  <a:pos x="1267" y="1265"/>
                </a:cxn>
                <a:cxn ang="0">
                  <a:pos x="1205" y="1233"/>
                </a:cxn>
                <a:cxn ang="0">
                  <a:pos x="1132" y="1222"/>
                </a:cxn>
                <a:cxn ang="0">
                  <a:pos x="1047" y="1222"/>
                </a:cxn>
                <a:cxn ang="0">
                  <a:pos x="951" y="1227"/>
                </a:cxn>
                <a:cxn ang="0">
                  <a:pos x="820" y="1250"/>
                </a:cxn>
                <a:cxn ang="0">
                  <a:pos x="448" y="1324"/>
                </a:cxn>
                <a:cxn ang="0">
                  <a:pos x="267" y="1341"/>
                </a:cxn>
                <a:cxn ang="0">
                  <a:pos x="91" y="1351"/>
                </a:cxn>
                <a:cxn ang="0">
                  <a:pos x="0" y="1351"/>
                </a:cxn>
                <a:cxn ang="0">
                  <a:pos x="0" y="5"/>
                </a:cxn>
              </a:cxnLst>
              <a:rect l="0" t="0" r="r" b="b"/>
              <a:pathLst>
                <a:path w="1308" h="1351">
                  <a:moveTo>
                    <a:pt x="0" y="5"/>
                  </a:moveTo>
                  <a:lnTo>
                    <a:pt x="82" y="5"/>
                  </a:lnTo>
                  <a:lnTo>
                    <a:pt x="159" y="0"/>
                  </a:lnTo>
                  <a:lnTo>
                    <a:pt x="159" y="86"/>
                  </a:lnTo>
                  <a:lnTo>
                    <a:pt x="62" y="91"/>
                  </a:lnTo>
                  <a:lnTo>
                    <a:pt x="62" y="1263"/>
                  </a:lnTo>
                  <a:lnTo>
                    <a:pt x="91" y="1265"/>
                  </a:lnTo>
                  <a:lnTo>
                    <a:pt x="267" y="1255"/>
                  </a:lnTo>
                  <a:lnTo>
                    <a:pt x="448" y="1236"/>
                  </a:lnTo>
                  <a:lnTo>
                    <a:pt x="820" y="1164"/>
                  </a:lnTo>
                  <a:lnTo>
                    <a:pt x="951" y="1141"/>
                  </a:lnTo>
                  <a:lnTo>
                    <a:pt x="1047" y="1136"/>
                  </a:lnTo>
                  <a:lnTo>
                    <a:pt x="1132" y="1136"/>
                  </a:lnTo>
                  <a:lnTo>
                    <a:pt x="1205" y="1145"/>
                  </a:lnTo>
                  <a:lnTo>
                    <a:pt x="1267" y="1178"/>
                  </a:lnTo>
                  <a:lnTo>
                    <a:pt x="1308" y="1209"/>
                  </a:lnTo>
                  <a:lnTo>
                    <a:pt x="1308" y="1295"/>
                  </a:lnTo>
                  <a:lnTo>
                    <a:pt x="1267" y="1265"/>
                  </a:lnTo>
                  <a:lnTo>
                    <a:pt x="1205" y="1233"/>
                  </a:lnTo>
                  <a:lnTo>
                    <a:pt x="1132" y="1222"/>
                  </a:lnTo>
                  <a:lnTo>
                    <a:pt x="1047" y="1222"/>
                  </a:lnTo>
                  <a:lnTo>
                    <a:pt x="951" y="1227"/>
                  </a:lnTo>
                  <a:lnTo>
                    <a:pt x="820" y="1250"/>
                  </a:lnTo>
                  <a:lnTo>
                    <a:pt x="448" y="1324"/>
                  </a:lnTo>
                  <a:lnTo>
                    <a:pt x="267" y="1341"/>
                  </a:lnTo>
                  <a:lnTo>
                    <a:pt x="91" y="1351"/>
                  </a:lnTo>
                  <a:lnTo>
                    <a:pt x="0" y="135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9" name="Freeform 13"/>
            <p:cNvSpPr>
              <a:spLocks/>
            </p:cNvSpPr>
            <p:nvPr/>
          </p:nvSpPr>
          <p:spPr bwMode="auto">
            <a:xfrm>
              <a:off x="1139" y="1354"/>
              <a:ext cx="436" cy="451"/>
            </a:xfrm>
            <a:custGeom>
              <a:avLst/>
              <a:gdLst/>
              <a:ahLst/>
              <a:cxnLst>
                <a:cxn ang="0">
                  <a:pos x="1307" y="5"/>
                </a:cxn>
                <a:cxn ang="0">
                  <a:pos x="1226" y="5"/>
                </a:cxn>
                <a:cxn ang="0">
                  <a:pos x="1150" y="0"/>
                </a:cxn>
                <a:cxn ang="0">
                  <a:pos x="1150" y="88"/>
                </a:cxn>
                <a:cxn ang="0">
                  <a:pos x="1244" y="94"/>
                </a:cxn>
                <a:cxn ang="0">
                  <a:pos x="1244" y="1266"/>
                </a:cxn>
                <a:cxn ang="0">
                  <a:pos x="1218" y="1266"/>
                </a:cxn>
                <a:cxn ang="0">
                  <a:pos x="1041" y="1257"/>
                </a:cxn>
                <a:cxn ang="0">
                  <a:pos x="860" y="1238"/>
                </a:cxn>
                <a:cxn ang="0">
                  <a:pos x="487" y="1165"/>
                </a:cxn>
                <a:cxn ang="0">
                  <a:pos x="356" y="1142"/>
                </a:cxn>
                <a:cxn ang="0">
                  <a:pos x="261" y="1137"/>
                </a:cxn>
                <a:cxn ang="0">
                  <a:pos x="176" y="1137"/>
                </a:cxn>
                <a:cxn ang="0">
                  <a:pos x="104" y="1147"/>
                </a:cxn>
                <a:cxn ang="0">
                  <a:pos x="41" y="1180"/>
                </a:cxn>
                <a:cxn ang="0">
                  <a:pos x="0" y="1211"/>
                </a:cxn>
                <a:cxn ang="0">
                  <a:pos x="0" y="1296"/>
                </a:cxn>
                <a:cxn ang="0">
                  <a:pos x="41" y="1266"/>
                </a:cxn>
                <a:cxn ang="0">
                  <a:pos x="104" y="1235"/>
                </a:cxn>
                <a:cxn ang="0">
                  <a:pos x="176" y="1225"/>
                </a:cxn>
                <a:cxn ang="0">
                  <a:pos x="261" y="1225"/>
                </a:cxn>
                <a:cxn ang="0">
                  <a:pos x="356" y="1230"/>
                </a:cxn>
                <a:cxn ang="0">
                  <a:pos x="487" y="1252"/>
                </a:cxn>
                <a:cxn ang="0">
                  <a:pos x="860" y="1324"/>
                </a:cxn>
                <a:cxn ang="0">
                  <a:pos x="1041" y="1343"/>
                </a:cxn>
                <a:cxn ang="0">
                  <a:pos x="1218" y="1352"/>
                </a:cxn>
                <a:cxn ang="0">
                  <a:pos x="1307" y="1352"/>
                </a:cxn>
                <a:cxn ang="0">
                  <a:pos x="1307" y="5"/>
                </a:cxn>
              </a:cxnLst>
              <a:rect l="0" t="0" r="r" b="b"/>
              <a:pathLst>
                <a:path w="1307" h="1352">
                  <a:moveTo>
                    <a:pt x="1307" y="5"/>
                  </a:moveTo>
                  <a:lnTo>
                    <a:pt x="1226" y="5"/>
                  </a:lnTo>
                  <a:lnTo>
                    <a:pt x="1150" y="0"/>
                  </a:lnTo>
                  <a:lnTo>
                    <a:pt x="1150" y="88"/>
                  </a:lnTo>
                  <a:lnTo>
                    <a:pt x="1244" y="94"/>
                  </a:lnTo>
                  <a:lnTo>
                    <a:pt x="1244" y="1266"/>
                  </a:lnTo>
                  <a:lnTo>
                    <a:pt x="1218" y="1266"/>
                  </a:lnTo>
                  <a:lnTo>
                    <a:pt x="1041" y="1257"/>
                  </a:lnTo>
                  <a:lnTo>
                    <a:pt x="860" y="1238"/>
                  </a:lnTo>
                  <a:lnTo>
                    <a:pt x="487" y="1165"/>
                  </a:lnTo>
                  <a:lnTo>
                    <a:pt x="356" y="1142"/>
                  </a:lnTo>
                  <a:lnTo>
                    <a:pt x="261" y="1137"/>
                  </a:lnTo>
                  <a:lnTo>
                    <a:pt x="176" y="1137"/>
                  </a:lnTo>
                  <a:lnTo>
                    <a:pt x="104" y="1147"/>
                  </a:lnTo>
                  <a:lnTo>
                    <a:pt x="41" y="1180"/>
                  </a:lnTo>
                  <a:lnTo>
                    <a:pt x="0" y="1211"/>
                  </a:lnTo>
                  <a:lnTo>
                    <a:pt x="0" y="1296"/>
                  </a:lnTo>
                  <a:lnTo>
                    <a:pt x="41" y="1266"/>
                  </a:lnTo>
                  <a:lnTo>
                    <a:pt x="104" y="1235"/>
                  </a:lnTo>
                  <a:lnTo>
                    <a:pt x="176" y="1225"/>
                  </a:lnTo>
                  <a:lnTo>
                    <a:pt x="261" y="1225"/>
                  </a:lnTo>
                  <a:lnTo>
                    <a:pt x="356" y="1230"/>
                  </a:lnTo>
                  <a:lnTo>
                    <a:pt x="487" y="1252"/>
                  </a:lnTo>
                  <a:lnTo>
                    <a:pt x="860" y="1324"/>
                  </a:lnTo>
                  <a:lnTo>
                    <a:pt x="1041" y="1343"/>
                  </a:lnTo>
                  <a:lnTo>
                    <a:pt x="1218" y="1352"/>
                  </a:lnTo>
                  <a:lnTo>
                    <a:pt x="1307" y="1352"/>
                  </a:lnTo>
                  <a:lnTo>
                    <a:pt x="130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0" name="Freeform 14"/>
            <p:cNvSpPr>
              <a:spLocks/>
            </p:cNvSpPr>
            <p:nvPr/>
          </p:nvSpPr>
          <p:spPr bwMode="auto">
            <a:xfrm>
              <a:off x="732" y="1256"/>
              <a:ext cx="386" cy="490"/>
            </a:xfrm>
            <a:custGeom>
              <a:avLst/>
              <a:gdLst/>
              <a:ahLst/>
              <a:cxnLst>
                <a:cxn ang="0">
                  <a:pos x="1158" y="1333"/>
                </a:cxn>
                <a:cxn ang="0">
                  <a:pos x="1117" y="1302"/>
                </a:cxn>
                <a:cxn ang="0">
                  <a:pos x="1055" y="1271"/>
                </a:cxn>
                <a:cxn ang="0">
                  <a:pos x="982" y="1260"/>
                </a:cxn>
                <a:cxn ang="0">
                  <a:pos x="897" y="1260"/>
                </a:cxn>
                <a:cxn ang="0">
                  <a:pos x="801" y="1266"/>
                </a:cxn>
                <a:cxn ang="0">
                  <a:pos x="670" y="1288"/>
                </a:cxn>
                <a:cxn ang="0">
                  <a:pos x="298" y="1360"/>
                </a:cxn>
                <a:cxn ang="0">
                  <a:pos x="117" y="1379"/>
                </a:cxn>
                <a:cxn ang="0">
                  <a:pos x="61" y="1381"/>
                </a:cxn>
                <a:cxn ang="0">
                  <a:pos x="61" y="206"/>
                </a:cxn>
                <a:cxn ang="0">
                  <a:pos x="117" y="206"/>
                </a:cxn>
                <a:cxn ang="0">
                  <a:pos x="298" y="187"/>
                </a:cxn>
                <a:cxn ang="0">
                  <a:pos x="670" y="114"/>
                </a:cxn>
                <a:cxn ang="0">
                  <a:pos x="801" y="92"/>
                </a:cxn>
                <a:cxn ang="0">
                  <a:pos x="897" y="87"/>
                </a:cxn>
                <a:cxn ang="0">
                  <a:pos x="982" y="87"/>
                </a:cxn>
                <a:cxn ang="0">
                  <a:pos x="1055" y="97"/>
                </a:cxn>
                <a:cxn ang="0">
                  <a:pos x="1117" y="129"/>
                </a:cxn>
                <a:cxn ang="0">
                  <a:pos x="1158" y="160"/>
                </a:cxn>
                <a:cxn ang="0">
                  <a:pos x="1158" y="75"/>
                </a:cxn>
                <a:cxn ang="0">
                  <a:pos x="1117" y="41"/>
                </a:cxn>
                <a:cxn ang="0">
                  <a:pos x="1055" y="11"/>
                </a:cxn>
                <a:cxn ang="0">
                  <a:pos x="982" y="0"/>
                </a:cxn>
                <a:cxn ang="0">
                  <a:pos x="897" y="0"/>
                </a:cxn>
                <a:cxn ang="0">
                  <a:pos x="801" y="6"/>
                </a:cxn>
                <a:cxn ang="0">
                  <a:pos x="670" y="28"/>
                </a:cxn>
                <a:cxn ang="0">
                  <a:pos x="298" y="100"/>
                </a:cxn>
                <a:cxn ang="0">
                  <a:pos x="117" y="119"/>
                </a:cxn>
                <a:cxn ang="0">
                  <a:pos x="0" y="126"/>
                </a:cxn>
                <a:cxn ang="0">
                  <a:pos x="0" y="1472"/>
                </a:cxn>
                <a:cxn ang="0">
                  <a:pos x="117" y="1467"/>
                </a:cxn>
                <a:cxn ang="0">
                  <a:pos x="298" y="1447"/>
                </a:cxn>
                <a:cxn ang="0">
                  <a:pos x="670" y="1374"/>
                </a:cxn>
                <a:cxn ang="0">
                  <a:pos x="801" y="1352"/>
                </a:cxn>
                <a:cxn ang="0">
                  <a:pos x="897" y="1347"/>
                </a:cxn>
                <a:cxn ang="0">
                  <a:pos x="982" y="1347"/>
                </a:cxn>
                <a:cxn ang="0">
                  <a:pos x="1055" y="1357"/>
                </a:cxn>
                <a:cxn ang="0">
                  <a:pos x="1117" y="1389"/>
                </a:cxn>
                <a:cxn ang="0">
                  <a:pos x="1158" y="1420"/>
                </a:cxn>
                <a:cxn ang="0">
                  <a:pos x="1158" y="1333"/>
                </a:cxn>
              </a:cxnLst>
              <a:rect l="0" t="0" r="r" b="b"/>
              <a:pathLst>
                <a:path w="1158" h="1472">
                  <a:moveTo>
                    <a:pt x="1158" y="1333"/>
                  </a:moveTo>
                  <a:lnTo>
                    <a:pt x="1117" y="1302"/>
                  </a:lnTo>
                  <a:lnTo>
                    <a:pt x="1055" y="1271"/>
                  </a:lnTo>
                  <a:lnTo>
                    <a:pt x="982" y="1260"/>
                  </a:lnTo>
                  <a:lnTo>
                    <a:pt x="897" y="1260"/>
                  </a:lnTo>
                  <a:lnTo>
                    <a:pt x="801" y="1266"/>
                  </a:lnTo>
                  <a:lnTo>
                    <a:pt x="670" y="1288"/>
                  </a:lnTo>
                  <a:lnTo>
                    <a:pt x="298" y="1360"/>
                  </a:lnTo>
                  <a:lnTo>
                    <a:pt x="117" y="1379"/>
                  </a:lnTo>
                  <a:lnTo>
                    <a:pt x="61" y="1381"/>
                  </a:lnTo>
                  <a:lnTo>
                    <a:pt x="61" y="206"/>
                  </a:lnTo>
                  <a:lnTo>
                    <a:pt x="117" y="206"/>
                  </a:lnTo>
                  <a:lnTo>
                    <a:pt x="298" y="187"/>
                  </a:lnTo>
                  <a:lnTo>
                    <a:pt x="670" y="114"/>
                  </a:lnTo>
                  <a:lnTo>
                    <a:pt x="801" y="92"/>
                  </a:lnTo>
                  <a:lnTo>
                    <a:pt x="897" y="87"/>
                  </a:lnTo>
                  <a:lnTo>
                    <a:pt x="982" y="87"/>
                  </a:lnTo>
                  <a:lnTo>
                    <a:pt x="1055" y="97"/>
                  </a:lnTo>
                  <a:lnTo>
                    <a:pt x="1117" y="129"/>
                  </a:lnTo>
                  <a:lnTo>
                    <a:pt x="1158" y="160"/>
                  </a:lnTo>
                  <a:lnTo>
                    <a:pt x="1158" y="75"/>
                  </a:lnTo>
                  <a:lnTo>
                    <a:pt x="1117" y="41"/>
                  </a:lnTo>
                  <a:lnTo>
                    <a:pt x="1055" y="11"/>
                  </a:lnTo>
                  <a:lnTo>
                    <a:pt x="982" y="0"/>
                  </a:lnTo>
                  <a:lnTo>
                    <a:pt x="897" y="0"/>
                  </a:lnTo>
                  <a:lnTo>
                    <a:pt x="801" y="6"/>
                  </a:lnTo>
                  <a:lnTo>
                    <a:pt x="670" y="28"/>
                  </a:lnTo>
                  <a:lnTo>
                    <a:pt x="298" y="100"/>
                  </a:lnTo>
                  <a:lnTo>
                    <a:pt x="117" y="119"/>
                  </a:lnTo>
                  <a:lnTo>
                    <a:pt x="0" y="126"/>
                  </a:lnTo>
                  <a:lnTo>
                    <a:pt x="0" y="1472"/>
                  </a:lnTo>
                  <a:lnTo>
                    <a:pt x="117" y="1467"/>
                  </a:lnTo>
                  <a:lnTo>
                    <a:pt x="298" y="1447"/>
                  </a:lnTo>
                  <a:lnTo>
                    <a:pt x="670" y="1374"/>
                  </a:lnTo>
                  <a:lnTo>
                    <a:pt x="801" y="1352"/>
                  </a:lnTo>
                  <a:lnTo>
                    <a:pt x="897" y="1347"/>
                  </a:lnTo>
                  <a:lnTo>
                    <a:pt x="982" y="1347"/>
                  </a:lnTo>
                  <a:lnTo>
                    <a:pt x="1055" y="1357"/>
                  </a:lnTo>
                  <a:lnTo>
                    <a:pt x="1117" y="1389"/>
                  </a:lnTo>
                  <a:lnTo>
                    <a:pt x="1158" y="1420"/>
                  </a:lnTo>
                  <a:lnTo>
                    <a:pt x="1158" y="1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1" name="Freeform 15"/>
            <p:cNvSpPr>
              <a:spLocks/>
            </p:cNvSpPr>
            <p:nvPr/>
          </p:nvSpPr>
          <p:spPr bwMode="auto">
            <a:xfrm>
              <a:off x="1139" y="1255"/>
              <a:ext cx="386" cy="491"/>
            </a:xfrm>
            <a:custGeom>
              <a:avLst/>
              <a:gdLst/>
              <a:ahLst/>
              <a:cxnLst>
                <a:cxn ang="0">
                  <a:pos x="0" y="1334"/>
                </a:cxn>
                <a:cxn ang="0">
                  <a:pos x="41" y="1303"/>
                </a:cxn>
                <a:cxn ang="0">
                  <a:pos x="104" y="1270"/>
                </a:cxn>
                <a:cxn ang="0">
                  <a:pos x="176" y="1260"/>
                </a:cxn>
                <a:cxn ang="0">
                  <a:pos x="261" y="1260"/>
                </a:cxn>
                <a:cxn ang="0">
                  <a:pos x="356" y="1265"/>
                </a:cxn>
                <a:cxn ang="0">
                  <a:pos x="487" y="1287"/>
                </a:cxn>
                <a:cxn ang="0">
                  <a:pos x="860" y="1362"/>
                </a:cxn>
                <a:cxn ang="0">
                  <a:pos x="1041" y="1380"/>
                </a:cxn>
                <a:cxn ang="0">
                  <a:pos x="1097" y="1380"/>
                </a:cxn>
                <a:cxn ang="0">
                  <a:pos x="1097" y="207"/>
                </a:cxn>
                <a:cxn ang="0">
                  <a:pos x="1041" y="205"/>
                </a:cxn>
                <a:cxn ang="0">
                  <a:pos x="860" y="187"/>
                </a:cxn>
                <a:cxn ang="0">
                  <a:pos x="487" y="115"/>
                </a:cxn>
                <a:cxn ang="0">
                  <a:pos x="356" y="93"/>
                </a:cxn>
                <a:cxn ang="0">
                  <a:pos x="261" y="88"/>
                </a:cxn>
                <a:cxn ang="0">
                  <a:pos x="176" y="88"/>
                </a:cxn>
                <a:cxn ang="0">
                  <a:pos x="104" y="98"/>
                </a:cxn>
                <a:cxn ang="0">
                  <a:pos x="41" y="131"/>
                </a:cxn>
                <a:cxn ang="0">
                  <a:pos x="0" y="161"/>
                </a:cxn>
                <a:cxn ang="0">
                  <a:pos x="0" y="74"/>
                </a:cxn>
                <a:cxn ang="0">
                  <a:pos x="41" y="43"/>
                </a:cxn>
                <a:cxn ang="0">
                  <a:pos x="104" y="10"/>
                </a:cxn>
                <a:cxn ang="0">
                  <a:pos x="176" y="0"/>
                </a:cxn>
                <a:cxn ang="0">
                  <a:pos x="261" y="0"/>
                </a:cxn>
                <a:cxn ang="0">
                  <a:pos x="356" y="5"/>
                </a:cxn>
                <a:cxn ang="0">
                  <a:pos x="487" y="27"/>
                </a:cxn>
                <a:cxn ang="0">
                  <a:pos x="860" y="101"/>
                </a:cxn>
                <a:cxn ang="0">
                  <a:pos x="1041" y="120"/>
                </a:cxn>
                <a:cxn ang="0">
                  <a:pos x="1158" y="125"/>
                </a:cxn>
                <a:cxn ang="0">
                  <a:pos x="1158" y="1473"/>
                </a:cxn>
                <a:cxn ang="0">
                  <a:pos x="1041" y="1466"/>
                </a:cxn>
                <a:cxn ang="0">
                  <a:pos x="860" y="1447"/>
                </a:cxn>
                <a:cxn ang="0">
                  <a:pos x="487" y="1375"/>
                </a:cxn>
                <a:cxn ang="0">
                  <a:pos x="356" y="1353"/>
                </a:cxn>
                <a:cxn ang="0">
                  <a:pos x="261" y="1348"/>
                </a:cxn>
                <a:cxn ang="0">
                  <a:pos x="176" y="1348"/>
                </a:cxn>
                <a:cxn ang="0">
                  <a:pos x="104" y="1358"/>
                </a:cxn>
                <a:cxn ang="0">
                  <a:pos x="41" y="1389"/>
                </a:cxn>
                <a:cxn ang="0">
                  <a:pos x="0" y="1421"/>
                </a:cxn>
                <a:cxn ang="0">
                  <a:pos x="0" y="1334"/>
                </a:cxn>
              </a:cxnLst>
              <a:rect l="0" t="0" r="r" b="b"/>
              <a:pathLst>
                <a:path w="1158" h="1473">
                  <a:moveTo>
                    <a:pt x="0" y="1334"/>
                  </a:moveTo>
                  <a:lnTo>
                    <a:pt x="41" y="1303"/>
                  </a:lnTo>
                  <a:lnTo>
                    <a:pt x="104" y="1270"/>
                  </a:lnTo>
                  <a:lnTo>
                    <a:pt x="176" y="1260"/>
                  </a:lnTo>
                  <a:lnTo>
                    <a:pt x="261" y="1260"/>
                  </a:lnTo>
                  <a:lnTo>
                    <a:pt x="356" y="1265"/>
                  </a:lnTo>
                  <a:lnTo>
                    <a:pt x="487" y="1287"/>
                  </a:lnTo>
                  <a:lnTo>
                    <a:pt x="860" y="1362"/>
                  </a:lnTo>
                  <a:lnTo>
                    <a:pt x="1041" y="1380"/>
                  </a:lnTo>
                  <a:lnTo>
                    <a:pt x="1097" y="1380"/>
                  </a:lnTo>
                  <a:lnTo>
                    <a:pt x="1097" y="207"/>
                  </a:lnTo>
                  <a:lnTo>
                    <a:pt x="1041" y="205"/>
                  </a:lnTo>
                  <a:lnTo>
                    <a:pt x="860" y="187"/>
                  </a:lnTo>
                  <a:lnTo>
                    <a:pt x="487" y="115"/>
                  </a:lnTo>
                  <a:lnTo>
                    <a:pt x="356" y="93"/>
                  </a:lnTo>
                  <a:lnTo>
                    <a:pt x="261" y="88"/>
                  </a:lnTo>
                  <a:lnTo>
                    <a:pt x="176" y="88"/>
                  </a:lnTo>
                  <a:lnTo>
                    <a:pt x="104" y="98"/>
                  </a:lnTo>
                  <a:lnTo>
                    <a:pt x="41" y="131"/>
                  </a:lnTo>
                  <a:lnTo>
                    <a:pt x="0" y="161"/>
                  </a:lnTo>
                  <a:lnTo>
                    <a:pt x="0" y="74"/>
                  </a:lnTo>
                  <a:lnTo>
                    <a:pt x="41" y="43"/>
                  </a:lnTo>
                  <a:lnTo>
                    <a:pt x="104" y="10"/>
                  </a:lnTo>
                  <a:lnTo>
                    <a:pt x="176" y="0"/>
                  </a:lnTo>
                  <a:lnTo>
                    <a:pt x="261" y="0"/>
                  </a:lnTo>
                  <a:lnTo>
                    <a:pt x="356" y="5"/>
                  </a:lnTo>
                  <a:lnTo>
                    <a:pt x="487" y="27"/>
                  </a:lnTo>
                  <a:lnTo>
                    <a:pt x="860" y="101"/>
                  </a:lnTo>
                  <a:lnTo>
                    <a:pt x="1041" y="120"/>
                  </a:lnTo>
                  <a:lnTo>
                    <a:pt x="1158" y="125"/>
                  </a:lnTo>
                  <a:lnTo>
                    <a:pt x="1158" y="1473"/>
                  </a:lnTo>
                  <a:lnTo>
                    <a:pt x="1041" y="1466"/>
                  </a:lnTo>
                  <a:lnTo>
                    <a:pt x="860" y="1447"/>
                  </a:lnTo>
                  <a:lnTo>
                    <a:pt x="487" y="1375"/>
                  </a:lnTo>
                  <a:lnTo>
                    <a:pt x="356" y="1353"/>
                  </a:lnTo>
                  <a:lnTo>
                    <a:pt x="261" y="1348"/>
                  </a:lnTo>
                  <a:lnTo>
                    <a:pt x="176" y="1348"/>
                  </a:lnTo>
                  <a:lnTo>
                    <a:pt x="104" y="1358"/>
                  </a:lnTo>
                  <a:lnTo>
                    <a:pt x="41" y="1389"/>
                  </a:lnTo>
                  <a:lnTo>
                    <a:pt x="0" y="1421"/>
                  </a:lnTo>
                  <a:lnTo>
                    <a:pt x="0" y="1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0912" name="AutoShape 16"/>
          <p:cNvSpPr>
            <a:spLocks noChangeArrowheads="1"/>
          </p:cNvSpPr>
          <p:nvPr/>
        </p:nvSpPr>
        <p:spPr bwMode="auto">
          <a:xfrm>
            <a:off x="323850" y="2781300"/>
            <a:ext cx="2438400" cy="1749425"/>
          </a:xfrm>
          <a:prstGeom prst="wedgeRectCallout">
            <a:avLst>
              <a:gd name="adj1" fmla="val 90366"/>
              <a:gd name="adj2" fmla="val 5753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9900FF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0" lang="ru-RU"/>
              <a:t>Совместное чтение и обсуждение прочитанной книги укрепляет семейные связи </a:t>
            </a:r>
          </a:p>
        </p:txBody>
      </p:sp>
      <p:sp>
        <p:nvSpPr>
          <p:cNvPr id="80913" name="AutoShape 17"/>
          <p:cNvSpPr>
            <a:spLocks noChangeArrowheads="1"/>
          </p:cNvSpPr>
          <p:nvPr/>
        </p:nvSpPr>
        <p:spPr bwMode="auto">
          <a:xfrm>
            <a:off x="6372225" y="3141663"/>
            <a:ext cx="2362200" cy="3397250"/>
          </a:xfrm>
          <a:prstGeom prst="wedgeRectCallout">
            <a:avLst>
              <a:gd name="adj1" fmla="val -83264"/>
              <a:gd name="adj2" fmla="val -2672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9900FF"/>
            </a:outerShdw>
          </a:effectLst>
        </p:spPr>
        <p:txBody>
          <a:bodyPr>
            <a:spAutoFit/>
          </a:bodyPr>
          <a:lstStyle/>
          <a:p>
            <a:r>
              <a:rPr kumimoji="0" lang="ru-RU"/>
              <a:t>Ребенок может спросить взрослого о непонятых местах в книге, задать вопросы по прочитанному. Это повышает у ребенка авторитет родителей </a:t>
            </a:r>
          </a:p>
          <a:p>
            <a:pPr>
              <a:buFontTx/>
              <a:buChar char="•"/>
            </a:pPr>
            <a:endParaRPr lang="ru-RU"/>
          </a:p>
        </p:txBody>
      </p:sp>
      <p:sp>
        <p:nvSpPr>
          <p:cNvPr id="80915" name="AutoShape 19"/>
          <p:cNvSpPr>
            <a:spLocks noChangeArrowheads="1"/>
          </p:cNvSpPr>
          <p:nvPr/>
        </p:nvSpPr>
        <p:spPr bwMode="auto">
          <a:xfrm>
            <a:off x="6516688" y="620713"/>
            <a:ext cx="2362200" cy="1749425"/>
          </a:xfrm>
          <a:prstGeom prst="wedgeRectCallout">
            <a:avLst>
              <a:gd name="adj1" fmla="val -92338"/>
              <a:gd name="adj2" fmla="val 87296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9900FF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0" lang="ru-RU"/>
              <a:t>Чтение ребенком книги вслух для всей семьи улучшает у него технику и скорость чтения </a:t>
            </a:r>
          </a:p>
        </p:txBody>
      </p:sp>
      <p:sp>
        <p:nvSpPr>
          <p:cNvPr id="80916" name="AutoShape 20"/>
          <p:cNvSpPr>
            <a:spLocks noChangeArrowheads="1"/>
          </p:cNvSpPr>
          <p:nvPr/>
        </p:nvSpPr>
        <p:spPr bwMode="auto">
          <a:xfrm>
            <a:off x="250825" y="549275"/>
            <a:ext cx="2438400" cy="1474788"/>
          </a:xfrm>
          <a:prstGeom prst="wedgeRectCallout">
            <a:avLst>
              <a:gd name="adj1" fmla="val 100523"/>
              <a:gd name="adj2" fmla="val 113079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9900FF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0" lang="ru-RU"/>
              <a:t>Семейное чтение способствует привитию ребенку любви к чтению без принуждения </a:t>
            </a:r>
          </a:p>
        </p:txBody>
      </p:sp>
      <p:sp>
        <p:nvSpPr>
          <p:cNvPr id="8091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2714612" y="428604"/>
            <a:ext cx="3671887" cy="21590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5 причин, по которым читать книги нужно всей семьей</a:t>
            </a:r>
          </a:p>
        </p:txBody>
      </p:sp>
      <p:pic>
        <p:nvPicPr>
          <p:cNvPr id="80920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357563"/>
            <a:ext cx="166846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21" name="AutoShape 25"/>
          <p:cNvSpPr>
            <a:spLocks noChangeArrowheads="1"/>
          </p:cNvSpPr>
          <p:nvPr/>
        </p:nvSpPr>
        <p:spPr bwMode="auto">
          <a:xfrm>
            <a:off x="323850" y="4941888"/>
            <a:ext cx="2735263" cy="1474787"/>
          </a:xfrm>
          <a:prstGeom prst="wedgeRectCallout">
            <a:avLst>
              <a:gd name="adj1" fmla="val 75884"/>
              <a:gd name="adj2" fmla="val -54954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9900FF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0" lang="ru-RU"/>
              <a:t>Семейное чтение позволяет взрослому участвовать в жизни ребенка, познать мир его интересов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2" grpId="0" animBg="1"/>
      <p:bldP spid="80913" grpId="0" animBg="1"/>
      <p:bldP spid="80915" grpId="0" animBg="1"/>
      <p:bldP spid="80916" grpId="0" animBg="1"/>
      <p:bldP spid="809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71775" y="1844675"/>
            <a:ext cx="3810000" cy="3505200"/>
            <a:chOff x="1680" y="768"/>
            <a:chExt cx="2400" cy="2208"/>
          </a:xfrm>
        </p:grpSpPr>
        <p:sp>
          <p:nvSpPr>
            <p:cNvPr id="82949" name="AutoShape 5"/>
            <p:cNvSpPr>
              <a:spLocks noChangeArrowheads="1"/>
            </p:cNvSpPr>
            <p:nvPr/>
          </p:nvSpPr>
          <p:spPr bwMode="auto">
            <a:xfrm>
              <a:off x="1680" y="768"/>
              <a:ext cx="2400" cy="2208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FEE7F2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50" name="Rectangle 6"/>
            <p:cNvSpPr>
              <a:spLocks noChangeArrowheads="1"/>
            </p:cNvSpPr>
            <p:nvPr/>
          </p:nvSpPr>
          <p:spPr bwMode="auto">
            <a:xfrm>
              <a:off x="1824" y="1271"/>
              <a:ext cx="202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kumimoji="0" lang="ru-RU" sz="3000" b="1" dirty="0">
                  <a:solidFill>
                    <a:srgbClr val="FF0000"/>
                  </a:solidFill>
                  <a:latin typeface="Times New Roman" pitchFamily="18" charset="0"/>
                </a:rPr>
                <a:t>5 причин, по которым надо читать книги</a:t>
              </a:r>
              <a:r>
                <a:rPr kumimoji="0" lang="ru-RU" sz="2800" b="1" dirty="0">
                  <a:latin typeface="Times New Roman" pitchFamily="18" charset="0"/>
                </a:rPr>
                <a:t/>
              </a:r>
              <a:br>
                <a:rPr kumimoji="0" lang="ru-RU" sz="2800" b="1" dirty="0">
                  <a:latin typeface="Times New Roman" pitchFamily="18" charset="0"/>
                </a:rPr>
              </a:br>
              <a:endParaRPr kumimoji="0" lang="ru-RU" sz="2800" b="1" dirty="0">
                <a:latin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rot="-2928844">
            <a:off x="5076031" y="3861595"/>
            <a:ext cx="2663825" cy="2087562"/>
            <a:chOff x="2525" y="2023"/>
            <a:chExt cx="1053" cy="1444"/>
          </a:xfrm>
        </p:grpSpPr>
        <p:sp>
          <p:nvSpPr>
            <p:cNvPr id="82958" name="Freeform 14"/>
            <p:cNvSpPr>
              <a:spLocks/>
            </p:cNvSpPr>
            <p:nvPr/>
          </p:nvSpPr>
          <p:spPr bwMode="auto">
            <a:xfrm>
              <a:off x="2527" y="2023"/>
              <a:ext cx="1048" cy="1395"/>
            </a:xfrm>
            <a:custGeom>
              <a:avLst/>
              <a:gdLst/>
              <a:ahLst/>
              <a:cxnLst>
                <a:cxn ang="0">
                  <a:pos x="816" y="1395"/>
                </a:cxn>
                <a:cxn ang="0">
                  <a:pos x="229" y="1395"/>
                </a:cxn>
                <a:cxn ang="0">
                  <a:pos x="229" y="524"/>
                </a:cxn>
                <a:cxn ang="0">
                  <a:pos x="0" y="524"/>
                </a:cxn>
                <a:cxn ang="0">
                  <a:pos x="524" y="0"/>
                </a:cxn>
                <a:cxn ang="0">
                  <a:pos x="1048" y="524"/>
                </a:cxn>
                <a:cxn ang="0">
                  <a:pos x="816" y="524"/>
                </a:cxn>
                <a:cxn ang="0">
                  <a:pos x="816" y="1395"/>
                </a:cxn>
              </a:cxnLst>
              <a:rect l="0" t="0" r="r" b="b"/>
              <a:pathLst>
                <a:path w="1048" h="1395">
                  <a:moveTo>
                    <a:pt x="816" y="1395"/>
                  </a:moveTo>
                  <a:lnTo>
                    <a:pt x="229" y="1395"/>
                  </a:lnTo>
                  <a:lnTo>
                    <a:pt x="229" y="524"/>
                  </a:lnTo>
                  <a:lnTo>
                    <a:pt x="0" y="524"/>
                  </a:lnTo>
                  <a:lnTo>
                    <a:pt x="524" y="0"/>
                  </a:lnTo>
                  <a:lnTo>
                    <a:pt x="1048" y="524"/>
                  </a:lnTo>
                  <a:lnTo>
                    <a:pt x="816" y="524"/>
                  </a:lnTo>
                  <a:lnTo>
                    <a:pt x="816" y="1395"/>
                  </a:lnTo>
                  <a:close/>
                </a:path>
              </a:pathLst>
            </a:custGeom>
            <a:gradFill rotWithShape="1">
              <a:gsLst>
                <a:gs pos="0">
                  <a:srgbClr val="2FD137"/>
                </a:gs>
                <a:gs pos="100000">
                  <a:srgbClr val="BBFFBB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59" name="Rectangle 15"/>
            <p:cNvSpPr>
              <a:spLocks noChangeArrowheads="1"/>
            </p:cNvSpPr>
            <p:nvPr/>
          </p:nvSpPr>
          <p:spPr bwMode="auto">
            <a:xfrm>
              <a:off x="2760" y="3419"/>
              <a:ext cx="579" cy="48"/>
            </a:xfrm>
            <a:prstGeom prst="rect">
              <a:avLst/>
            </a:prstGeom>
            <a:gradFill rotWithShape="1">
              <a:gsLst>
                <a:gs pos="0">
                  <a:srgbClr val="2FD137"/>
                </a:gs>
                <a:gs pos="100000">
                  <a:srgbClr val="BBFFBB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auto">
            <a:xfrm>
              <a:off x="2525" y="2547"/>
              <a:ext cx="230" cy="79"/>
            </a:xfrm>
            <a:custGeom>
              <a:avLst/>
              <a:gdLst/>
              <a:ahLst/>
              <a:cxnLst>
                <a:cxn ang="0">
                  <a:pos x="230" y="79"/>
                </a:cxn>
                <a:cxn ang="0">
                  <a:pos x="230" y="0"/>
                </a:cxn>
                <a:cxn ang="0">
                  <a:pos x="0" y="0"/>
                </a:cxn>
                <a:cxn ang="0">
                  <a:pos x="1" y="79"/>
                </a:cxn>
                <a:cxn ang="0">
                  <a:pos x="230" y="79"/>
                </a:cxn>
              </a:cxnLst>
              <a:rect l="0" t="0" r="r" b="b"/>
              <a:pathLst>
                <a:path w="230" h="79">
                  <a:moveTo>
                    <a:pt x="230" y="79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1" y="79"/>
                  </a:lnTo>
                  <a:lnTo>
                    <a:pt x="230" y="79"/>
                  </a:lnTo>
                  <a:close/>
                </a:path>
              </a:pathLst>
            </a:custGeom>
            <a:gradFill rotWithShape="1">
              <a:gsLst>
                <a:gs pos="0">
                  <a:srgbClr val="2FD137"/>
                </a:gs>
                <a:gs pos="100000">
                  <a:srgbClr val="BBFFBB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61" name="Freeform 17"/>
            <p:cNvSpPr>
              <a:spLocks/>
            </p:cNvSpPr>
            <p:nvPr/>
          </p:nvSpPr>
          <p:spPr bwMode="auto">
            <a:xfrm>
              <a:off x="3343" y="2547"/>
              <a:ext cx="235" cy="79"/>
            </a:xfrm>
            <a:custGeom>
              <a:avLst/>
              <a:gdLst/>
              <a:ahLst/>
              <a:cxnLst>
                <a:cxn ang="0">
                  <a:pos x="235" y="79"/>
                </a:cxn>
                <a:cxn ang="0">
                  <a:pos x="234" y="0"/>
                </a:cxn>
                <a:cxn ang="0">
                  <a:pos x="0" y="0"/>
                </a:cxn>
                <a:cxn ang="0">
                  <a:pos x="0" y="79"/>
                </a:cxn>
                <a:cxn ang="0">
                  <a:pos x="235" y="79"/>
                </a:cxn>
              </a:cxnLst>
              <a:rect l="0" t="0" r="r" b="b"/>
              <a:pathLst>
                <a:path w="235" h="79">
                  <a:moveTo>
                    <a:pt x="235" y="79"/>
                  </a:moveTo>
                  <a:lnTo>
                    <a:pt x="234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235" y="79"/>
                  </a:lnTo>
                  <a:close/>
                </a:path>
              </a:pathLst>
            </a:custGeom>
            <a:gradFill rotWithShape="1">
              <a:gsLst>
                <a:gs pos="0">
                  <a:srgbClr val="2FD137"/>
                </a:gs>
                <a:gs pos="100000">
                  <a:srgbClr val="BBFFBB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563938" y="404813"/>
            <a:ext cx="2205037" cy="1958975"/>
            <a:chOff x="2525" y="351"/>
            <a:chExt cx="1053" cy="1444"/>
          </a:xfrm>
        </p:grpSpPr>
        <p:sp>
          <p:nvSpPr>
            <p:cNvPr id="82963" name="Freeform 19"/>
            <p:cNvSpPr>
              <a:spLocks/>
            </p:cNvSpPr>
            <p:nvPr/>
          </p:nvSpPr>
          <p:spPr bwMode="auto">
            <a:xfrm>
              <a:off x="2527" y="400"/>
              <a:ext cx="1048" cy="1395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229" y="0"/>
                </a:cxn>
                <a:cxn ang="0">
                  <a:pos x="229" y="871"/>
                </a:cxn>
                <a:cxn ang="0">
                  <a:pos x="0" y="871"/>
                </a:cxn>
                <a:cxn ang="0">
                  <a:pos x="524" y="1395"/>
                </a:cxn>
                <a:cxn ang="0">
                  <a:pos x="1048" y="871"/>
                </a:cxn>
                <a:cxn ang="0">
                  <a:pos x="816" y="871"/>
                </a:cxn>
                <a:cxn ang="0">
                  <a:pos x="816" y="0"/>
                </a:cxn>
              </a:cxnLst>
              <a:rect l="0" t="0" r="r" b="b"/>
              <a:pathLst>
                <a:path w="1048" h="1395">
                  <a:moveTo>
                    <a:pt x="816" y="0"/>
                  </a:moveTo>
                  <a:lnTo>
                    <a:pt x="229" y="0"/>
                  </a:lnTo>
                  <a:lnTo>
                    <a:pt x="229" y="871"/>
                  </a:lnTo>
                  <a:lnTo>
                    <a:pt x="0" y="871"/>
                  </a:lnTo>
                  <a:lnTo>
                    <a:pt x="524" y="1395"/>
                  </a:lnTo>
                  <a:lnTo>
                    <a:pt x="1048" y="871"/>
                  </a:lnTo>
                  <a:lnTo>
                    <a:pt x="816" y="871"/>
                  </a:lnTo>
                  <a:lnTo>
                    <a:pt x="816" y="0"/>
                  </a:lnTo>
                  <a:close/>
                </a:path>
              </a:pathLst>
            </a:custGeom>
            <a:gradFill rotWithShape="1">
              <a:gsLst>
                <a:gs pos="0">
                  <a:srgbClr val="2FD137"/>
                </a:gs>
                <a:gs pos="100000">
                  <a:srgbClr val="BBFFBB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64" name="Rectangle 20"/>
            <p:cNvSpPr>
              <a:spLocks noChangeArrowheads="1"/>
            </p:cNvSpPr>
            <p:nvPr/>
          </p:nvSpPr>
          <p:spPr bwMode="auto">
            <a:xfrm>
              <a:off x="2760" y="351"/>
              <a:ext cx="579" cy="48"/>
            </a:xfrm>
            <a:prstGeom prst="rect">
              <a:avLst/>
            </a:prstGeom>
            <a:gradFill rotWithShape="1">
              <a:gsLst>
                <a:gs pos="0">
                  <a:srgbClr val="2FD137"/>
                </a:gs>
                <a:gs pos="100000">
                  <a:srgbClr val="BBFFBB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65" name="Freeform 21"/>
            <p:cNvSpPr>
              <a:spLocks/>
            </p:cNvSpPr>
            <p:nvPr/>
          </p:nvSpPr>
          <p:spPr bwMode="auto">
            <a:xfrm>
              <a:off x="2525" y="1192"/>
              <a:ext cx="230" cy="79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79"/>
                </a:cxn>
                <a:cxn ang="0">
                  <a:pos x="0" y="79"/>
                </a:cxn>
                <a:cxn ang="0">
                  <a:pos x="1" y="0"/>
                </a:cxn>
                <a:cxn ang="0">
                  <a:pos x="230" y="0"/>
                </a:cxn>
              </a:cxnLst>
              <a:rect l="0" t="0" r="r" b="b"/>
              <a:pathLst>
                <a:path w="230" h="79">
                  <a:moveTo>
                    <a:pt x="230" y="0"/>
                  </a:moveTo>
                  <a:lnTo>
                    <a:pt x="230" y="79"/>
                  </a:lnTo>
                  <a:lnTo>
                    <a:pt x="0" y="79"/>
                  </a:lnTo>
                  <a:lnTo>
                    <a:pt x="1" y="0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rgbClr val="2FD137"/>
                </a:gs>
                <a:gs pos="100000">
                  <a:srgbClr val="BBFFBB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66" name="Freeform 22"/>
            <p:cNvSpPr>
              <a:spLocks/>
            </p:cNvSpPr>
            <p:nvPr/>
          </p:nvSpPr>
          <p:spPr bwMode="auto">
            <a:xfrm>
              <a:off x="3343" y="1192"/>
              <a:ext cx="235" cy="79"/>
            </a:xfrm>
            <a:custGeom>
              <a:avLst/>
              <a:gdLst/>
              <a:ahLst/>
              <a:cxnLst>
                <a:cxn ang="0">
                  <a:pos x="235" y="0"/>
                </a:cxn>
                <a:cxn ang="0">
                  <a:pos x="234" y="79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235" y="0"/>
                </a:cxn>
              </a:cxnLst>
              <a:rect l="0" t="0" r="r" b="b"/>
              <a:pathLst>
                <a:path w="235" h="79">
                  <a:moveTo>
                    <a:pt x="235" y="0"/>
                  </a:moveTo>
                  <a:lnTo>
                    <a:pt x="234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35" y="0"/>
                  </a:lnTo>
                  <a:close/>
                </a:path>
              </a:pathLst>
            </a:custGeom>
            <a:gradFill rotWithShape="1">
              <a:gsLst>
                <a:gs pos="0">
                  <a:srgbClr val="2FD137"/>
                </a:gs>
                <a:gs pos="100000">
                  <a:srgbClr val="BBFFBB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 rot="1467197">
            <a:off x="1106488" y="1325563"/>
            <a:ext cx="2519362" cy="2119312"/>
            <a:chOff x="1497" y="1378"/>
            <a:chExt cx="1459" cy="1108"/>
          </a:xfrm>
        </p:grpSpPr>
        <p:sp>
          <p:nvSpPr>
            <p:cNvPr id="82968" name="Freeform 24"/>
            <p:cNvSpPr>
              <a:spLocks/>
            </p:cNvSpPr>
            <p:nvPr/>
          </p:nvSpPr>
          <p:spPr bwMode="auto">
            <a:xfrm>
              <a:off x="1562" y="1378"/>
              <a:ext cx="1394" cy="1046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820"/>
                </a:cxn>
                <a:cxn ang="0">
                  <a:pos x="868" y="820"/>
                </a:cxn>
                <a:cxn ang="0">
                  <a:pos x="868" y="1046"/>
                </a:cxn>
                <a:cxn ang="0">
                  <a:pos x="1394" y="523"/>
                </a:cxn>
                <a:cxn ang="0">
                  <a:pos x="868" y="0"/>
                </a:cxn>
                <a:cxn ang="0">
                  <a:pos x="868" y="232"/>
                </a:cxn>
                <a:cxn ang="0">
                  <a:pos x="0" y="232"/>
                </a:cxn>
              </a:cxnLst>
              <a:rect l="0" t="0" r="r" b="b"/>
              <a:pathLst>
                <a:path w="1394" h="1046">
                  <a:moveTo>
                    <a:pt x="0" y="232"/>
                  </a:moveTo>
                  <a:lnTo>
                    <a:pt x="0" y="820"/>
                  </a:lnTo>
                  <a:lnTo>
                    <a:pt x="868" y="820"/>
                  </a:lnTo>
                  <a:lnTo>
                    <a:pt x="868" y="1046"/>
                  </a:lnTo>
                  <a:lnTo>
                    <a:pt x="1394" y="523"/>
                  </a:lnTo>
                  <a:lnTo>
                    <a:pt x="868" y="0"/>
                  </a:lnTo>
                  <a:lnTo>
                    <a:pt x="868" y="232"/>
                  </a:lnTo>
                  <a:lnTo>
                    <a:pt x="0" y="232"/>
                  </a:lnTo>
                  <a:close/>
                </a:path>
              </a:pathLst>
            </a:custGeom>
            <a:gradFill rotWithShape="1">
              <a:gsLst>
                <a:gs pos="0">
                  <a:srgbClr val="BBFFBB"/>
                </a:gs>
                <a:gs pos="100000">
                  <a:srgbClr val="2FD137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69" name="Freeform 25"/>
            <p:cNvSpPr>
              <a:spLocks/>
            </p:cNvSpPr>
            <p:nvPr/>
          </p:nvSpPr>
          <p:spPr bwMode="auto">
            <a:xfrm>
              <a:off x="1498" y="2197"/>
              <a:ext cx="934" cy="64"/>
            </a:xfrm>
            <a:custGeom>
              <a:avLst/>
              <a:gdLst/>
              <a:ahLst/>
              <a:cxnLst>
                <a:cxn ang="0">
                  <a:pos x="870" y="63"/>
                </a:cxn>
                <a:cxn ang="0">
                  <a:pos x="934" y="0"/>
                </a:cxn>
                <a:cxn ang="0">
                  <a:pos x="61" y="0"/>
                </a:cxn>
                <a:cxn ang="0">
                  <a:pos x="0" y="64"/>
                </a:cxn>
                <a:cxn ang="0">
                  <a:pos x="870" y="63"/>
                </a:cxn>
              </a:cxnLst>
              <a:rect l="0" t="0" r="r" b="b"/>
              <a:pathLst>
                <a:path w="934" h="64">
                  <a:moveTo>
                    <a:pt x="870" y="63"/>
                  </a:moveTo>
                  <a:lnTo>
                    <a:pt x="934" y="0"/>
                  </a:lnTo>
                  <a:lnTo>
                    <a:pt x="61" y="0"/>
                  </a:lnTo>
                  <a:lnTo>
                    <a:pt x="0" y="64"/>
                  </a:lnTo>
                  <a:lnTo>
                    <a:pt x="870" y="63"/>
                  </a:lnTo>
                  <a:close/>
                </a:path>
              </a:pathLst>
            </a:custGeom>
            <a:gradFill rotWithShape="1">
              <a:gsLst>
                <a:gs pos="0">
                  <a:srgbClr val="BBFFBB"/>
                </a:gs>
                <a:gs pos="100000">
                  <a:srgbClr val="2FD137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70" name="Freeform 26"/>
            <p:cNvSpPr>
              <a:spLocks/>
            </p:cNvSpPr>
            <p:nvPr/>
          </p:nvSpPr>
          <p:spPr bwMode="auto">
            <a:xfrm>
              <a:off x="2368" y="2196"/>
              <a:ext cx="62" cy="290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2" y="0"/>
                </a:cxn>
                <a:cxn ang="0">
                  <a:pos x="62" y="228"/>
                </a:cxn>
                <a:cxn ang="0">
                  <a:pos x="0" y="290"/>
                </a:cxn>
                <a:cxn ang="0">
                  <a:pos x="0" y="65"/>
                </a:cxn>
              </a:cxnLst>
              <a:rect l="0" t="0" r="r" b="b"/>
              <a:pathLst>
                <a:path w="62" h="290">
                  <a:moveTo>
                    <a:pt x="0" y="65"/>
                  </a:moveTo>
                  <a:lnTo>
                    <a:pt x="62" y="0"/>
                  </a:lnTo>
                  <a:lnTo>
                    <a:pt x="62" y="228"/>
                  </a:lnTo>
                  <a:lnTo>
                    <a:pt x="0" y="290"/>
                  </a:lnTo>
                  <a:lnTo>
                    <a:pt x="0" y="65"/>
                  </a:lnTo>
                  <a:close/>
                </a:path>
              </a:pathLst>
            </a:custGeom>
            <a:gradFill rotWithShape="1">
              <a:gsLst>
                <a:gs pos="0">
                  <a:srgbClr val="BBFFBB"/>
                </a:gs>
                <a:gs pos="100000">
                  <a:srgbClr val="2FD137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71" name="Freeform 27"/>
            <p:cNvSpPr>
              <a:spLocks/>
            </p:cNvSpPr>
            <p:nvPr/>
          </p:nvSpPr>
          <p:spPr bwMode="auto">
            <a:xfrm>
              <a:off x="1497" y="1610"/>
              <a:ext cx="65" cy="651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5" y="0"/>
                </a:cxn>
                <a:cxn ang="0">
                  <a:pos x="65" y="586"/>
                </a:cxn>
                <a:cxn ang="0">
                  <a:pos x="0" y="651"/>
                </a:cxn>
                <a:cxn ang="0">
                  <a:pos x="0" y="68"/>
                </a:cxn>
              </a:cxnLst>
              <a:rect l="0" t="0" r="r" b="b"/>
              <a:pathLst>
                <a:path w="65" h="651">
                  <a:moveTo>
                    <a:pt x="0" y="68"/>
                  </a:moveTo>
                  <a:lnTo>
                    <a:pt x="65" y="0"/>
                  </a:lnTo>
                  <a:lnTo>
                    <a:pt x="65" y="586"/>
                  </a:lnTo>
                  <a:lnTo>
                    <a:pt x="0" y="651"/>
                  </a:lnTo>
                  <a:lnTo>
                    <a:pt x="0" y="68"/>
                  </a:lnTo>
                  <a:close/>
                </a:path>
              </a:pathLst>
            </a:custGeom>
            <a:gradFill rotWithShape="1">
              <a:gsLst>
                <a:gs pos="0">
                  <a:srgbClr val="BBFFBB"/>
                </a:gs>
                <a:gs pos="100000">
                  <a:srgbClr val="2FD137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72" name="Freeform 28"/>
            <p:cNvSpPr>
              <a:spLocks/>
            </p:cNvSpPr>
            <p:nvPr/>
          </p:nvSpPr>
          <p:spPr bwMode="auto">
            <a:xfrm>
              <a:off x="2368" y="1378"/>
              <a:ext cx="62" cy="232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62" y="232"/>
                </a:cxn>
                <a:cxn ang="0">
                  <a:pos x="62" y="0"/>
                </a:cxn>
                <a:cxn ang="0">
                  <a:pos x="0" y="62"/>
                </a:cxn>
                <a:cxn ang="0">
                  <a:pos x="0" y="232"/>
                </a:cxn>
              </a:cxnLst>
              <a:rect l="0" t="0" r="r" b="b"/>
              <a:pathLst>
                <a:path w="62" h="232">
                  <a:moveTo>
                    <a:pt x="0" y="232"/>
                  </a:moveTo>
                  <a:lnTo>
                    <a:pt x="62" y="232"/>
                  </a:lnTo>
                  <a:lnTo>
                    <a:pt x="62" y="0"/>
                  </a:lnTo>
                  <a:lnTo>
                    <a:pt x="0" y="62"/>
                  </a:lnTo>
                  <a:lnTo>
                    <a:pt x="0" y="232"/>
                  </a:lnTo>
                  <a:close/>
                </a:path>
              </a:pathLst>
            </a:custGeom>
            <a:gradFill rotWithShape="1">
              <a:gsLst>
                <a:gs pos="0">
                  <a:srgbClr val="BBFFBB"/>
                </a:gs>
                <a:gs pos="100000">
                  <a:srgbClr val="2FD137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 rot="-19171871">
            <a:off x="1547813" y="3860800"/>
            <a:ext cx="2663825" cy="2087563"/>
            <a:chOff x="2525" y="2023"/>
            <a:chExt cx="1053" cy="1444"/>
          </a:xfrm>
        </p:grpSpPr>
        <p:sp>
          <p:nvSpPr>
            <p:cNvPr id="82974" name="Freeform 30"/>
            <p:cNvSpPr>
              <a:spLocks/>
            </p:cNvSpPr>
            <p:nvPr/>
          </p:nvSpPr>
          <p:spPr bwMode="auto">
            <a:xfrm>
              <a:off x="2527" y="2023"/>
              <a:ext cx="1048" cy="1395"/>
            </a:xfrm>
            <a:custGeom>
              <a:avLst/>
              <a:gdLst/>
              <a:ahLst/>
              <a:cxnLst>
                <a:cxn ang="0">
                  <a:pos x="816" y="1395"/>
                </a:cxn>
                <a:cxn ang="0">
                  <a:pos x="229" y="1395"/>
                </a:cxn>
                <a:cxn ang="0">
                  <a:pos x="229" y="524"/>
                </a:cxn>
                <a:cxn ang="0">
                  <a:pos x="0" y="524"/>
                </a:cxn>
                <a:cxn ang="0">
                  <a:pos x="524" y="0"/>
                </a:cxn>
                <a:cxn ang="0">
                  <a:pos x="1048" y="524"/>
                </a:cxn>
                <a:cxn ang="0">
                  <a:pos x="816" y="524"/>
                </a:cxn>
                <a:cxn ang="0">
                  <a:pos x="816" y="1395"/>
                </a:cxn>
              </a:cxnLst>
              <a:rect l="0" t="0" r="r" b="b"/>
              <a:pathLst>
                <a:path w="1048" h="1395">
                  <a:moveTo>
                    <a:pt x="816" y="1395"/>
                  </a:moveTo>
                  <a:lnTo>
                    <a:pt x="229" y="1395"/>
                  </a:lnTo>
                  <a:lnTo>
                    <a:pt x="229" y="524"/>
                  </a:lnTo>
                  <a:lnTo>
                    <a:pt x="0" y="524"/>
                  </a:lnTo>
                  <a:lnTo>
                    <a:pt x="524" y="0"/>
                  </a:lnTo>
                  <a:lnTo>
                    <a:pt x="1048" y="524"/>
                  </a:lnTo>
                  <a:lnTo>
                    <a:pt x="816" y="524"/>
                  </a:lnTo>
                  <a:lnTo>
                    <a:pt x="816" y="1395"/>
                  </a:lnTo>
                  <a:close/>
                </a:path>
              </a:pathLst>
            </a:custGeom>
            <a:gradFill rotWithShape="1">
              <a:gsLst>
                <a:gs pos="0">
                  <a:srgbClr val="BBFFBB"/>
                </a:gs>
                <a:gs pos="100000">
                  <a:srgbClr val="2FD137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75" name="Rectangle 31"/>
            <p:cNvSpPr>
              <a:spLocks noChangeArrowheads="1"/>
            </p:cNvSpPr>
            <p:nvPr/>
          </p:nvSpPr>
          <p:spPr bwMode="auto">
            <a:xfrm>
              <a:off x="2760" y="3419"/>
              <a:ext cx="579" cy="48"/>
            </a:xfrm>
            <a:prstGeom prst="rect">
              <a:avLst/>
            </a:prstGeom>
            <a:gradFill rotWithShape="1">
              <a:gsLst>
                <a:gs pos="0">
                  <a:srgbClr val="BBFFBB"/>
                </a:gs>
                <a:gs pos="100000">
                  <a:srgbClr val="2FD137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76" name="Freeform 32"/>
            <p:cNvSpPr>
              <a:spLocks/>
            </p:cNvSpPr>
            <p:nvPr/>
          </p:nvSpPr>
          <p:spPr bwMode="auto">
            <a:xfrm>
              <a:off x="2525" y="2547"/>
              <a:ext cx="230" cy="79"/>
            </a:xfrm>
            <a:custGeom>
              <a:avLst/>
              <a:gdLst/>
              <a:ahLst/>
              <a:cxnLst>
                <a:cxn ang="0">
                  <a:pos x="230" y="79"/>
                </a:cxn>
                <a:cxn ang="0">
                  <a:pos x="230" y="0"/>
                </a:cxn>
                <a:cxn ang="0">
                  <a:pos x="0" y="0"/>
                </a:cxn>
                <a:cxn ang="0">
                  <a:pos x="1" y="79"/>
                </a:cxn>
                <a:cxn ang="0">
                  <a:pos x="230" y="79"/>
                </a:cxn>
              </a:cxnLst>
              <a:rect l="0" t="0" r="r" b="b"/>
              <a:pathLst>
                <a:path w="230" h="79">
                  <a:moveTo>
                    <a:pt x="230" y="79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1" y="79"/>
                  </a:lnTo>
                  <a:lnTo>
                    <a:pt x="230" y="79"/>
                  </a:lnTo>
                  <a:close/>
                </a:path>
              </a:pathLst>
            </a:custGeom>
            <a:gradFill rotWithShape="1">
              <a:gsLst>
                <a:gs pos="0">
                  <a:srgbClr val="BBFFBB"/>
                </a:gs>
                <a:gs pos="100000">
                  <a:srgbClr val="2FD137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77" name="Freeform 33"/>
            <p:cNvSpPr>
              <a:spLocks/>
            </p:cNvSpPr>
            <p:nvPr/>
          </p:nvSpPr>
          <p:spPr bwMode="auto">
            <a:xfrm>
              <a:off x="3343" y="2547"/>
              <a:ext cx="235" cy="79"/>
            </a:xfrm>
            <a:custGeom>
              <a:avLst/>
              <a:gdLst/>
              <a:ahLst/>
              <a:cxnLst>
                <a:cxn ang="0">
                  <a:pos x="235" y="79"/>
                </a:cxn>
                <a:cxn ang="0">
                  <a:pos x="234" y="0"/>
                </a:cxn>
                <a:cxn ang="0">
                  <a:pos x="0" y="0"/>
                </a:cxn>
                <a:cxn ang="0">
                  <a:pos x="0" y="79"/>
                </a:cxn>
                <a:cxn ang="0">
                  <a:pos x="235" y="79"/>
                </a:cxn>
              </a:cxnLst>
              <a:rect l="0" t="0" r="r" b="b"/>
              <a:pathLst>
                <a:path w="235" h="79">
                  <a:moveTo>
                    <a:pt x="235" y="79"/>
                  </a:moveTo>
                  <a:lnTo>
                    <a:pt x="234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235" y="79"/>
                  </a:lnTo>
                  <a:close/>
                </a:path>
              </a:pathLst>
            </a:custGeom>
            <a:gradFill rotWithShape="1">
              <a:gsLst>
                <a:gs pos="0">
                  <a:srgbClr val="BBFFBB"/>
                </a:gs>
                <a:gs pos="100000">
                  <a:srgbClr val="2FD137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 rot="-7184145">
            <a:off x="5525294" y="1196182"/>
            <a:ext cx="2663825" cy="2376487"/>
            <a:chOff x="2525" y="2023"/>
            <a:chExt cx="1053" cy="1444"/>
          </a:xfrm>
        </p:grpSpPr>
        <p:sp>
          <p:nvSpPr>
            <p:cNvPr id="82979" name="Freeform 35"/>
            <p:cNvSpPr>
              <a:spLocks/>
            </p:cNvSpPr>
            <p:nvPr/>
          </p:nvSpPr>
          <p:spPr bwMode="auto">
            <a:xfrm>
              <a:off x="2527" y="2023"/>
              <a:ext cx="1048" cy="1395"/>
            </a:xfrm>
            <a:custGeom>
              <a:avLst/>
              <a:gdLst/>
              <a:ahLst/>
              <a:cxnLst>
                <a:cxn ang="0">
                  <a:pos x="816" y="1395"/>
                </a:cxn>
                <a:cxn ang="0">
                  <a:pos x="229" y="1395"/>
                </a:cxn>
                <a:cxn ang="0">
                  <a:pos x="229" y="524"/>
                </a:cxn>
                <a:cxn ang="0">
                  <a:pos x="0" y="524"/>
                </a:cxn>
                <a:cxn ang="0">
                  <a:pos x="524" y="0"/>
                </a:cxn>
                <a:cxn ang="0">
                  <a:pos x="1048" y="524"/>
                </a:cxn>
                <a:cxn ang="0">
                  <a:pos x="816" y="524"/>
                </a:cxn>
                <a:cxn ang="0">
                  <a:pos x="816" y="1395"/>
                </a:cxn>
              </a:cxnLst>
              <a:rect l="0" t="0" r="r" b="b"/>
              <a:pathLst>
                <a:path w="1048" h="1395">
                  <a:moveTo>
                    <a:pt x="816" y="1395"/>
                  </a:moveTo>
                  <a:lnTo>
                    <a:pt x="229" y="1395"/>
                  </a:lnTo>
                  <a:lnTo>
                    <a:pt x="229" y="524"/>
                  </a:lnTo>
                  <a:lnTo>
                    <a:pt x="0" y="524"/>
                  </a:lnTo>
                  <a:lnTo>
                    <a:pt x="524" y="0"/>
                  </a:lnTo>
                  <a:lnTo>
                    <a:pt x="1048" y="524"/>
                  </a:lnTo>
                  <a:lnTo>
                    <a:pt x="816" y="524"/>
                  </a:lnTo>
                  <a:lnTo>
                    <a:pt x="816" y="1395"/>
                  </a:lnTo>
                  <a:close/>
                </a:path>
              </a:pathLst>
            </a:custGeom>
            <a:gradFill rotWithShape="1">
              <a:gsLst>
                <a:gs pos="0">
                  <a:srgbClr val="2FD137"/>
                </a:gs>
                <a:gs pos="100000">
                  <a:srgbClr val="BBFFBB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0" name="Rectangle 36"/>
            <p:cNvSpPr>
              <a:spLocks noChangeArrowheads="1"/>
            </p:cNvSpPr>
            <p:nvPr/>
          </p:nvSpPr>
          <p:spPr bwMode="auto">
            <a:xfrm>
              <a:off x="2760" y="3419"/>
              <a:ext cx="579" cy="48"/>
            </a:xfrm>
            <a:prstGeom prst="rect">
              <a:avLst/>
            </a:prstGeom>
            <a:gradFill rotWithShape="1">
              <a:gsLst>
                <a:gs pos="0">
                  <a:srgbClr val="2FD137"/>
                </a:gs>
                <a:gs pos="100000">
                  <a:srgbClr val="BBFFBB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1" name="Freeform 37"/>
            <p:cNvSpPr>
              <a:spLocks/>
            </p:cNvSpPr>
            <p:nvPr/>
          </p:nvSpPr>
          <p:spPr bwMode="auto">
            <a:xfrm>
              <a:off x="2525" y="2547"/>
              <a:ext cx="230" cy="79"/>
            </a:xfrm>
            <a:custGeom>
              <a:avLst/>
              <a:gdLst/>
              <a:ahLst/>
              <a:cxnLst>
                <a:cxn ang="0">
                  <a:pos x="230" y="79"/>
                </a:cxn>
                <a:cxn ang="0">
                  <a:pos x="230" y="0"/>
                </a:cxn>
                <a:cxn ang="0">
                  <a:pos x="0" y="0"/>
                </a:cxn>
                <a:cxn ang="0">
                  <a:pos x="1" y="79"/>
                </a:cxn>
                <a:cxn ang="0">
                  <a:pos x="230" y="79"/>
                </a:cxn>
              </a:cxnLst>
              <a:rect l="0" t="0" r="r" b="b"/>
              <a:pathLst>
                <a:path w="230" h="79">
                  <a:moveTo>
                    <a:pt x="230" y="79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1" y="79"/>
                  </a:lnTo>
                  <a:lnTo>
                    <a:pt x="230" y="79"/>
                  </a:lnTo>
                  <a:close/>
                </a:path>
              </a:pathLst>
            </a:custGeom>
            <a:gradFill rotWithShape="1">
              <a:gsLst>
                <a:gs pos="0">
                  <a:srgbClr val="2FD137"/>
                </a:gs>
                <a:gs pos="100000">
                  <a:srgbClr val="BBFFBB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2" name="Freeform 38"/>
            <p:cNvSpPr>
              <a:spLocks/>
            </p:cNvSpPr>
            <p:nvPr/>
          </p:nvSpPr>
          <p:spPr bwMode="auto">
            <a:xfrm>
              <a:off x="3343" y="2547"/>
              <a:ext cx="235" cy="79"/>
            </a:xfrm>
            <a:custGeom>
              <a:avLst/>
              <a:gdLst/>
              <a:ahLst/>
              <a:cxnLst>
                <a:cxn ang="0">
                  <a:pos x="235" y="79"/>
                </a:cxn>
                <a:cxn ang="0">
                  <a:pos x="234" y="0"/>
                </a:cxn>
                <a:cxn ang="0">
                  <a:pos x="0" y="0"/>
                </a:cxn>
                <a:cxn ang="0">
                  <a:pos x="0" y="79"/>
                </a:cxn>
                <a:cxn ang="0">
                  <a:pos x="235" y="79"/>
                </a:cxn>
              </a:cxnLst>
              <a:rect l="0" t="0" r="r" b="b"/>
              <a:pathLst>
                <a:path w="235" h="79">
                  <a:moveTo>
                    <a:pt x="235" y="79"/>
                  </a:moveTo>
                  <a:lnTo>
                    <a:pt x="234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235" y="79"/>
                  </a:lnTo>
                  <a:close/>
                </a:path>
              </a:pathLst>
            </a:custGeom>
            <a:gradFill rotWithShape="1">
              <a:gsLst>
                <a:gs pos="0">
                  <a:srgbClr val="2FD137"/>
                </a:gs>
                <a:gs pos="100000">
                  <a:srgbClr val="BBFFBB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9900FF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6156325" y="5157788"/>
            <a:ext cx="273685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9933FF"/>
            </a:outerShdw>
          </a:effectLst>
        </p:spPr>
        <p:txBody>
          <a:bodyPr>
            <a:spAutoFit/>
          </a:bodyPr>
          <a:lstStyle/>
          <a:p>
            <a:r>
              <a:rPr kumimoji="0" lang="ru-RU" sz="2000">
                <a:latin typeface="Times New Roman" pitchFamily="18" charset="0"/>
              </a:rPr>
              <a:t>Ребенок учится, сопереживает, развивается эмоционально.</a:t>
            </a:r>
            <a:r>
              <a:rPr kumimoji="0" lang="ru-RU"/>
              <a:t> </a:t>
            </a:r>
          </a:p>
        </p:txBody>
      </p: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2379663" y="260350"/>
            <a:ext cx="4416425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9933FF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kumimoji="0" lang="ru-RU" sz="2000">
                <a:latin typeface="Times New Roman" pitchFamily="18" charset="0"/>
              </a:rPr>
              <a:t>Чтение содействует успешному</a:t>
            </a:r>
          </a:p>
          <a:p>
            <a:pPr algn="ctr"/>
            <a:r>
              <a:rPr kumimoji="0" lang="ru-RU" sz="2000">
                <a:latin typeface="Times New Roman" pitchFamily="18" charset="0"/>
              </a:rPr>
              <a:t> освоению грамотного письма детьми.</a:t>
            </a:r>
            <a:r>
              <a:rPr kumimoji="0" lang="ru-RU"/>
              <a:t> </a:t>
            </a:r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250825" y="1484313"/>
            <a:ext cx="1905000" cy="22352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9933FF"/>
            </a:outerShdw>
          </a:effectLst>
        </p:spPr>
        <p:txBody>
          <a:bodyPr>
            <a:spAutoFit/>
          </a:bodyPr>
          <a:lstStyle/>
          <a:p>
            <a:r>
              <a:rPr kumimoji="0" lang="ru-RU" sz="2000">
                <a:latin typeface="Times New Roman" pitchFamily="18" charset="0"/>
              </a:rPr>
              <a:t>Успешность ребенка в учебе находится в прямой зависимости от его начитанности</a:t>
            </a:r>
            <a:r>
              <a:rPr kumimoji="0" lang="ru-RU"/>
              <a:t> .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6804025" y="1557338"/>
            <a:ext cx="2087563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9933FF"/>
            </a:outerShdw>
          </a:effec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000">
                <a:latin typeface="Times New Roman" pitchFamily="18" charset="0"/>
              </a:rPr>
              <a:t>     Читая книги, ребенок обогащает словарный запас, развивает память и воображение.</a:t>
            </a:r>
            <a:r>
              <a:rPr kumimoji="0" lang="ru-RU"/>
              <a:t> </a:t>
            </a:r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323850" y="5084763"/>
            <a:ext cx="2700338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9933FF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 </a:t>
            </a:r>
            <a:r>
              <a:rPr kumimoji="0" lang="ru-RU" sz="2000">
                <a:latin typeface="Times New Roman" pitchFamily="18" charset="0"/>
              </a:rPr>
              <a:t>Общение с книгой выступает мощным источником развития интеллекта.</a:t>
            </a:r>
            <a:r>
              <a:rPr kumimoji="0" lang="ru-RU"/>
              <a:t> </a:t>
            </a:r>
          </a:p>
        </p:txBody>
      </p:sp>
      <p:pic>
        <p:nvPicPr>
          <p:cNvPr id="82988" name="Рисунок 3" descr="C:\Program Files\Microsoft Office\Clipart\standard\stddir1\bd07213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941888"/>
            <a:ext cx="15478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3" grpId="0" animBg="1"/>
      <p:bldP spid="82984" grpId="0" animBg="1"/>
      <p:bldP spid="82985" grpId="0" animBg="1"/>
      <p:bldP spid="82986" grpId="0" animBg="1"/>
      <p:bldP spid="829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Привить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ребёнку вкус к чтению – лучший подарок, который мы можем сделать для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него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                                     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С.Лупан</a:t>
            </a:r>
            <a:r>
              <a:rPr lang="ru-RU" sz="40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+mn-lt"/>
              </a:rPr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+mn-lt"/>
              </a:rPr>
              <a:t>Чтение = удовольствие</a:t>
            </a:r>
            <a:endParaRPr lang="ru-RU" sz="5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 descr="C:\Users\Бабурина\Desktop\DSCF09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96781">
            <a:off x="1155302" y="4008178"/>
            <a:ext cx="3079604" cy="193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Бабурина\Desktop\DSCF09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8014">
            <a:off x="5334767" y="3950767"/>
            <a:ext cx="3078705" cy="21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Бабурина\Desktop\SAM_02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9941">
            <a:off x="1185775" y="586675"/>
            <a:ext cx="3638550" cy="224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Бабурина\Desktop\фото\МОИ УЧЕНИКИ\DSCF09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71169">
            <a:off x="5004048" y="620688"/>
            <a:ext cx="3528392" cy="230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403785"/>
            <a:ext cx="8280920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Читать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это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еще ничего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 значит,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 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ЧТО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читать 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КАК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понимать читаемое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вот в чем главное дело”.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К.Д. Ушинский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ownloads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211749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latin typeface="+mn-lt"/>
              </a:rPr>
              <a:t>Спасибо за внимание!</a:t>
            </a:r>
            <a:endParaRPr lang="ru-RU" sz="8000" b="1" i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8326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Современный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читатель…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 Каков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он?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Где лежит та грань, </a:t>
            </a: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которая </a:t>
            </a: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отделяет того, </a:t>
            </a: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кто  </a:t>
            </a: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не хочет читать, от другого, который не может и дня прожить без книги?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12777"/>
            <a:ext cx="8208912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 - </a:t>
            </a:r>
            <a:r>
              <a:rPr lang="ru-RU" sz="4000" dirty="0" smtClean="0">
                <a:solidFill>
                  <a:srgbClr val="002060"/>
                </a:solidFill>
              </a:rPr>
              <a:t>понимать смысл чтения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 - </a:t>
            </a:r>
            <a:r>
              <a:rPr lang="ru-RU" sz="4000" dirty="0" smtClean="0">
                <a:solidFill>
                  <a:srgbClr val="002060"/>
                </a:solidFill>
              </a:rPr>
              <a:t>правильно прочитывать слова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 - </a:t>
            </a:r>
            <a:r>
              <a:rPr lang="ru-RU" sz="4000" dirty="0" smtClean="0">
                <a:solidFill>
                  <a:srgbClr val="002060"/>
                </a:solidFill>
              </a:rPr>
              <a:t>читать выразительно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 - </a:t>
            </a:r>
            <a:r>
              <a:rPr lang="ru-RU" sz="4000" dirty="0" smtClean="0">
                <a:solidFill>
                  <a:srgbClr val="002060"/>
                </a:solidFill>
              </a:rPr>
              <a:t>читать в оптимальном темпе </a:t>
            </a:r>
          </a:p>
          <a:p>
            <a:pPr algn="ctr">
              <a:buFontTx/>
              <a:buChar char="-"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algn="ctr">
              <a:buFontTx/>
              <a:buChar char="-"/>
            </a:pPr>
            <a:endParaRPr lang="ru-RU" sz="4000" b="1" i="1" dirty="0" smtClean="0">
              <a:solidFill>
                <a:srgbClr val="002060"/>
              </a:solidFill>
            </a:endParaRPr>
          </a:p>
          <a:p>
            <a:pPr algn="ctr">
              <a:buFontTx/>
              <a:buChar char="-"/>
            </a:pPr>
            <a:endParaRPr lang="ru-RU" sz="4000" b="1" i="1" dirty="0" smtClean="0">
              <a:solidFill>
                <a:srgbClr val="002060"/>
              </a:solidFill>
            </a:endParaRPr>
          </a:p>
          <a:p>
            <a:pPr algn="ctr"/>
            <a:endParaRPr lang="ru-RU" sz="4400" b="1" i="1" dirty="0" smtClean="0">
              <a:solidFill>
                <a:srgbClr val="002060"/>
              </a:solidFill>
            </a:endParaRPr>
          </a:p>
          <a:p>
            <a:pPr algn="ctr"/>
            <a:endParaRPr lang="ru-RU" sz="700" i="1" dirty="0" smtClean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71435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Овладение техникой чтения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Исследование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показало: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хорошо читающие дети –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от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1до 1,5 часов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;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слабо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читающие –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от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2 до 4,5 часа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Тренировочные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упражнения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Пятиминутки чтения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Метод динамического чтения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Чтение с закладкой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Жужжащее чтение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Упражнение  «</a:t>
            </a:r>
            <a:r>
              <a:rPr lang="ru-RU" dirty="0" err="1" smtClean="0">
                <a:solidFill>
                  <a:srgbClr val="002060"/>
                </a:solidFill>
              </a:rPr>
              <a:t>Спринг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Упражнение  «Сканирование»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827584" y="2154607"/>
            <a:ext cx="7416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Технология </a:t>
            </a:r>
            <a:r>
              <a:rPr lang="ru-RU" sz="4800" dirty="0" smtClean="0">
                <a:solidFill>
                  <a:srgbClr val="002060"/>
                </a:solidFill>
              </a:rPr>
              <a:t>критического мышления (ТРКМ)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032" y="42176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F497D">
                    <a:lumMod val="50000"/>
                  </a:srgbClr>
                </a:solidFill>
              </a:rPr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20522928">
            <a:off x="957072" y="2324186"/>
            <a:ext cx="273630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З-Х-У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47864" y="2924944"/>
            <a:ext cx="273630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ТРКМ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19969301">
            <a:off x="1087770" y="955347"/>
            <a:ext cx="288032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СИНКВЕЙ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528279">
            <a:off x="360007" y="3898047"/>
            <a:ext cx="27363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ЛОГИЧЕСКАЯ ЦЕПОЧКА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20716488">
            <a:off x="1340166" y="4715699"/>
            <a:ext cx="3166978" cy="1153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Чтение с пометами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0672456">
            <a:off x="4262141" y="4819099"/>
            <a:ext cx="3650257" cy="1386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ЧТЕНИЕ С ОСТАНОВКАМИ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1401245">
            <a:off x="5269671" y="2188790"/>
            <a:ext cx="3312368" cy="960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РАБОТА С ВОПРОСНИКОМ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992217">
            <a:off x="3777862" y="727973"/>
            <a:ext cx="32403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КОРЗИНА ИДЕЙ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rot="1227254">
            <a:off x="6250646" y="3633585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КЛАСТЕР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563888" y="191683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V="1">
            <a:off x="3143240" y="1785926"/>
            <a:ext cx="1214446" cy="10715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0"/>
          </p:cNvCxnSpPr>
          <p:nvPr/>
        </p:nvCxnSpPr>
        <p:spPr>
          <a:xfrm rot="5400000" flipH="1" flipV="1">
            <a:off x="4279177" y="2008451"/>
            <a:ext cx="1353332" cy="4796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786446" y="2857496"/>
            <a:ext cx="428628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72198" y="3786190"/>
            <a:ext cx="21431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5143504" y="4357694"/>
            <a:ext cx="642942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9" idx="6"/>
          </p:cNvCxnSpPr>
          <p:nvPr/>
        </p:nvCxnSpPr>
        <p:spPr>
          <a:xfrm rot="10800000" flipV="1">
            <a:off x="3030364" y="3571874"/>
            <a:ext cx="541505" cy="3637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7" idx="1"/>
          </p:cNvCxnSpPr>
          <p:nvPr/>
        </p:nvCxnSpPr>
        <p:spPr>
          <a:xfrm flipH="1" flipV="1">
            <a:off x="3275856" y="2996952"/>
            <a:ext cx="472731" cy="1388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3643306" y="4214818"/>
            <a:ext cx="357190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Приём ИНСЕРТ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"V" – это я знаю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"+" – это новое для меня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"-" – я думаю иначе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"?" – необходимо разъяснение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"!!" – это меня очень </a:t>
            </a:r>
            <a:r>
              <a:rPr lang="ru-RU" b="1" dirty="0" smtClean="0">
                <a:solidFill>
                  <a:srgbClr val="002060"/>
                </a:solidFill>
              </a:rPr>
              <a:t>заинтересовало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др.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446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Современный читатель…  Каков он? Где лежит та грань,  которая отделяет того,  кто  не хочет читать, от другого, который не может и дня прожить без книги?  </vt:lpstr>
      <vt:lpstr>Слайд 4</vt:lpstr>
      <vt:lpstr> Исследование показало:  хорошо читающие дети –  от 1до 1,5 часов; слабо читающие –  от 2 до 4,5 часа </vt:lpstr>
      <vt:lpstr> Тренировочные упражнения </vt:lpstr>
      <vt:lpstr>Слайд 7</vt:lpstr>
      <vt:lpstr>ТРКМ</vt:lpstr>
      <vt:lpstr>Приём ИНСЕРТ</vt:lpstr>
      <vt:lpstr>Приём  «Чтение - суммирование в парах»</vt:lpstr>
      <vt:lpstr>Приём  «Работа с вопросником»</vt:lpstr>
      <vt:lpstr>Приём  «Логическая цепочка» </vt:lpstr>
      <vt:lpstr>Приём  «Чтение с остановками» </vt:lpstr>
      <vt:lpstr>Приём  «Перепутанные логические цепочки» </vt:lpstr>
      <vt:lpstr>Приём  «Знаю – хочу узнать – узнал»</vt:lpstr>
      <vt:lpstr>Слайд 16</vt:lpstr>
      <vt:lpstr>Слайд 17</vt:lpstr>
      <vt:lpstr> Привить ребёнку вкус к чтению – лучший подарок, который мы можем сделать для него                                       С.Лупан </vt:lpstr>
      <vt:lpstr>Чтение = удовольствие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компьтер_9</cp:lastModifiedBy>
  <cp:revision>27</cp:revision>
  <dcterms:created xsi:type="dcterms:W3CDTF">2013-08-20T23:50:31Z</dcterms:created>
  <dcterms:modified xsi:type="dcterms:W3CDTF">2015-11-12T10:22:04Z</dcterms:modified>
</cp:coreProperties>
</file>