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27"/>
  </p:notesMasterIdLst>
  <p:sldIdLst>
    <p:sldId id="295" r:id="rId2"/>
    <p:sldId id="291" r:id="rId3"/>
    <p:sldId id="286" r:id="rId4"/>
    <p:sldId id="276" r:id="rId5"/>
    <p:sldId id="259" r:id="rId6"/>
    <p:sldId id="258" r:id="rId7"/>
    <p:sldId id="261" r:id="rId8"/>
    <p:sldId id="260" r:id="rId9"/>
    <p:sldId id="257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1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8E12309-432E-4BA7-A1C2-A0A9B3C7FBE3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9497A09-30BC-47BB-B2A0-3376957E9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43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76E2C1-87EC-42D1-9463-09C0FAC4C8E4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497A09-30BC-47BB-B2A0-3376957E9E6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2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1"/>
                    <a:chOff x="2803" y="45"/>
                    <a:chExt cx="635" cy="1511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5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4"/>
                    <a:ext cx="765" cy="2377"/>
                    <a:chOff x="1455" y="1932"/>
                    <a:chExt cx="765" cy="2377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5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7" y="1954"/>
                    <a:ext cx="458" cy="2335"/>
                    <a:chOff x="1946" y="1981"/>
                    <a:chExt cx="491" cy="2610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9" y="2688"/>
                      <a:ext cx="1715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3" y="3896"/>
                      <a:ext cx="918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25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5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858C-B000-48E3-A5A4-C310587B2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27F46-76CF-4695-AC40-F9437A898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C740-A367-4815-9FF6-1534EB2D6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1F44D-EE2F-4F9A-899F-4C8DDFA6B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5A3F4-ED79-478B-8A5D-FE1775C67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3904-F755-403C-A67A-0FA1F0D02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AAD3-4763-4993-9172-E3DC2ADC2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EF4D-3031-43F5-B7FA-8B8A7ADC6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C99D-1E27-4F64-9998-B98CA5D15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CBF3-7D1B-46CD-83A9-6B5DEA8F5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5B44-AB40-4C9E-A502-C27EDEC73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2439-8C5E-4E29-92E2-247F6FA6E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EA79-E0E0-4866-927A-B99BE859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71E5-1B7F-41FF-8724-42B4523EE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10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11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11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2" y="3137"/>
                    <a:ext cx="90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11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1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12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2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12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2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12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2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12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13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1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13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9" y="2348"/>
                    <a:ext cx="172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13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3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14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4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14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4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14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4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15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5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15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5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15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5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5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6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6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7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7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7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7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17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7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8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90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9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9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15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9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9" y="2667"/>
                    <a:ext cx="1716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9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6" y="3877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9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19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2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7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8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20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0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1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20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95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0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05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20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21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421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1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2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3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3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3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3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3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ru-RU"/>
              <a:t>http://www.deti-66.ru/ Всероссийский интернет-конкурс "Мастер презентаций"</a:t>
            </a:r>
          </a:p>
        </p:txBody>
      </p:sp>
      <p:sp>
        <p:nvSpPr>
          <p:cNvPr id="423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B7F818-5476-4ED6-A645-14EA19A72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rogektor.hiblogger.net/" TargetMode="External"/><Relationship Id="rId13" Type="http://schemas.openxmlformats.org/officeDocument/2006/relationships/hyperlink" Target="http://fotki.yandex.ru/users/mor-vikt2008/view/15850/" TargetMode="External"/><Relationship Id="rId18" Type="http://schemas.openxmlformats.org/officeDocument/2006/relationships/hyperlink" Target="http://900igr.net/kartinki/istorija/Blokada-Leningrada.files/095-A-v-nochi-pronzaet-nebo-Ostryj-svet-prozhektorov.html" TargetMode="External"/><Relationship Id="rId3" Type="http://schemas.openxmlformats.org/officeDocument/2006/relationships/hyperlink" Target="http://delphinus.blog.ru/?page=15" TargetMode="External"/><Relationship Id="rId21" Type="http://schemas.openxmlformats.org/officeDocument/2006/relationships/hyperlink" Target="http://www.rian.ru/archive/20101110/index_17.html" TargetMode="External"/><Relationship Id="rId7" Type="http://schemas.openxmlformats.org/officeDocument/2006/relationships/hyperlink" Target="http://fotki.yandex.ru/users/mor-vikt2008/view/15906/" TargetMode="External"/><Relationship Id="rId12" Type="http://schemas.openxmlformats.org/officeDocument/2006/relationships/hyperlink" Target="http://fotki.yandex.ru/users/mor-vikt2008/view/15841/" TargetMode="External"/><Relationship Id="rId17" Type="http://schemas.openxmlformats.org/officeDocument/2006/relationships/hyperlink" Target="http://blogs.privet.ru/community/aforismus/tags/156855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://900igr.net/kartinki/istorija/Blokada-Leningrada.files/003-Blokada-Leningrada.html" TargetMode="External"/><Relationship Id="rId20" Type="http://schemas.openxmlformats.org/officeDocument/2006/relationships/hyperlink" Target="http://www.biblioteka.r52.ru/news/?pageArticle=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mor-vikt2008/view/15892/" TargetMode="External"/><Relationship Id="rId11" Type="http://schemas.openxmlformats.org/officeDocument/2006/relationships/hyperlink" Target="http://engschool18.ru/schoollife/victory/114-blokada-leningrada.html" TargetMode="External"/><Relationship Id="rId5" Type="http://schemas.openxmlformats.org/officeDocument/2006/relationships/hyperlink" Target="http://www.compatriotsru.com/russian/novosti/v-rossii/novosti-iz-rossii/neobychnaja-vstrecha-v-rokvillskoj-biblioteke-rockville-library-md" TargetMode="External"/><Relationship Id="rId15" Type="http://schemas.openxmlformats.org/officeDocument/2006/relationships/hyperlink" Target="http://blogs.mail.ru/mail/filya.21/tag/&#1087;&#1088;&#1072;&#1079;&#1076;&#1085;&#1080;&#1082;&#1080;" TargetMode="External"/><Relationship Id="rId10" Type="http://schemas.openxmlformats.org/officeDocument/2006/relationships/hyperlink" Target="http://school4novo.rusedu.net/archives/133/201002" TargetMode="External"/><Relationship Id="rId19" Type="http://schemas.openxmlformats.org/officeDocument/2006/relationships/hyperlink" Target="http://www.topren.ru/id_8063_blokada-leningrada-doroga-zhizni.html" TargetMode="External"/><Relationship Id="rId4" Type="http://schemas.openxmlformats.org/officeDocument/2006/relationships/hyperlink" Target="http://fotki.yandex.ru/users/mor-vikt2008/view/15891/" TargetMode="External"/><Relationship Id="rId9" Type="http://schemas.openxmlformats.org/officeDocument/2006/relationships/hyperlink" Target="http://news2.ru/story/215643/" TargetMode="External"/><Relationship Id="rId14" Type="http://schemas.openxmlformats.org/officeDocument/2006/relationships/hyperlink" Target="http://treli-clubs.2x2tv.tv/forum-f17/tema-t519.htm" TargetMode="External"/><Relationship Id="rId22" Type="http://schemas.openxmlformats.org/officeDocument/2006/relationships/hyperlink" Target="http://www.fontanka.ru/2005/01/27/11437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685800" y="476672"/>
            <a:ext cx="7772400" cy="5619328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24</a:t>
            </a:r>
          </a:p>
          <a:p>
            <a:pPr algn="ct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войны не детское лицо.</a:t>
            </a:r>
          </a:p>
          <a:p>
            <a:pPr marL="0" indent="0"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Классный час,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посвященный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73-летию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Победы в Великой Отечественной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классов: Семенова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Елена Васильевна.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Комсомольск-на-Амуре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7056437" cy="3384550"/>
          </a:xfrm>
        </p:spPr>
        <p:txBody>
          <a:bodyPr/>
          <a:lstStyle/>
          <a:p>
            <a:pPr eaLnBrk="1" hangingPunct="1"/>
            <a:r>
              <a:rPr lang="ru-RU" sz="1000" dirty="0" smtClean="0"/>
              <a:t>  </a:t>
            </a:r>
            <a:r>
              <a:rPr lang="ru-RU" sz="1400" dirty="0" smtClean="0"/>
              <a:t>Наступало чудесное время года – зима. Но не радовала она ленинградцев. Из-за отсутствия топлива и электроэнергии остановились многие предприятия, трамваи, троллейбусы, вышло из строя отопление, замерз водопровод. В городе заканчивались продукты, а привезти их было неоткуда. Люди стали ослабевать, болеть.</a:t>
            </a:r>
          </a:p>
          <a:p>
            <a:pPr eaLnBrk="1" hangingPunct="1"/>
            <a:r>
              <a:rPr lang="ru-RU" sz="1400" dirty="0" smtClean="0"/>
              <a:t>   В 1942 году норма хлеба , состоящего из пыли, опилок сосны и нескольких граммов ржаной муки, составила 125 граммов. «125 блокадных грамм с огнем и кровью пополам» - писала поэтесса О. </a:t>
            </a:r>
            <a:r>
              <a:rPr lang="ru-RU" sz="1400" dirty="0" err="1" smtClean="0"/>
              <a:t>Бергольц</a:t>
            </a:r>
            <a:r>
              <a:rPr lang="ru-RU" sz="1400" dirty="0" smtClean="0"/>
              <a:t>.</a:t>
            </a:r>
          </a:p>
          <a:p>
            <a:pPr eaLnBrk="1" hangingPunct="1"/>
            <a:r>
              <a:rPr lang="ru-RU" sz="1400" dirty="0" smtClean="0"/>
              <a:t>   В городе распространилась дистрофия, люди падали в голодные обмороки. Ели все , что попадется: суп из травы, кисель из столярного клея, мышей – все что было. Старались даже маленький кусочек хлеба оставить надолго.</a:t>
            </a:r>
          </a:p>
        </p:txBody>
      </p:sp>
      <p:pic>
        <p:nvPicPr>
          <p:cNvPr id="21510" name="Picture 6" descr="2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716338"/>
            <a:ext cx="4105275" cy="3141662"/>
          </a:xfrm>
          <a:noFill/>
        </p:spPr>
      </p:pic>
      <p:pic>
        <p:nvPicPr>
          <p:cNvPr id="6" name="Содержимое 5" descr="0_3dea_a5fabbf8_XL.jpeg"/>
          <p:cNvPicPr>
            <a:picLocks noGrp="1" noChangeAspect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57188" y="3643313"/>
            <a:ext cx="4000500" cy="3000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300788" cy="4292600"/>
          </a:xfrm>
        </p:spPr>
        <p:txBody>
          <a:bodyPr/>
          <a:lstStyle/>
          <a:p>
            <a:pPr marL="0" indent="0" eaLnBrk="1" hangingPunct="1"/>
            <a:r>
              <a:rPr lang="ru-RU" sz="2400" b="1" dirty="0" smtClean="0"/>
              <a:t>Рассказ «Хлебные крошки»</a:t>
            </a:r>
          </a:p>
          <a:p>
            <a:pPr marL="0" indent="0" eaLnBrk="1" hangingPunct="1"/>
            <a:r>
              <a:rPr lang="ru-RU" sz="900" dirty="0" smtClean="0"/>
              <a:t>  </a:t>
            </a:r>
            <a:r>
              <a:rPr lang="ru-RU" sz="1600" dirty="0" smtClean="0"/>
              <a:t>Это было во время войны , в осажденном фашистами Ленинграде. В магазине холодно и очень темно, только на прилавке у продавщицы мигала коптилка. Продавщица отпускала хлеб. У прилавка с одной стороны тянулась очередь.</a:t>
            </a:r>
          </a:p>
          <a:p>
            <a:pPr marL="0" indent="0" eaLnBrk="1" hangingPunct="1"/>
            <a:r>
              <a:rPr lang="ru-RU" sz="1600" dirty="0" smtClean="0"/>
              <a:t> Люди подходили. Протягивали карточки и получали кусочек хлеба, маленький , </a:t>
            </a:r>
          </a:p>
          <a:p>
            <a:pPr marL="0" indent="0" eaLnBrk="1" hangingPunct="1"/>
            <a:r>
              <a:rPr lang="ru-RU" sz="1600" dirty="0" smtClean="0"/>
              <a:t>но тяжелый и влажный, потому , что муки </a:t>
            </a:r>
          </a:p>
          <a:p>
            <a:pPr marL="0" indent="0" eaLnBrk="1" hangingPunct="1"/>
            <a:r>
              <a:rPr lang="ru-RU" sz="1600" dirty="0" smtClean="0"/>
              <a:t>в нем было совсем мало., а больше воды и хлопкового жмыха. А с другой стороны </a:t>
            </a:r>
          </a:p>
          <a:p>
            <a:pPr marL="0" indent="0" eaLnBrk="1" hangingPunct="1"/>
            <a:r>
              <a:rPr lang="ru-RU" sz="1600" dirty="0" smtClean="0"/>
              <a:t>прилавка толпились дети. Даже при </a:t>
            </a:r>
          </a:p>
          <a:p>
            <a:pPr marL="0" indent="0" eaLnBrk="1" hangingPunct="1"/>
            <a:r>
              <a:rPr lang="ru-RU" sz="1600" dirty="0" smtClean="0"/>
              <a:t>слабом свете коптилки было видно, </a:t>
            </a:r>
          </a:p>
          <a:p>
            <a:pPr marL="0" indent="0" eaLnBrk="1" hangingPunct="1"/>
            <a:r>
              <a:rPr lang="ru-RU" sz="1600" dirty="0" smtClean="0"/>
              <a:t>какие у них худые, </a:t>
            </a:r>
            <a:r>
              <a:rPr lang="ru-RU" sz="1600" dirty="0" err="1" smtClean="0"/>
              <a:t>изнеможденные</a:t>
            </a:r>
            <a:r>
              <a:rPr lang="ru-RU" sz="1600" dirty="0" smtClean="0"/>
              <a:t> </a:t>
            </a:r>
          </a:p>
          <a:p>
            <a:pPr marL="0" indent="0" eaLnBrk="1" hangingPunct="1"/>
            <a:r>
              <a:rPr lang="ru-RU" sz="1600" dirty="0" smtClean="0"/>
              <a:t>лица.</a:t>
            </a:r>
          </a:p>
          <a:p>
            <a:pPr marL="0" indent="0" eaLnBrk="1" hangingPunct="1"/>
            <a:r>
              <a:rPr lang="ru-RU" sz="1600" dirty="0" smtClean="0"/>
              <a:t>     Шубки не облегали ребят, а</a:t>
            </a:r>
          </a:p>
          <a:p>
            <a:pPr marL="0" indent="0" eaLnBrk="1" hangingPunct="1"/>
            <a:r>
              <a:rPr lang="ru-RU" sz="1600" dirty="0" smtClean="0"/>
              <a:t> висели </a:t>
            </a:r>
          </a:p>
          <a:p>
            <a:pPr marL="0" indent="0" eaLnBrk="1" hangingPunct="1"/>
            <a:r>
              <a:rPr lang="ru-RU" sz="1600" dirty="0" smtClean="0"/>
              <a:t>на них, как на палочках. Головы их </a:t>
            </a:r>
          </a:p>
          <a:p>
            <a:pPr marL="0" indent="0" eaLnBrk="1" hangingPunct="1"/>
            <a:r>
              <a:rPr lang="ru-RU" sz="1600" dirty="0" smtClean="0"/>
              <a:t>поверх шапок были закутаны </a:t>
            </a:r>
          </a:p>
          <a:p>
            <a:pPr marL="0" indent="0" eaLnBrk="1" hangingPunct="1"/>
            <a:r>
              <a:rPr lang="ru-RU" sz="1600" dirty="0" smtClean="0"/>
              <a:t>теплыми </a:t>
            </a:r>
          </a:p>
          <a:p>
            <a:pPr marL="0" indent="0" eaLnBrk="1" hangingPunct="1"/>
            <a:r>
              <a:rPr lang="ru-RU" sz="1600" dirty="0" smtClean="0"/>
              <a:t>шарфами и платками. </a:t>
            </a:r>
          </a:p>
          <a:p>
            <a:pPr marL="0" indent="0" eaLnBrk="1" hangingPunct="1"/>
            <a:r>
              <a:rPr lang="ru-RU" sz="1600" dirty="0" smtClean="0"/>
              <a:t>Ноги – в бурках и валенках, и только </a:t>
            </a:r>
          </a:p>
          <a:p>
            <a:pPr marL="0" indent="0" eaLnBrk="1" hangingPunct="1"/>
            <a:r>
              <a:rPr lang="ru-RU" sz="1600" dirty="0" smtClean="0"/>
              <a:t>на руках не было варежек: руки </a:t>
            </a:r>
          </a:p>
          <a:p>
            <a:pPr marL="0" indent="0" eaLnBrk="1" hangingPunct="1"/>
            <a:r>
              <a:rPr lang="ru-RU" sz="1600" dirty="0" smtClean="0"/>
              <a:t>были заняты делом.</a:t>
            </a:r>
          </a:p>
        </p:txBody>
      </p:sp>
      <p:pic>
        <p:nvPicPr>
          <p:cNvPr id="5" name="Содержимое 4" descr="1268639184_slajd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3000375"/>
            <a:ext cx="4210050" cy="3643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8913"/>
            <a:ext cx="5148263" cy="6669087"/>
          </a:xfrm>
        </p:spPr>
        <p:txBody>
          <a:bodyPr/>
          <a:lstStyle/>
          <a:p>
            <a:pPr eaLnBrk="1" hangingPunct="1"/>
            <a:r>
              <a:rPr lang="ru-RU" sz="1200" dirty="0" smtClean="0"/>
              <a:t>    </a:t>
            </a:r>
            <a:r>
              <a:rPr lang="ru-RU" sz="1800" dirty="0" smtClean="0"/>
              <a:t>Как только у продавца, разрезавшего буханку, падала на прилавок хлебная крошка , чей-нибудь тоненький озябший палец торопливо, но деликатно скользил по прилавку, поддевал крошку и бережно нес ее в рот.</a:t>
            </a:r>
          </a:p>
          <a:p>
            <a:pPr eaLnBrk="1" hangingPunct="1"/>
            <a:r>
              <a:rPr lang="ru-RU" sz="1800" dirty="0" smtClean="0"/>
              <a:t>    Два пальца на прилавке не встречались: ребята соблюдали очередь. Продавщица </a:t>
            </a:r>
          </a:p>
          <a:p>
            <a:pPr eaLnBrk="1" hangingPunct="1"/>
            <a:r>
              <a:rPr lang="ru-RU" sz="1800" dirty="0" smtClean="0"/>
              <a:t>не бранила, не покрикивала на детей, не говорила : </a:t>
            </a:r>
          </a:p>
          <a:p>
            <a:pPr eaLnBrk="1" hangingPunct="1"/>
            <a:r>
              <a:rPr lang="ru-RU" sz="1800" dirty="0" smtClean="0"/>
              <a:t>« Не мешайте работать! Уйдите!» продавщица молча делала свое дело: отпускала людям их блокадный паек.</a:t>
            </a:r>
          </a:p>
          <a:p>
            <a:pPr eaLnBrk="1" hangingPunct="1"/>
            <a:r>
              <a:rPr lang="ru-RU" sz="1800" dirty="0" smtClean="0"/>
              <a:t>    Люди брали хлеб и отходили.</a:t>
            </a:r>
          </a:p>
          <a:p>
            <a:pPr eaLnBrk="1" hangingPunct="1"/>
            <a:r>
              <a:rPr lang="ru-RU" sz="1800" dirty="0" smtClean="0"/>
              <a:t> А кучка Ленинградских ребят</a:t>
            </a:r>
          </a:p>
          <a:p>
            <a:pPr eaLnBrk="1" hangingPunct="1"/>
            <a:r>
              <a:rPr lang="ru-RU" sz="1800" dirty="0" smtClean="0"/>
              <a:t> тихо стояла у другой стороны прилавка, и каждый терпеливо ждал своей крошки.</a:t>
            </a:r>
          </a:p>
        </p:txBody>
      </p:sp>
      <p:pic>
        <p:nvPicPr>
          <p:cNvPr id="27652" name="Picture 4" descr="image0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636838"/>
            <a:ext cx="4427537" cy="4221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003800" cy="6858000"/>
          </a:xfrm>
        </p:spPr>
        <p:txBody>
          <a:bodyPr/>
          <a:lstStyle/>
          <a:p>
            <a:pPr eaLnBrk="1" hangingPunct="1"/>
            <a:r>
              <a:rPr lang="ru-RU" sz="1400" smtClean="0"/>
              <a:t>Трудно было жить в то время и страшно... очень страшно… Хоронили людей в братских могилах. Ничто не могло сломить Ленинградцев.</a:t>
            </a:r>
          </a:p>
          <a:p>
            <a:pPr eaLnBrk="1" hangingPunct="1"/>
            <a:r>
              <a:rPr lang="ru-RU" sz="1400" smtClean="0"/>
              <a:t>  Даже в те страшные военные дни дети ходили в школу и учились.  Вот что пишет 12-летний мальчик…</a:t>
            </a:r>
          </a:p>
          <a:p>
            <a:pPr eaLnBrk="1" hangingPunct="1"/>
            <a:r>
              <a:rPr lang="ru-RU" sz="1400" smtClean="0"/>
              <a:t>  «Мы учимся в бомбоубежище. С утра до вечера обстрелы, обстрелы… В наш дом влетел и разорвался снаряд, выбило все стекла. Мы загородили окно фанерой и теперь дома совсем темно. Готовлюсь к географическому сбору. Сегодня я ел кисель из столярного клея».</a:t>
            </a:r>
          </a:p>
          <a:p>
            <a:pPr eaLnBrk="1" hangingPunct="1"/>
            <a:r>
              <a:rPr lang="ru-RU" sz="1400" smtClean="0"/>
              <a:t>   «Где-то там, наверху свистели фугаски, рвались снаряды, а у нас под землей было тихо, тепло , светло. Радио приносило нам под землю вой сирены. У нас шел урок. Учитель объяснял нам новые темы. Нужно было запоминать, записывать. Заниматься стало трудно. Кочегарка не работала. Холодно. Коченеют руки и ноги, застывают чернила.  В подземелье погас свет, мы перебрались в класс, где только одно окно застеклено, а остальные забиты фанерой»</a:t>
            </a:r>
          </a:p>
          <a:p>
            <a:pPr eaLnBrk="1" hangingPunct="1"/>
            <a:r>
              <a:rPr lang="ru-RU" sz="1400" smtClean="0"/>
              <a:t>    В таких условиях учились дети и светло верили, что наступит день победы. </a:t>
            </a:r>
          </a:p>
          <a:p>
            <a:pPr eaLnBrk="1" hangingPunct="1"/>
            <a:r>
              <a:rPr lang="ru-RU" sz="1400" smtClean="0"/>
              <a:t>    После школы  помогали фронту, работали в госпитале, очищали улицы от снега.</a:t>
            </a:r>
          </a:p>
        </p:txBody>
      </p:sp>
      <p:pic>
        <p:nvPicPr>
          <p:cNvPr id="5" name="Содержимое 4" descr="DSC_0001_blokada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2214563"/>
            <a:ext cx="3714750" cy="37988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651500" cy="7316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900 дней и ночей длилась блокада.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Страшная судьба постигла и семью Савичевых. Таня Савичева родилась в 1930 году, ей было всего 12 лет, когда шла война.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Большая и дружная была семья Савичевых. Отец, Николай Родионович работал пекарем, пёк душистый и вкусный хлеб. Мать, Мария Игнатьевна, работала белошвейкой на фабрике. Началась война. Во время войны Таня вела дневник. Это  маленькая записная книжка,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которую вела двенадцатилетняя ленинградская девочка Таня Савичева. В книжке девять страниц, на шести из них - даты. Шесть страниц - шесть смертей.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"28 декабря 1941 года Женя умерла...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Бабушка умерла 25 января 1942-го.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17 марта - Лека умер.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Дядя Вася умер 13 апреля.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10 мая - дядя Лёша, мама - 15 мая.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Савичевы умерли. Умерли все. 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dirty="0" smtClean="0"/>
              <a:t>Осталась одна Таня.</a:t>
            </a:r>
          </a:p>
        </p:txBody>
      </p:sp>
      <p:pic>
        <p:nvPicPr>
          <p:cNvPr id="5" name="Содержимое 9" descr="5924bdba505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3324225"/>
            <a:ext cx="4286250" cy="3105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508625" cy="6669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Таню обнаружили служащие специальных санитарных команд, обходившие ленинградские дома. Когда ее нашли, она была без сознания от голода. Вместе со 140 другими ленинградскими детьми в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августе 1942 года девочку эвакуировали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 село Красный Бор Горьковской области. Врачи два года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боролись за ее жизнь. Таню перевели в расположенный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 том же районе </a:t>
            </a:r>
            <a:r>
              <a:rPr lang="ru-RU" sz="2000" dirty="0" err="1" smtClean="0"/>
              <a:t>Понетаевский</a:t>
            </a:r>
            <a:r>
              <a:rPr lang="ru-RU" sz="2000" dirty="0" smtClean="0"/>
              <a:t> дом инвалидов с более квалифицированным медицинским обслуживанием.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 Но болезнь уже была неизлечимой. 24 мая Таню перевезли в </a:t>
            </a:r>
            <a:r>
              <a:rPr lang="ru-RU" sz="2000" dirty="0" err="1" smtClean="0"/>
              <a:t>Шатковскую</a:t>
            </a:r>
            <a:r>
              <a:rPr lang="ru-RU" sz="2000" dirty="0" smtClean="0"/>
              <a:t> районную больницу. Там 1 июля 1944 года она и умерла. Ее похоронили на поселковом кладбище.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5" name="Содержимое 4" descr="8288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500188"/>
            <a:ext cx="3857625" cy="4929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456613" cy="18002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В Петербурге открыта мемориальная доска в память о Тане Савичевой, написавшей блокадный дневник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27 января 2005</a:t>
            </a:r>
          </a:p>
        </p:txBody>
      </p:sp>
      <p:pic>
        <p:nvPicPr>
          <p:cNvPr id="36872" name="Picture 8" descr="726061_110683823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2276475"/>
            <a:ext cx="5689600" cy="4392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003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Дневник Тани Савичевой стал одним из вещественных свидетельств фашистских зверств на Нюрнбергском процессе, а сама девочка - символом мужества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блокадного Ленинграда. О ее судьбе написаны десятки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книг, сняты фильмы, Эдита Пьеха исполняет "Балладу о Тане Савичевой", есть звезда, названная в ее честь.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Но... немногие и сегодня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знают, что Таня ошибалась, и Савичевы умерли не все.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В таких страшных условиях  выжила родная  сестра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Тани, Нина Николаевна,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которая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orbel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imes New Roman"/>
                <a:ea typeface="Corbel"/>
              </a:rPr>
              <a:t>пережила войну и до последних дней своей жизни вместе с семьей проживала в Петербурге</a:t>
            </a:r>
            <a:r>
              <a:rPr lang="ru-RU" sz="2000" dirty="0" smtClean="0"/>
              <a:t>. </a:t>
            </a:r>
          </a:p>
        </p:txBody>
      </p:sp>
      <p:pic>
        <p:nvPicPr>
          <p:cNvPr id="38916" name="Picture 4" descr="7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3068638"/>
            <a:ext cx="4140200" cy="3789362"/>
          </a:xfrm>
          <a:noFill/>
        </p:spPr>
      </p:pic>
      <p:pic>
        <p:nvPicPr>
          <p:cNvPr id="4" name="Содержимое 6" descr="sl_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0"/>
            <a:ext cx="4143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    Каждый год бывшие блокадники получают открытки с поздравлениями от Президента России. На обороте открыток неизменно фотография девочки с короткой стрижкой и черным бантом. Рядом - странички жуткого дневника, в котором она отмечала даты смерти самых близких людей. Как и другие пенсионеры, Нина Николаевна бережно хранит эти президентские открытки. В альбоме, рядом с оригиналом той самой, последней фотографии Тани.</a:t>
            </a:r>
          </a:p>
        </p:txBody>
      </p:sp>
      <p:pic>
        <p:nvPicPr>
          <p:cNvPr id="13" name="Содержимое 12" descr="i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214438"/>
            <a:ext cx="3429000" cy="4662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0"/>
            <a:ext cx="6480175" cy="6858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1600" smtClean="0"/>
              <a:t>     Единственным путём сообщения с блокадным Ленинградом оставалось Ладожское озеро. Только по озеру люди могли связаться с землёй. Эту дорогу и назвали Дорогой жизни. Но эта дорога беспрестанно обстреливалась. На этой дороге пролилось много крови.</a:t>
            </a:r>
          </a:p>
          <a:p>
            <a:pPr marL="0" indent="0" eaLnBrk="1" hangingPunct="1">
              <a:buFontTx/>
              <a:buNone/>
            </a:pPr>
            <a:r>
              <a:rPr lang="ru-RU" sz="1600" smtClean="0"/>
              <a:t>     Сегодня на дороге жизни стоит памятник  «Цветок жизни» На лепестках цветка изображены лицо улыбающегося мальчика и слова «Пусть всегда будет солнце». Рядом находится плита, на которой надпись: «Во имя жизни и против войны. Детям — юным героям Ленинграда 1941—1944 годов».       </a:t>
            </a:r>
          </a:p>
        </p:txBody>
      </p:sp>
      <p:pic>
        <p:nvPicPr>
          <p:cNvPr id="45060" name="Picture 4" descr="180px-Flower_of_Life_(Memorial)_general_vi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86050" y="2571744"/>
            <a:ext cx="3313113" cy="3960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41275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Презентация «Блокада Ленинграда»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14375"/>
            <a:ext cx="7772400" cy="6143625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Данная презентация «У войны не детское лицо» была использована мною на классном часе, посвященном дню Победы в Великой Отечественной войне для учащихся 3 класса.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Повышение эффективности образовательного процесса происходит за счет одновременного рассказа учителя и показа демонстрационного материала с высокой степенью наглядности.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Цели: познакомить детей с историческими фактами времен Великой Отечественной войны, с жизнью людей в это время; развивать способность чувствовать, сопереживать, умение слушать окружающих, воспитывать чувство патриотизма.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 Задачи: рассказать учащимся о жизни взрослых и детей в тяжелые военные годы;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      воспитывать уважительные отношения к исторической памяти своего народа, к ветеранам войны, традициям нашего народа. </a:t>
            </a:r>
          </a:p>
          <a:p>
            <a:pPr eaLnBrk="1" hangingPunct="1"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Методические рекомендации: в данной презентации содержится материал, который может быть использован на внеклассных мероприятиях, классных часах, посвященных дню Победы в Великой Отечественной войне. Оформление презентации оставляет впечатления, а содержание помогает воспитывать в детях чувство патриотизма, гордость за людей, которые сумели выжить в трудные годы Великой Отечественной войны, уважение к участникам войны и труженикам тыла.   </a:t>
            </a:r>
          </a:p>
          <a:p>
            <a:pPr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Эффективность и практическая значимость  презентации. </a:t>
            </a:r>
          </a:p>
          <a:p>
            <a:pPr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      Использование презентации на уроках и внеклассных мероприятиях помогает повысить учебную мотивацию за счет привлекательности компьютера и </a:t>
            </a:r>
            <a:r>
              <a:rPr lang="ru-RU" sz="1400" dirty="0" err="1" smtClean="0">
                <a:solidFill>
                  <a:schemeClr val="tx2"/>
                </a:solidFill>
              </a:rPr>
              <a:t>мультимедийных</a:t>
            </a:r>
            <a:r>
              <a:rPr lang="ru-RU" sz="1400" dirty="0" smtClean="0">
                <a:solidFill>
                  <a:schemeClr val="tx2"/>
                </a:solidFill>
              </a:rPr>
              <a:t> эффектов, развивать наглядно – образное мышление и познавательный интерес  </a:t>
            </a:r>
          </a:p>
        </p:txBody>
      </p:sp>
    </p:spTree>
    <p:extLst>
      <p:ext uri="{BB962C8B-B14F-4D97-AF65-F5344CB8AC3E}">
        <p14:creationId xmlns:p14="http://schemas.microsoft.com/office/powerpoint/2010/main" val="40474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172450" cy="1125538"/>
          </a:xfrm>
        </p:spPr>
        <p:txBody>
          <a:bodyPr/>
          <a:lstStyle/>
          <a:p>
            <a:pPr eaLnBrk="1" hangingPunct="1"/>
            <a:r>
              <a:rPr lang="ru-RU" sz="2400" smtClean="0"/>
              <a:t>В Ленинграде 3 военных кладбища. Самое большое Пискаревское , на котором похоронено 470 тысяч человек.</a:t>
            </a:r>
          </a:p>
        </p:txBody>
      </p:sp>
      <p:pic>
        <p:nvPicPr>
          <p:cNvPr id="47108" name="Picture 4" descr="img_4880thumbnai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773238"/>
            <a:ext cx="2957512" cy="2282825"/>
          </a:xfrm>
          <a:noFill/>
        </p:spPr>
      </p:pic>
      <p:pic>
        <p:nvPicPr>
          <p:cNvPr id="47110" name="Picture 6" descr="939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88125" y="2276475"/>
            <a:ext cx="2555875" cy="1944688"/>
          </a:xfrm>
          <a:noFill/>
        </p:spPr>
      </p:pic>
      <p:pic>
        <p:nvPicPr>
          <p:cNvPr id="47112" name="Picture 8" descr="93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39750" y="4437063"/>
            <a:ext cx="3095625" cy="2420937"/>
          </a:xfrm>
          <a:noFill/>
        </p:spPr>
      </p:pic>
      <p:pic>
        <p:nvPicPr>
          <p:cNvPr id="23558" name="Picture 10" descr="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15" descr="img_4945thumbnai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5940425" y="4365625"/>
            <a:ext cx="3203575" cy="2492375"/>
          </a:xfrm>
          <a:noFill/>
        </p:spPr>
      </p:pic>
      <p:pic>
        <p:nvPicPr>
          <p:cNvPr id="47121" name="Picture 17" descr="6577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2276475"/>
            <a:ext cx="36004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836613"/>
          </a:xfrm>
        </p:spPr>
        <p:txBody>
          <a:bodyPr/>
          <a:lstStyle/>
          <a:p>
            <a:pPr eaLnBrk="1" hangingPunct="1"/>
            <a:r>
              <a:rPr lang="ru-RU" sz="1600" smtClean="0"/>
              <a:t>Площадь Победы… идут люди. </a:t>
            </a:r>
            <a:r>
              <a:rPr lang="ru-RU" sz="1600" dirty="0" smtClean="0"/>
              <a:t>Мир – это счастье, мир – это память благодарное поколение все помнит. Идут люди поклониться тем, кто отдал жизнь во имя добра и справедливости.</a:t>
            </a:r>
          </a:p>
        </p:txBody>
      </p:sp>
      <p:pic>
        <p:nvPicPr>
          <p:cNvPr id="54276" name="Picture 4" descr="P728051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989138"/>
            <a:ext cx="6421437" cy="4691062"/>
          </a:xfrm>
          <a:noFill/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2195513" y="2349500"/>
            <a:ext cx="962025" cy="9144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3708400" y="476250"/>
            <a:ext cx="962025" cy="9144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5795963" y="1052513"/>
            <a:ext cx="962025" cy="9144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1116013" y="908050"/>
            <a:ext cx="962025" cy="9144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5292725" y="2852738"/>
            <a:ext cx="962025" cy="9144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9" grpId="0" animBg="1"/>
      <p:bldP spid="54280" grpId="0" animBg="1"/>
      <p:bldP spid="54281" grpId="0" animBg="1"/>
      <p:bldP spid="54282" grpId="0" animBg="1"/>
      <p:bldP spid="542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              </a:t>
            </a:r>
            <a:r>
              <a:rPr lang="ru-RU" sz="2800" smtClean="0"/>
              <a:t>Площадь Победы</a:t>
            </a:r>
          </a:p>
        </p:txBody>
      </p:sp>
      <p:pic>
        <p:nvPicPr>
          <p:cNvPr id="56324" name="Picture 4" descr="P72805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609850"/>
            <a:ext cx="4495800" cy="3698875"/>
          </a:xfrm>
          <a:noFill/>
        </p:spPr>
      </p:pic>
      <p:pic>
        <p:nvPicPr>
          <p:cNvPr id="56327" name="Picture 7" descr="P72805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609850"/>
            <a:ext cx="4316413" cy="3698875"/>
          </a:xfrm>
          <a:noFill/>
        </p:spPr>
      </p:pic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179388" y="1196975"/>
            <a:ext cx="962025" cy="914400"/>
          </a:xfrm>
          <a:prstGeom prst="star5">
            <a:avLst/>
          </a:prstGeom>
          <a:solidFill>
            <a:srgbClr val="FD19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>
            <a:off x="3348038" y="2420938"/>
            <a:ext cx="962025" cy="9144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2411413" y="0"/>
            <a:ext cx="962025" cy="914400"/>
          </a:xfrm>
          <a:prstGeom prst="star5">
            <a:avLst/>
          </a:prstGeom>
          <a:solidFill>
            <a:srgbClr val="FD19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5292725" y="1412875"/>
            <a:ext cx="962025" cy="914400"/>
          </a:xfrm>
          <a:prstGeom prst="star5">
            <a:avLst/>
          </a:prstGeom>
          <a:solidFill>
            <a:srgbClr val="FD19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5580063" y="0"/>
            <a:ext cx="962025" cy="914400"/>
          </a:xfrm>
          <a:prstGeom prst="star5">
            <a:avLst/>
          </a:prstGeom>
          <a:solidFill>
            <a:srgbClr val="FD195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30" grpId="0" animBg="1"/>
      <p:bldP spid="56331" grpId="0" animBg="1"/>
      <p:bldP spid="56332" grpId="0" animBg="1"/>
      <p:bldP spid="56333" grpId="0" animBg="1"/>
      <p:bldP spid="563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В нашем классе  проводятся классные часы, посвященные Великой Отечественной войне. На наши мероприятия  приглашаем участников войны, тружеников тыла. Они  нам рассказывают о трудной, тяжелой жизни, которую они пережили.</a:t>
            </a:r>
          </a:p>
        </p:txBody>
      </p:sp>
      <p:pic>
        <p:nvPicPr>
          <p:cNvPr id="60420" name="Picture 4" descr="SDC1338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205038"/>
            <a:ext cx="3783013" cy="4114800"/>
          </a:xfrm>
          <a:noFill/>
        </p:spPr>
      </p:pic>
      <p:pic>
        <p:nvPicPr>
          <p:cNvPr id="60422" name="Picture 6" descr="SDC133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2205038"/>
            <a:ext cx="4171950" cy="403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2305050"/>
          </a:xfrm>
        </p:spPr>
        <p:txBody>
          <a:bodyPr/>
          <a:lstStyle/>
          <a:p>
            <a:pPr eaLnBrk="1" hangingPunct="1"/>
            <a:r>
              <a:rPr lang="ru-RU" sz="1800" smtClean="0"/>
              <a:t>Нам очень нравится слушать их интересные , познавательные рассказы. Из рассказов  мы узнаем о жизни людей, детей в годы войны. </a:t>
            </a:r>
            <a:br>
              <a:rPr lang="ru-RU" sz="1800" smtClean="0"/>
            </a:br>
            <a:r>
              <a:rPr lang="ru-RU" sz="1800" smtClean="0"/>
              <a:t>     А также к приходу ветеранов к нам в класс, мы готовим для них небольшие концерты, делаем своими руками небольшие сувениры. А также иногда мы вместе с учительницей ходим к ним домой. Интересуемся их здоровьем, жизнью. А если надо, мы им оказываем посильную нам помощь.</a:t>
            </a:r>
          </a:p>
        </p:txBody>
      </p:sp>
      <p:pic>
        <p:nvPicPr>
          <p:cNvPr id="63492" name="Picture 4" descr="SDC134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781300"/>
            <a:ext cx="3810000" cy="3822700"/>
          </a:xfrm>
          <a:noFill/>
        </p:spPr>
      </p:pic>
      <p:pic>
        <p:nvPicPr>
          <p:cNvPr id="63494" name="Picture 6" descr="SDC133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3357563"/>
            <a:ext cx="4495800" cy="2878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0"/>
            <a:ext cx="8923338" cy="6570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Использованные источники: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                                </a:t>
            </a: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                        http://delphinus.blog.ru/?page=15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                      http://fotki.yandex.ru/users/mor-vikt2008/view/15891/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                       http://www.compatriotsru.com/russian/novosti/v-rossii/novosti-iz-rossii/neobychnaja-vstrecha-v-rokvillskoj-biblioteke-rockville-library-md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                       http://fotki.yandex.ru/users/mor-vikt2008/view/15892/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                       http://fotki.yandex.ru/users/mor-vikt2008/view/15906/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                       http://progektor.hiblogger.net/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                       http://news2.ru/story/215643/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                       http://school4novo.rusedu.net/archives/133/201002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                       http://engschool18.ru/schoollife/victory/114-blokada-leningrada.html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                       http://fotki.yandex.ru/users/mor-vikt2008/view/15841/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                       http://fotki.yandex.ru/users/mor-vikt2008/view/15850/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                       http://treli-clubs.2x2tv.tv/forum-f17/tema-t519.htm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                       http://blogs.mail.ru/mail/filya.21/tag/праздники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                       http://900igr.net/kartinki/istorija/Blokada-Leningrada.files/003-Blokada-Leningrada.html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                       http://blogs.privet.ru/community/aforismus/tags/156855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                       http://900igr.net/kartinki/istorija/Blokada-Leningrada.files/095-A-v-nochi-pronzaet-nebo-Ostryj-svet-prozhektorov.html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9"/>
              </a:rPr>
              <a:t>                       http://www.topren.ru/id_8063_blokada-leningrada-doroga-zhizni.html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                       http://engschool18.ru/schoollife/victory/114-blokada-leningrada.html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                       http://www.biblioteka.r52.ru/news/?pageArticle=7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1"/>
              </a:rPr>
              <a:t>                       http://www.rian.ru/archive/20101110/index_17.html</a:t>
            </a:r>
            <a:endParaRPr lang="ru-RU" sz="14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22"/>
              </a:rPr>
              <a:t>                       http://www.fontanka.ru/2005/01/27/114372/</a:t>
            </a:r>
            <a:endParaRPr lang="ru-RU" sz="140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600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292100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073400" y="33972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4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8458200" cy="1462088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Тема</a:t>
            </a:r>
            <a:r>
              <a:rPr lang="ru-RU" dirty="0" smtClean="0"/>
              <a:t> :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sz="3600" dirty="0" smtClean="0">
                <a:solidFill>
                  <a:srgbClr val="FF0000"/>
                </a:solidFill>
              </a:rPr>
              <a:t>У войны не детское лицо»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200025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Цель</a:t>
            </a:r>
            <a:r>
              <a:rPr lang="ru-RU" sz="2800" dirty="0" smtClean="0"/>
              <a:t>: </a:t>
            </a:r>
            <a:r>
              <a:rPr lang="ru-RU" sz="1600" dirty="0" smtClean="0">
                <a:solidFill>
                  <a:schemeClr val="tx2"/>
                </a:solidFill>
              </a:rPr>
              <a:t>познакомить детей с историческими фактами времен Великой Отечественной войны, с жизнью людей в это время; развивать способность чувствовать, сопереживать, умение слушать окружающих, воспитывать чувство патриотизма.</a:t>
            </a:r>
          </a:p>
          <a:p>
            <a:pPr eaLnBrk="1" hangingPunct="1">
              <a:buFontTx/>
              <a:buNone/>
            </a:pPr>
            <a:r>
              <a:rPr lang="ru-RU" sz="1600" dirty="0" smtClean="0"/>
              <a:t> </a:t>
            </a:r>
            <a:r>
              <a:rPr lang="ru-RU" sz="2000" dirty="0" smtClean="0"/>
              <a:t>Задачи</a:t>
            </a:r>
            <a:r>
              <a:rPr lang="ru-RU" sz="2000" dirty="0" smtClean="0">
                <a:solidFill>
                  <a:schemeClr val="tx2"/>
                </a:solidFill>
              </a:rPr>
              <a:t>: </a:t>
            </a:r>
            <a:r>
              <a:rPr lang="ru-RU" sz="1600" dirty="0" smtClean="0">
                <a:solidFill>
                  <a:schemeClr val="tx2"/>
                </a:solidFill>
              </a:rPr>
              <a:t>рассказать учащимся о жизни взрослых и детей в тяжелые военные годы;</a:t>
            </a:r>
          </a:p>
          <a:p>
            <a:pPr eaLnBrk="1" hangingPunct="1"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воспитывать уважительные отношения к исторической памяти своего народа, к ветеранам войны, традициям нашего народа.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4244975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" smtClean="0"/>
              <a:t>   </a:t>
            </a:r>
            <a:r>
              <a:rPr lang="ru-RU" sz="1600" smtClean="0"/>
              <a:t>Редела ночная мгла. Наступал день, которому суждено было сохраниться навеки в памяти  народной – воскресенье, 22 июня 1941 года.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  Стрелки часов приближались к 4-ём . В эти минуты пограничники заметили быстро надвигающиеся с запада тучи. Границу пролетали сотни самолетов, на крыльях которых были черные кресты… (Звучит песня «Вставай страна огромная!» ) 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Началась Великая Освободительная война Советского народа . На защиту Родины встала вся страна от мала  до велика.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Миллионы людей рвались на фронт сражаться с врагами. Вчерашние школьники, студенты, рабочие – все шли на фронт.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5" name="Содержимое 4" descr="летит самол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2286000"/>
            <a:ext cx="4205288" cy="4143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4316412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Гитлеровская  армия рвалась к Москве, сметая все на своем пути. Но наша армия сражалась смело, мужественно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700213"/>
            <a:ext cx="3851275" cy="5157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Захватить Ленинград для фашистов – очень важно.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  В сентябре 1941 года гитлеровцы окружили город, отрезали Ленинград от всей земли. Вокруг Ленинграда образовалось кольцо. Казалось, чуть-чуть  и враг войдет в город, ступит на исторические камни своим кованным сапогом.</a:t>
            </a:r>
          </a:p>
        </p:txBody>
      </p:sp>
      <p:pic>
        <p:nvPicPr>
          <p:cNvPr id="7184" name="Picture 16" descr="1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19325"/>
            <a:ext cx="51847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  <p:bldP spid="71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0" y="0"/>
            <a:ext cx="7308850" cy="2997200"/>
          </a:xfrm>
        </p:spPr>
        <p:txBody>
          <a:bodyPr/>
          <a:lstStyle/>
          <a:p>
            <a:pPr eaLnBrk="1" hangingPunct="1"/>
            <a:r>
              <a:rPr lang="ru-RU" sz="2000" dirty="0" smtClean="0"/>
              <a:t>  Но, нет! Все Ленинградцы поднялись на защиту города. Стали строить оборонительные сооружения. Враг не мог взять город.</a:t>
            </a:r>
          </a:p>
          <a:p>
            <a:pPr eaLnBrk="1" hangingPunct="1"/>
            <a:r>
              <a:rPr lang="ru-RU" sz="2000" dirty="0" smtClean="0"/>
              <a:t>  Но враг не унимался. Днем и ночью рвались снаряды, полыхали пожары, раздавались стоны умирающих людей. </a:t>
            </a:r>
          </a:p>
          <a:p>
            <a:pPr eaLnBrk="1" hangingPunct="1"/>
            <a:r>
              <a:rPr lang="ru-RU" sz="2000" dirty="0" smtClean="0"/>
              <a:t>  Фашисты хотели сломить Ленинградцев, поставить их на колени, но измученные, голодные горожане не сдавались: выпускали оружие, шили одежду, вязали теплые вещи. Все ленинградцы свято верили, что победят.</a:t>
            </a:r>
          </a:p>
          <a:p>
            <a:pPr eaLnBrk="1" hangingPunct="1"/>
            <a:endParaRPr lang="ru-RU" sz="2000" dirty="0" smtClean="0"/>
          </a:p>
        </p:txBody>
      </p:sp>
      <p:pic>
        <p:nvPicPr>
          <p:cNvPr id="16399" name="Picture 15" descr="le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860800"/>
            <a:ext cx="40671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енингр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929063"/>
            <a:ext cx="4643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0805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Ольга </a:t>
            </a:r>
            <a:r>
              <a:rPr lang="ru-RU" sz="1600" dirty="0" err="1" smtClean="0"/>
              <a:t>Бергольц</a:t>
            </a:r>
            <a:r>
              <a:rPr lang="ru-RU" sz="1600" dirty="0" smtClean="0"/>
              <a:t>  написала стихотворение . Это клятва ленинградцев стране.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08050"/>
            <a:ext cx="5541963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…</a:t>
            </a:r>
            <a:r>
              <a:rPr lang="ru-RU" sz="1400" dirty="0" smtClean="0"/>
              <a:t>Я говорю с тобой под свист снарядов. Угрюмым заревом озарена.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Я говорю с тобой из Ленинграда, страна моя, печальная страна.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err="1" smtClean="0"/>
              <a:t>Крондштадтский</a:t>
            </a:r>
            <a:r>
              <a:rPr lang="ru-RU" sz="1400" dirty="0" smtClean="0"/>
              <a:t> злой, неукротимый ветер в мое лицо закинутое бьет.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В бомбоубежище уснули дети, ночная стража стала у ворот.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Над Ленинградом – смертная угроза…Бессонны ночи, тяжек день любой.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Но мы забыли, что такое слезы, что называют страхом и мольбой.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Я говорю: нас, граждан Ленинграда, не поколеблет грохот канонад,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И если завтра будут баррикады – мы не покинем наших баррикад.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И женщины с бойцами встанут рядом, и  дети нам патроны поднесут,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И надо всеми нами зацветут старинные знамена Петрограда.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Руками, сжав обугленное сердце, такое обещание даю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Я, горожанка, мать красноармейца, погибшего под </a:t>
            </a:r>
            <a:r>
              <a:rPr lang="ru-RU" sz="1400" dirty="0" err="1" smtClean="0"/>
              <a:t>Стрельною</a:t>
            </a:r>
            <a:r>
              <a:rPr lang="ru-RU" sz="1400" dirty="0" smtClean="0"/>
              <a:t> в бою.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Мы будем драться с беззаветной силой, мы одолеем бешеных зверей,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Мы победим, клянусь тебе, Россия, от имени российских матерей.</a:t>
            </a:r>
          </a:p>
        </p:txBody>
      </p:sp>
      <p:pic>
        <p:nvPicPr>
          <p:cNvPr id="14340" name="Picture 4" descr="1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3284538"/>
            <a:ext cx="2232025" cy="3024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dirty="0" smtClean="0"/>
              <a:t>Да, все защитники Ленинграда клялись не сдаваться. И эту клятву жители свято выполняли 900 бесконечно длинных дней  и ночей.</a:t>
            </a:r>
          </a:p>
        </p:txBody>
      </p:sp>
      <p:pic>
        <p:nvPicPr>
          <p:cNvPr id="7" name="Содержимое 6" descr="51c28b0ec8d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714625"/>
            <a:ext cx="4067175" cy="3614738"/>
          </a:xfrm>
        </p:spPr>
      </p:pic>
      <p:pic>
        <p:nvPicPr>
          <p:cNvPr id="12292" name="Содержимое 7" descr="DSC_0001_blokada1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81763" y="3971925"/>
            <a:ext cx="142875" cy="133350"/>
          </a:xfrm>
        </p:spPr>
      </p:pic>
      <p:pic>
        <p:nvPicPr>
          <p:cNvPr id="9" name="Рисунок 8" descr="48496518_b0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14625"/>
            <a:ext cx="428625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0</TotalTime>
  <Words>2091</Words>
  <Application>Microsoft Office PowerPoint</Application>
  <PresentationFormat>Экран (4:3)</PresentationFormat>
  <Paragraphs>170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Салют</vt:lpstr>
      <vt:lpstr>Презентация PowerPoint</vt:lpstr>
      <vt:lpstr>Презентация «Блокада Ленинграда»</vt:lpstr>
      <vt:lpstr>Презентация PowerPoint</vt:lpstr>
      <vt:lpstr>Тема : «У войны не детское лицо»</vt:lpstr>
      <vt:lpstr>Презентация PowerPoint</vt:lpstr>
      <vt:lpstr>Презентация PowerPoint</vt:lpstr>
      <vt:lpstr>Презентация PowerPoint</vt:lpstr>
      <vt:lpstr>Ольга Бергольц  написала стихотворение . Это клятва ленинградцев стране.</vt:lpstr>
      <vt:lpstr>Да, все защитники Ленинграда клялись не сдаваться. И эту клятву жители свято выполняли 900 бесконечно длинных дней  и ночей.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Петербурге открыта мемориальная доска в память о Тане Савичевой, написавшей блокадный дневник                                       27 января 2005</vt:lpstr>
      <vt:lpstr>Презентация PowerPoint</vt:lpstr>
      <vt:lpstr>Презентация PowerPoint</vt:lpstr>
      <vt:lpstr>Презентация PowerPoint</vt:lpstr>
      <vt:lpstr>В Ленинграде 3 военных кладбища. Самое большое Пискаревское , на котором похоронено 470 тысяч человек.</vt:lpstr>
      <vt:lpstr>Площадь Победы… идут люди. Мир – это счастье, мир – это память благодарное поколение все помнит. Идут люди поклониться тем, кто отдал жизнь во имя добра и справедливости.</vt:lpstr>
      <vt:lpstr>              Площадь Победы</vt:lpstr>
      <vt:lpstr>В нашем классе  проводятся классные часы, посвященные Великой Отечественной войне. На наши мероприятия  приглашаем участников войны, тружеников тыла. Они  нам рассказывают о трудной, тяжелой жизни, которую они пережили.</vt:lpstr>
      <vt:lpstr>Нам очень нравится слушать их интересные , познавательные рассказы. Из рассказов  мы узнаем о жизни людей, детей в годы войны.       А также к приходу ветеранов к нам в класс, мы готовим для них небольшие концерты, делаем своими руками небольшие сувениры. А также иногда мы вместе с учительницей ходим к ним домой. Интересуемся их здоровьем, жизнью. А если надо, мы им оказываем посильную нам помощь.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2011-04-11T08:17:40Z</dcterms:created>
  <dcterms:modified xsi:type="dcterms:W3CDTF">2018-06-13T12:26:00Z</dcterms:modified>
</cp:coreProperties>
</file>