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2" r:id="rId2"/>
    <p:sldId id="257" r:id="rId3"/>
    <p:sldId id="256" r:id="rId4"/>
    <p:sldId id="258" r:id="rId5"/>
    <p:sldId id="259" r:id="rId6"/>
    <p:sldId id="268" r:id="rId7"/>
    <p:sldId id="267" r:id="rId8"/>
    <p:sldId id="260" r:id="rId9"/>
    <p:sldId id="271" r:id="rId10"/>
    <p:sldId id="262" r:id="rId11"/>
    <p:sldId id="269" r:id="rId12"/>
    <p:sldId id="270" r:id="rId13"/>
    <p:sldId id="273" r:id="rId14"/>
    <p:sldId id="274" r:id="rId15"/>
    <p:sldId id="264" r:id="rId16"/>
    <p:sldId id="265" r:id="rId17"/>
    <p:sldId id="261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74" autoAdjust="0"/>
    <p:restoredTop sz="94660"/>
  </p:normalViewPr>
  <p:slideViewPr>
    <p:cSldViewPr>
      <p:cViewPr varScale="1">
        <p:scale>
          <a:sx n="81" d="100"/>
          <a:sy n="81" d="100"/>
        </p:scale>
        <p:origin x="6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BEBB7-77B1-423E-AD3C-25ED1115357F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41023-8067-43AC-BA7F-A5E0991E21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65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41023-8067-43AC-BA7F-A5E0991E21D6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48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41023-8067-43AC-BA7F-A5E0991E21D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4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56;&#1040;&#1041;&#1054;&#1058;&#1040;%20!\&#1059;&#1056;&#1054;&#1050;%204%20&#1082;&#1083;&#1072;&#1089;&#1089;\The%20Hokey%20Pokey%20Shake%20-%20Kids%20Dance%20Song%20-%20(online-video-cutter.com).mp4" TargetMode="External"/><Relationship Id="rId1" Type="http://schemas.microsoft.com/office/2007/relationships/media" Target="file:///E:\&#1056;&#1040;&#1041;&#1054;&#1058;&#1040;%20!\&#1059;&#1056;&#1054;&#1050;%204%20&#1082;&#1083;&#1072;&#1089;&#1089;\The%20Hokey%20Pokey%20Shake%20-%20Kids%20Dance%20Song%20-%20(online-video-cutter.com).mp4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48769" y="6382593"/>
            <a:ext cx="3126582" cy="693073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3400" y="1676400"/>
            <a:ext cx="8229600" cy="10668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solidFill>
                  <a:srgbClr val="002060"/>
                </a:solidFill>
              </a:rPr>
              <a:t>The 25 </a:t>
            </a:r>
            <a:r>
              <a:rPr lang="en-US" sz="5400" b="1" baseline="30000" dirty="0" err="1" smtClean="0">
                <a:solidFill>
                  <a:srgbClr val="002060"/>
                </a:solidFill>
              </a:rPr>
              <a:t>th</a:t>
            </a:r>
            <a:r>
              <a:rPr lang="en-US" sz="4800" b="1" dirty="0" smtClean="0">
                <a:solidFill>
                  <a:srgbClr val="002060"/>
                </a:solidFill>
              </a:rPr>
              <a:t> of October.</a:t>
            </a:r>
            <a:br>
              <a:rPr lang="en-US" sz="4800" b="1" dirty="0" smtClean="0">
                <a:solidFill>
                  <a:srgbClr val="002060"/>
                </a:solidFill>
              </a:rPr>
            </a:br>
            <a:r>
              <a:rPr lang="en-US" sz="4800" b="1" dirty="0" smtClean="0">
                <a:solidFill>
                  <a:srgbClr val="002060"/>
                </a:solidFill>
              </a:rPr>
              <a:t>Class work.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6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0423157"/>
              </p:ext>
            </p:extLst>
          </p:nvPr>
        </p:nvGraphicFramePr>
        <p:xfrm>
          <a:off x="1" y="685800"/>
          <a:ext cx="9067800" cy="60672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999">
                  <a:extLst>
                    <a:ext uri="{9D8B030D-6E8A-4147-A177-3AD203B41FA5}">
                      <a16:colId xmlns:a16="http://schemas.microsoft.com/office/drawing/2014/main" xmlns="" val="3919457853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300142299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1771809596"/>
                    </a:ext>
                  </a:extLst>
                </a:gridCol>
                <a:gridCol w="2819401">
                  <a:extLst>
                    <a:ext uri="{9D8B030D-6E8A-4147-A177-3AD203B41FA5}">
                      <a16:colId xmlns:a16="http://schemas.microsoft.com/office/drawing/2014/main" xmlns="" val="187870041"/>
                    </a:ext>
                  </a:extLst>
                </a:gridCol>
              </a:tblGrid>
              <a:tr h="11215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 </a:t>
                      </a:r>
                    </a:p>
                    <a:p>
                      <a:pPr algn="ctr"/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520281"/>
                  </a:ext>
                </a:extLst>
              </a:tr>
              <a:tr h="1466591">
                <a:tc>
                  <a:txBody>
                    <a:bodyPr/>
                    <a:lstStyle/>
                    <a:p>
                      <a:pPr algn="ctr"/>
                      <a:endParaRPr lang="en-US" sz="32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400" b="1" dirty="0" smtClean="0">
                          <a:latin typeface="+mj-lt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 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2400" b="1" dirty="0"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3338202"/>
                  </a:ext>
                </a:extLst>
              </a:tr>
              <a:tr h="1509726"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400" b="1" dirty="0" smtClean="0">
                          <a:latin typeface="+mj-lt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________ </a:t>
                      </a:r>
                      <a:r>
                        <a:rPr lang="en-US" sz="24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___  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________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___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5433225"/>
                  </a:ext>
                </a:extLst>
              </a:tr>
              <a:tr h="1769572"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24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822277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655325"/>
            <a:ext cx="1913377" cy="12641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0976" y="611198"/>
            <a:ext cx="1859599" cy="12952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7880" y="684744"/>
            <a:ext cx="1849471" cy="1205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468493"/>
              </p:ext>
            </p:extLst>
          </p:nvPr>
        </p:nvGraphicFramePr>
        <p:xfrm>
          <a:off x="1" y="685800"/>
          <a:ext cx="9067800" cy="5979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352">
                  <a:extLst>
                    <a:ext uri="{9D8B030D-6E8A-4147-A177-3AD203B41FA5}">
                      <a16:colId xmlns:a16="http://schemas.microsoft.com/office/drawing/2014/main" xmlns="" val="3919457853"/>
                    </a:ext>
                  </a:extLst>
                </a:gridCol>
                <a:gridCol w="3052847">
                  <a:extLst>
                    <a:ext uri="{9D8B030D-6E8A-4147-A177-3AD203B41FA5}">
                      <a16:colId xmlns:a16="http://schemas.microsoft.com/office/drawing/2014/main" xmlns="" val="3001422995"/>
                    </a:ext>
                  </a:extLst>
                </a:gridCol>
                <a:gridCol w="2794113">
                  <a:extLst>
                    <a:ext uri="{9D8B030D-6E8A-4147-A177-3AD203B41FA5}">
                      <a16:colId xmlns:a16="http://schemas.microsoft.com/office/drawing/2014/main" xmlns="" val="1771809596"/>
                    </a:ext>
                  </a:extLst>
                </a:gridCol>
                <a:gridCol w="2768488">
                  <a:extLst>
                    <a:ext uri="{9D8B030D-6E8A-4147-A177-3AD203B41FA5}">
                      <a16:colId xmlns:a16="http://schemas.microsoft.com/office/drawing/2014/main" xmlns="" val="187870041"/>
                    </a:ext>
                  </a:extLst>
                </a:gridCol>
              </a:tblGrid>
              <a:tr h="11215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 </a:t>
                      </a:r>
                    </a:p>
                    <a:p>
                      <a:pPr algn="ctr"/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520281"/>
                  </a:ext>
                </a:extLst>
              </a:tr>
              <a:tr h="146659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100" b="1" dirty="0" smtClean="0"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  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1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3338202"/>
                  </a:ext>
                </a:extLst>
              </a:tr>
              <a:tr h="1509726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not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200" b="1" dirty="0" smtClean="0">
                          <a:latin typeface="+mj-lt"/>
                        </a:rPr>
                        <a:t> 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200" b="1" u="sng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not 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  </a:t>
                      </a:r>
                      <a:r>
                        <a:rPr lang="en-US" sz="22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2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not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5433225"/>
                  </a:ext>
                </a:extLst>
              </a:tr>
              <a:tr h="176957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?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food?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1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____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100" b="1" dirty="0" smtClean="0"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   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animals?</a:t>
                      </a:r>
                      <a:endParaRPr lang="ru-RU" sz="21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____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__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people?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822277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857" y="640648"/>
            <a:ext cx="1913377" cy="12641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0976" y="611198"/>
            <a:ext cx="1859599" cy="12952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7880" y="684744"/>
            <a:ext cx="1849471" cy="120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0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815450"/>
              </p:ext>
            </p:extLst>
          </p:nvPr>
        </p:nvGraphicFramePr>
        <p:xfrm>
          <a:off x="1" y="685800"/>
          <a:ext cx="9067800" cy="5979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352">
                  <a:extLst>
                    <a:ext uri="{9D8B030D-6E8A-4147-A177-3AD203B41FA5}">
                      <a16:colId xmlns:a16="http://schemas.microsoft.com/office/drawing/2014/main" xmlns="" val="3919457853"/>
                    </a:ext>
                  </a:extLst>
                </a:gridCol>
                <a:gridCol w="3052847">
                  <a:extLst>
                    <a:ext uri="{9D8B030D-6E8A-4147-A177-3AD203B41FA5}">
                      <a16:colId xmlns:a16="http://schemas.microsoft.com/office/drawing/2014/main" xmlns="" val="3001422995"/>
                    </a:ext>
                  </a:extLst>
                </a:gridCol>
                <a:gridCol w="2794113">
                  <a:extLst>
                    <a:ext uri="{9D8B030D-6E8A-4147-A177-3AD203B41FA5}">
                      <a16:colId xmlns:a16="http://schemas.microsoft.com/office/drawing/2014/main" xmlns="" val="1771809596"/>
                    </a:ext>
                  </a:extLst>
                </a:gridCol>
                <a:gridCol w="2768488">
                  <a:extLst>
                    <a:ext uri="{9D8B030D-6E8A-4147-A177-3AD203B41FA5}">
                      <a16:colId xmlns:a16="http://schemas.microsoft.com/office/drawing/2014/main" xmlns="" val="187870041"/>
                    </a:ext>
                  </a:extLst>
                </a:gridCol>
              </a:tblGrid>
              <a:tr h="11215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 </a:t>
                      </a:r>
                    </a:p>
                    <a:p>
                      <a:pPr algn="ctr"/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520281"/>
                  </a:ext>
                </a:extLst>
              </a:tr>
              <a:tr h="1466591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100" b="1" dirty="0" smtClean="0"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  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1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3338202"/>
                  </a:ext>
                </a:extLst>
              </a:tr>
              <a:tr h="1509726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not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200" b="1" dirty="0" smtClean="0">
                          <a:latin typeface="+mj-lt"/>
                        </a:rPr>
                        <a:t> </a:t>
                      </a:r>
                      <a:r>
                        <a:rPr lang="en-US" sz="22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200" b="1" u="sng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not </a:t>
                      </a:r>
                      <a:r>
                        <a:rPr lang="en-US" sz="22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2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  </a:t>
                      </a:r>
                      <a:r>
                        <a:rPr lang="en-US" sz="22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sz="22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not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people.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5433225"/>
                  </a:ext>
                </a:extLst>
              </a:tr>
              <a:tr h="176957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?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cook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food?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2400" b="1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l"/>
                      <a:r>
                        <a:rPr lang="en-US" sz="21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Have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sz="2100" b="1" dirty="0" smtClean="0">
                          <a:latin typeface="+mj-lt"/>
                        </a:rPr>
                        <a:t> </a:t>
                      </a:r>
                      <a:r>
                        <a:rPr lang="en-US" sz="2100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sz="21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ed   </a:t>
                      </a:r>
                      <a:r>
                        <a:rPr lang="en-US" sz="2100" b="1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animals?</a:t>
                      </a:r>
                      <a:endParaRPr lang="ru-RU" sz="2100" b="1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Have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they help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ed  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the people?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822277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857" y="640648"/>
            <a:ext cx="1913377" cy="12641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0976" y="611198"/>
            <a:ext cx="1859599" cy="12952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7880" y="684744"/>
            <a:ext cx="1849471" cy="120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7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1600200"/>
            <a:ext cx="8305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-Hello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-Hello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-_______- you (be)________ in London?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-Yes, I ________. It is great. I ______ (visit)_______ the London Eye.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-______ you (see) _______it?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-Yes, I _______.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-Good bye.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-Good bye.</a:t>
            </a:r>
          </a:p>
        </p:txBody>
      </p:sp>
    </p:spTree>
    <p:extLst>
      <p:ext uri="{BB962C8B-B14F-4D97-AF65-F5344CB8AC3E}">
        <p14:creationId xmlns:p14="http://schemas.microsoft.com/office/powerpoint/2010/main" val="268691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1066800"/>
            <a:ext cx="7391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-Hello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-Hello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-_______- you (be)________ in Northern Ireland?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-Yes , I ________. I saw a shamrock with 4 leaves.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-And ______ you (see) _______the shamrock?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-No, I _______. I ______  (visit) ________ the capital of Northern Ireland.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 Oh, It’s Belfast. Great!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-Good bye.</a:t>
            </a:r>
          </a:p>
          <a:p>
            <a:r>
              <a:rPr lang="en-US" sz="2800" dirty="0">
                <a:solidFill>
                  <a:srgbClr val="0070C0"/>
                </a:solidFill>
              </a:rPr>
              <a:t>-Good bye.</a:t>
            </a:r>
          </a:p>
        </p:txBody>
      </p:sp>
    </p:spTree>
    <p:extLst>
      <p:ext uri="{BB962C8B-B14F-4D97-AF65-F5344CB8AC3E}">
        <p14:creationId xmlns:p14="http://schemas.microsoft.com/office/powerpoint/2010/main" val="34521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</a:rPr>
              <a:t>Home task.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" y="2819400"/>
            <a:ext cx="8610600" cy="144780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Уч. </a:t>
            </a:r>
            <a:r>
              <a:rPr lang="ru-RU" sz="3200" dirty="0" err="1">
                <a:solidFill>
                  <a:srgbClr val="FF0000"/>
                </a:solidFill>
              </a:rPr>
              <a:t>с</a:t>
            </a:r>
            <a:r>
              <a:rPr lang="ru-RU" sz="3200" dirty="0" err="1" smtClean="0">
                <a:solidFill>
                  <a:srgbClr val="FF0000"/>
                </a:solidFill>
              </a:rPr>
              <a:t>тр</a:t>
            </a:r>
            <a:r>
              <a:rPr lang="ru-RU" sz="3200" dirty="0" smtClean="0">
                <a:solidFill>
                  <a:srgbClr val="FF0000"/>
                </a:solidFill>
              </a:rPr>
              <a:t> 38-39 № 6 (а) ; № 6 (б)- письменно.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8534400" y="762000"/>
            <a:ext cx="304800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Let’s do Ex. 4 p.46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1674" t="18466" r="3745" b="25147"/>
          <a:stretch/>
        </p:blipFill>
        <p:spPr>
          <a:xfrm>
            <a:off x="955964" y="1447800"/>
            <a:ext cx="6781800" cy="33909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855" y="5334000"/>
            <a:ext cx="8666018" cy="1371600"/>
          </a:xfrm>
          <a:prstGeom prst="rect">
            <a:avLst/>
          </a:prstGeom>
        </p:spPr>
        <p:txBody>
          <a:bodyPr vert="horz" anchor="ctr">
            <a:normAutofit fontScale="8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Make 2 sentences: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=have already done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=haven’t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already done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22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://images.slideplayer.com/14/4380879/slides/slide_3.jpg"/>
          <p:cNvPicPr>
            <a:picLocks noChangeAspect="1" noChangeArrowheads="1"/>
          </p:cNvPicPr>
          <p:nvPr/>
        </p:nvPicPr>
        <p:blipFill>
          <a:blip r:embed="rId2" cstate="print"/>
          <a:srcRect l="16667" t="15556" r="14167"/>
          <a:stretch>
            <a:fillRect/>
          </a:stretch>
        </p:blipFill>
        <p:spPr bwMode="auto">
          <a:xfrm>
            <a:off x="1219200" y="533400"/>
            <a:ext cx="6324600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941064"/>
            <a:ext cx="8229600" cy="2916936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have travelled by plane,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have travelled by train,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have travelled to so many places!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will try to see more, 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will to know more,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I will  do that because I’m not lazy!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818" b="4762"/>
          <a:stretch>
            <a:fillRect/>
          </a:stretch>
        </p:blipFill>
        <p:spPr bwMode="auto">
          <a:xfrm>
            <a:off x="2895600" y="862195"/>
            <a:ext cx="5858971" cy="304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85800" y="4419600"/>
            <a:ext cx="914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895600" y="4419600"/>
            <a:ext cx="381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85800" y="4876800"/>
            <a:ext cx="914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95600" y="4876800"/>
            <a:ext cx="381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62000" y="5334000"/>
            <a:ext cx="9144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819400" y="5334000"/>
            <a:ext cx="3810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48769" y="6382593"/>
            <a:ext cx="3126582" cy="693073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Описание изображен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7992532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81400"/>
            <a:ext cx="4572000" cy="10668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He is cleaning the snow.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" y="876300"/>
            <a:ext cx="3887411" cy="251460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876300"/>
            <a:ext cx="3072400" cy="251460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657600"/>
            <a:ext cx="45720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He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has cleaned the snow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3810000"/>
            <a:ext cx="45720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He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clean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ing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the snow.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0" y="3657600"/>
            <a:ext cx="45720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noProof="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He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has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clean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ed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the snow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609600"/>
            <a:ext cx="4648200" cy="914400"/>
          </a:xfrm>
        </p:spPr>
        <p:txBody>
          <a:bodyPr>
            <a:noAutofit/>
          </a:bodyPr>
          <a:lstStyle/>
          <a:p>
            <a:pPr algn="ctr"/>
            <a:r>
              <a:rPr lang="en-US" sz="3200" b="1" u="sng" dirty="0" smtClean="0">
                <a:solidFill>
                  <a:srgbClr val="00B050"/>
                </a:solidFill>
              </a:rPr>
              <a:t>They/the food/ cook</a:t>
            </a:r>
            <a:r>
              <a:rPr lang="en-US" sz="2800" b="1" u="sng" dirty="0" smtClean="0">
                <a:solidFill>
                  <a:srgbClr val="00B050"/>
                </a:solidFill>
              </a:rPr>
              <a:t>.</a:t>
            </a:r>
            <a:endParaRPr lang="ru-RU" sz="2800" b="1" u="sng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33400"/>
            <a:ext cx="2971800" cy="1931834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648200"/>
            <a:ext cx="2971800" cy="2062672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14600"/>
            <a:ext cx="3048000" cy="2009862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81400" y="990600"/>
            <a:ext cx="5257800" cy="914400"/>
          </a:xfrm>
          <a:prstGeom prst="rect">
            <a:avLst/>
          </a:prstGeom>
        </p:spPr>
        <p:txBody>
          <a:bodyPr vert="horz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have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cook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food.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81400" y="2667000"/>
            <a:ext cx="5257800" cy="9144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They/the animals/ protect.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76600" y="3048000"/>
            <a:ext cx="5867400" cy="914400"/>
          </a:xfrm>
          <a:prstGeom prst="rect">
            <a:avLst/>
          </a:prstGeom>
        </p:spPr>
        <p:txBody>
          <a:bodyPr vert="horz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have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protect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animals.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962400" y="4876800"/>
            <a:ext cx="4953000" cy="9144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They/the people/ help.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886200" y="5334000"/>
            <a:ext cx="5029200" cy="9144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have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help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people.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80055" y="685800"/>
          <a:ext cx="8610601" cy="66096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019">
                  <a:extLst>
                    <a:ext uri="{9D8B030D-6E8A-4147-A177-3AD203B41FA5}">
                      <a16:colId xmlns:a16="http://schemas.microsoft.com/office/drawing/2014/main" xmlns="" val="3919457853"/>
                    </a:ext>
                  </a:extLst>
                </a:gridCol>
                <a:gridCol w="2388482">
                  <a:extLst>
                    <a:ext uri="{9D8B030D-6E8A-4147-A177-3AD203B41FA5}">
                      <a16:colId xmlns:a16="http://schemas.microsoft.com/office/drawing/2014/main" xmlns="" val="3001422995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177180959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8787004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 </a:t>
                      </a:r>
                    </a:p>
                    <a:p>
                      <a:pPr algn="ctr"/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36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520281"/>
                  </a:ext>
                </a:extLst>
              </a:tr>
              <a:tr h="124968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 smtClean="0">
                        <a:solidFill>
                          <a:srgbClr val="002060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They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______</a:t>
                      </a:r>
                      <a:r>
                        <a:rPr lang="en-US" dirty="0" smtClean="0">
                          <a:solidFill>
                            <a:srgbClr val="002060"/>
                          </a:solidFill>
                          <a:latin typeface="+mj-lt"/>
                        </a:rPr>
                        <a:t>protect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___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rgbClr val="002060"/>
                          </a:solidFill>
                          <a:latin typeface="+mj-lt"/>
                        </a:rPr>
                        <a:t>the animals.</a:t>
                      </a:r>
                      <a:endParaRPr lang="ru-RU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3338202"/>
                  </a:ext>
                </a:extLst>
              </a:tr>
              <a:tr h="2295630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5433225"/>
                  </a:ext>
                </a:extLst>
              </a:tr>
              <a:tr h="1875618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?</a:t>
                      </a:r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822277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944034" y="2101580"/>
            <a:ext cx="2362200" cy="79402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They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food.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857" y="640648"/>
            <a:ext cx="1913377" cy="12641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0976" y="611198"/>
            <a:ext cx="1859599" cy="12952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7880" y="684744"/>
            <a:ext cx="1849471" cy="12053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60515" y="2175424"/>
            <a:ext cx="2484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+mj-lt"/>
              </a:rPr>
              <a:t>They 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______</a:t>
            </a:r>
            <a:r>
              <a:rPr lang="en-US" dirty="0" smtClean="0">
                <a:solidFill>
                  <a:srgbClr val="002060"/>
                </a:solidFill>
                <a:latin typeface="+mj-lt"/>
              </a:rPr>
              <a:t> help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___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+mj-lt"/>
              </a:rPr>
              <a:t>the people.</a:t>
            </a:r>
            <a:endParaRPr lang="ru-RU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6593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447800"/>
            <a:ext cx="7315200" cy="10668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 Perfect</a:t>
            </a:r>
            <a:endParaRPr lang="ru-RU" sz="8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 rot="20971866">
            <a:off x="1597439" y="3534430"/>
            <a:ext cx="3048000" cy="1926336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en-US" sz="13800" dirty="0" smtClean="0">
                <a:solidFill>
                  <a:srgbClr val="C00000"/>
                </a:solidFill>
              </a:rPr>
              <a:t>not</a:t>
            </a:r>
            <a:endParaRPr lang="ru-RU" sz="138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257747">
            <a:off x="5982983" y="3337612"/>
            <a:ext cx="1828800" cy="31547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rgbClr val="C00000"/>
                </a:solidFill>
              </a:rPr>
              <a:t>?</a:t>
            </a:r>
            <a:endParaRPr lang="ru-RU" sz="199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4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2209800"/>
          <a:ext cx="8534400" cy="437243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926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745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3359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 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am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clean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ing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the snow.</a:t>
                      </a:r>
                      <a:endParaRPr kumimoji="0" lang="ru-RU" sz="3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 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have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clean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ed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the snow.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420">
                <a:tc>
                  <a:txBody>
                    <a:bodyPr/>
                    <a:lstStyle/>
                    <a:p>
                      <a:pPr algn="ctr"/>
                      <a:endParaRPr lang="en-US" sz="3600" b="1" dirty="0" smtClean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420">
                <a:tc>
                  <a:txBody>
                    <a:bodyPr/>
                    <a:lstStyle/>
                    <a:p>
                      <a:pPr algn="ctr"/>
                      <a:endParaRPr lang="en-US" sz="3600" b="1" dirty="0" smtClean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ysClr val="windowText" lastClr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?</a:t>
                      </a:r>
                      <a:endParaRPr lang="ru-RU" sz="3600" b="1" dirty="0">
                        <a:solidFill>
                          <a:sysClr val="windowText" lastClr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6000" y="3581400"/>
            <a:ext cx="6270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C00000"/>
                </a:solidFill>
              </a:rPr>
              <a:t>?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5181600"/>
            <a:ext cx="6270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C00000"/>
                </a:solidFill>
              </a:rPr>
              <a:t>?</a:t>
            </a:r>
            <a:endParaRPr lang="ru-RU" sz="7200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609600"/>
            <a:ext cx="2238206" cy="144780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8136" y="609600"/>
            <a:ext cx="1768958" cy="1447800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6800" y="3505200"/>
            <a:ext cx="353173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am not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clean</a:t>
            </a: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snow.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5105400"/>
            <a:ext cx="28953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Am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I clean</a:t>
            </a: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snow?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786507" y="3288524"/>
            <a:ext cx="3873176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have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cleaned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snow.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589586" y="4934129"/>
            <a:ext cx="441980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Have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 (you)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cleaned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snow?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The Hokey Pokey Shake - Kids Dance Song -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81000" y="1143000"/>
            <a:ext cx="8384823" cy="471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">
      <a:dk1>
        <a:srgbClr val="FFC000"/>
      </a:dk1>
      <a:lt1>
        <a:sysClr val="window" lastClr="FFFFFF"/>
      </a:lt1>
      <a:dk2>
        <a:srgbClr val="92D050"/>
      </a:dk2>
      <a:lt2>
        <a:srgbClr val="D8243D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441</TotalTime>
  <Words>514</Words>
  <Application>Microsoft Office PowerPoint</Application>
  <PresentationFormat>Экран (4:3)</PresentationFormat>
  <Paragraphs>158</Paragraphs>
  <Slides>17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Georgia</vt:lpstr>
      <vt:lpstr>Trebuchet MS</vt:lpstr>
      <vt:lpstr>Wingdings 2</vt:lpstr>
      <vt:lpstr>Городская</vt:lpstr>
      <vt:lpstr>Презентация PowerPoint</vt:lpstr>
      <vt:lpstr>Презентация PowerPoint</vt:lpstr>
      <vt:lpstr>Презентация PowerPoint</vt:lpstr>
      <vt:lpstr> He is cleaning the snow.</vt:lpstr>
      <vt:lpstr>They/the food/ cook.</vt:lpstr>
      <vt:lpstr>Презентация PowerPoint</vt:lpstr>
      <vt:lpstr>Present Perfect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 task.</vt:lpstr>
      <vt:lpstr>Let’s do Ex. 4 p.46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Cabinet32</cp:lastModifiedBy>
  <cp:revision>43</cp:revision>
  <dcterms:created xsi:type="dcterms:W3CDTF">2017-10-23T14:27:53Z</dcterms:created>
  <dcterms:modified xsi:type="dcterms:W3CDTF">2017-10-25T09:51:43Z</dcterms:modified>
</cp:coreProperties>
</file>