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1" r:id="rId7"/>
    <p:sldId id="260" r:id="rId8"/>
    <p:sldId id="262" r:id="rId9"/>
    <p:sldId id="267" r:id="rId10"/>
    <p:sldId id="26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09B1-59B1-4B50-812F-B9A94ED4EA90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1CF6-8494-475A-94B8-C83A7E65A2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105400"/>
            <a:ext cx="6400800" cy="1752600"/>
          </a:xfrm>
        </p:spPr>
        <p:txBody>
          <a:bodyPr/>
          <a:lstStyle/>
          <a:p>
            <a:r>
              <a:rPr lang="ru-RU" dirty="0" smtClean="0"/>
              <a:t>6-е и 7-е классы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642918"/>
            <a:ext cx="8382616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Турнир </a:t>
            </a:r>
          </a:p>
          <a:p>
            <a:pPr algn="ctr"/>
            <a:r>
              <a:rPr lang="ru-RU" sz="11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математиков</a:t>
            </a:r>
            <a:endParaRPr lang="ru-RU" sz="115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pPr lvl="0"/>
            <a:r>
              <a:rPr lang="ru-RU" sz="6600" dirty="0"/>
              <a:t>Кирпич весит 1 кг и ещё полкирпича. Сколько весит 5 кирпичей?</a:t>
            </a:r>
            <a:br>
              <a:rPr lang="ru-RU" sz="6600" dirty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r>
              <a:rPr lang="ru-RU" sz="6600" dirty="0"/>
              <a:t>Кирпич весит 2 кг и ещё полкирпича. Сколько весит 4 кирпича</a:t>
            </a:r>
            <a:r>
              <a:rPr lang="ru-RU" sz="6600" dirty="0" smtClean="0"/>
              <a:t>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572032"/>
          </a:xfrm>
        </p:spPr>
        <p:txBody>
          <a:bodyPr>
            <a:normAutofit/>
          </a:bodyPr>
          <a:lstStyle/>
          <a:p>
            <a:pPr lvl="0"/>
            <a:r>
              <a:rPr lang="ru-RU" sz="6600" dirty="0"/>
              <a:t>Во сколько раз первое произведение больше второго</a:t>
            </a:r>
            <a:r>
              <a:rPr lang="ru-RU" sz="6600" dirty="0" smtClean="0"/>
              <a:t>: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429132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latin typeface="Arial" pitchFamily="34" charset="0"/>
                <a:cs typeface="Arial" pitchFamily="34" charset="0"/>
              </a:rPr>
              <a:t>1 2 3 4 5 6 7 8 9 10</a:t>
            </a:r>
            <a:br>
              <a:rPr lang="ru-RU" sz="7200" dirty="0" smtClean="0">
                <a:latin typeface="Arial" pitchFamily="34" charset="0"/>
                <a:cs typeface="Arial" pitchFamily="34" charset="0"/>
              </a:rPr>
            </a:br>
            <a:r>
              <a:rPr lang="ru-RU" sz="7200" dirty="0" smtClean="0">
                <a:latin typeface="Arial" pitchFamily="34" charset="0"/>
                <a:cs typeface="Arial" pitchFamily="34" charset="0"/>
              </a:rPr>
              <a:t>1 2 3 4 5 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pPr lvl="0"/>
            <a:r>
              <a:rPr lang="ru-RU" sz="6600" dirty="0"/>
              <a:t>Сколько будет трижды сорок и пять?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r>
              <a:rPr lang="ru-RU" sz="6600" dirty="0"/>
              <a:t>Как с помощью только одной палочки, не ломая её, образовать на столе треугольник</a:t>
            </a:r>
            <a:r>
              <a:rPr lang="ru-RU" sz="6600" dirty="0" smtClean="0"/>
              <a:t>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r>
              <a:rPr lang="ru-RU" sz="6600" dirty="0"/>
              <a:t>Сколько концов у палки</a:t>
            </a:r>
            <a:r>
              <a:rPr lang="ru-RU" sz="6600" dirty="0" smtClean="0"/>
              <a:t>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pPr lvl="0"/>
            <a:r>
              <a:rPr lang="ru-RU" sz="6600" dirty="0"/>
              <a:t>Сколько концов у двух с половиной палок?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Autofit/>
          </a:bodyPr>
          <a:lstStyle/>
          <a:p>
            <a:r>
              <a:rPr lang="ru-RU" sz="6600" dirty="0"/>
              <a:t>Если курица стоит на одной ноге, то она весит 2кг. Сколько будет весить курица, если она встанет на 2 ноги?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pPr lvl="0"/>
            <a:r>
              <a:rPr lang="ru-RU" sz="6600" dirty="0"/>
              <a:t>Как записать двойку тремя пятерками?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11816"/>
          </a:xfrm>
        </p:spPr>
        <p:txBody>
          <a:bodyPr>
            <a:normAutofit/>
          </a:bodyPr>
          <a:lstStyle/>
          <a:p>
            <a:pPr lvl="0"/>
            <a:r>
              <a:rPr lang="ru-RU" sz="6600" dirty="0"/>
              <a:t>Кто может поднять и передвинуть и коня, и слона?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sz="7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“Предмет математики настолько серьёзен,</a:t>
            </a:r>
            <a:br>
              <a:rPr lang="ru-RU" sz="7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полезно не упускать случаев делать его немного занимательным</a:t>
            </a:r>
            <a:r>
              <a:rPr lang="ru-RU" sz="7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ru-RU" sz="7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Б. Паскаль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1142984"/>
            <a:ext cx="8229600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 Этап.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Конкурс капитанов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71435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7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Этап.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dirty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Вспомнить </a:t>
            </a:r>
            <a:r>
              <a:rPr lang="ru-RU" sz="6000" dirty="0">
                <a:solidFill>
                  <a:srgbClr val="FF0000"/>
                </a:solidFill>
              </a:rPr>
              <a:t>и написать как можно больше пословиц и поговорок, содержащих числа.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71435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7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Подведение итогов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</a:t>
            </a:r>
            <a:b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1428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Этап.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Задачи-загадки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1142984"/>
            <a:ext cx="8229600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 Этап.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Отгадай героя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из мультфильма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 две таблицы, найдите логическую связь между ними, прочитайте предложение и скажите, какому очень популярному герою мультфильмов он принадлежит.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4000504"/>
          <a:ext cx="4000530" cy="264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</a:tblGrid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17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4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21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11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12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16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23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8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20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9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25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13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18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22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6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24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14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7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19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10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15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857752" y="4000504"/>
          <a:ext cx="4071965" cy="264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393"/>
                <a:gridCol w="814393"/>
                <a:gridCol w="814393"/>
                <a:gridCol w="814393"/>
                <a:gridCol w="814393"/>
              </a:tblGrid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Т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Я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У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А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Т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Й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И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Р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Н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Д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Р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А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j-lt"/>
                        </a:rPr>
                        <a:t>!</a:t>
                      </a:r>
                      <a:endParaRPr lang="ru-RU" sz="2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Т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Ь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Е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Ж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А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О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Б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Е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,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Д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В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Ж</a:t>
                      </a:r>
                      <a:endParaRPr lang="ru-RU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 две таблицы, найдите логическую связь между ними, прочитайте предложение и скажите, какому очень популярному герою мультфильмов он принадлежит.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3643314"/>
          <a:ext cx="4071963" cy="2928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709"/>
                <a:gridCol w="581709"/>
                <a:gridCol w="581709"/>
                <a:gridCol w="581709"/>
                <a:gridCol w="581709"/>
                <a:gridCol w="581709"/>
                <a:gridCol w="581709"/>
              </a:tblGrid>
              <a:tr h="4881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714876" y="3643314"/>
          <a:ext cx="4214840" cy="2928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2120"/>
                <a:gridCol w="602120"/>
                <a:gridCol w="602120"/>
                <a:gridCol w="602120"/>
                <a:gridCol w="602120"/>
                <a:gridCol w="602120"/>
                <a:gridCol w="602120"/>
              </a:tblGrid>
              <a:tr h="46639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9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9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9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800" b="1" kern="1200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9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ln w="285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kern="1200" dirty="0" smtClean="0">
                        <a:ln w="285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20" name="Picture 4" descr="ÐÐ°ÑÑÐ¸Ð½ÐºÐ¸ Ð¿Ð¾ Ð·Ð°Ð¿ÑÐ¾ÑÑ ÐºÑÐ¾ ÑÐ¾Ð´Ð¸Ñ Ð² Ð³Ð¾ÑÑÐ¸ Ð¿Ð¾ ÑÑÑÐ°Ð¼ ÑÐ¾Ñ Ð¿Ð¾ÑÑÑÐ¿Ð°ÐµÑ Ð¼ÑÐ´ÑÐ¾"/>
          <p:cNvPicPr>
            <a:picLocks noChangeAspect="1" noChangeArrowheads="1"/>
          </p:cNvPicPr>
          <p:nvPr/>
        </p:nvPicPr>
        <p:blipFill>
          <a:blip r:embed="rId3"/>
          <a:srcRect l="4688" t="4166" r="6249"/>
          <a:stretch>
            <a:fillRect/>
          </a:stretch>
        </p:blipFill>
        <p:spPr bwMode="auto">
          <a:xfrm>
            <a:off x="3744209" y="2500306"/>
            <a:ext cx="5399791" cy="4357694"/>
          </a:xfrm>
          <a:prstGeom prst="rect">
            <a:avLst/>
          </a:prstGeom>
          <a:noFill/>
        </p:spPr>
      </p:pic>
      <p:pic>
        <p:nvPicPr>
          <p:cNvPr id="9218" name="Picture 2" descr="ÐÐ°ÑÑÐ¸Ð½ÐºÐ¸ Ð¿Ð¾ Ð·Ð°Ð¿ÑÐ¾ÑÑ ÑÐµÐ±ÑÑÐ° Ð´Ð°Ð²Ð°Ð¹ÑÐµ Ð¶Ð¸ÑÑ Ð´ÑÑÐ¶Ð½Ð¾"/>
          <p:cNvPicPr>
            <a:picLocks noChangeAspect="1" noChangeArrowheads="1"/>
          </p:cNvPicPr>
          <p:nvPr/>
        </p:nvPicPr>
        <p:blipFill>
          <a:blip r:embed="rId4"/>
          <a:srcRect r="2303" b="7576"/>
          <a:stretch>
            <a:fillRect/>
          </a:stretch>
        </p:blipFill>
        <p:spPr bwMode="auto">
          <a:xfrm>
            <a:off x="0" y="1"/>
            <a:ext cx="4643438" cy="4357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t="52083"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pic>
        <p:nvPicPr>
          <p:cNvPr id="7170" name="Picture 2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r="53125"/>
          <a:stretch>
            <a:fillRect/>
          </a:stretch>
        </p:blipFill>
        <p:spPr bwMode="auto">
          <a:xfrm>
            <a:off x="0" y="0"/>
            <a:ext cx="4286248" cy="6858000"/>
          </a:xfrm>
          <a:prstGeom prst="rect">
            <a:avLst/>
          </a:prstGeom>
          <a:noFill/>
        </p:spPr>
      </p:pic>
      <p:pic>
        <p:nvPicPr>
          <p:cNvPr id="7172" name="Picture 4" descr="ÐÐ°ÑÑÐ¸Ð½ÐºÐ¸ Ð¿Ð¾ Ð·Ð°Ð¿ÑÐ¾ÑÑ ÑÐ¾ÑÐ¾ Ð¼Ð°ÑÐµÐ¼Ð°ÑÐ¸ÐºÐ¾Ð² Ð±ÐµÐ· ÑÐ¾Ð½Ð°"/>
          <p:cNvPicPr>
            <a:picLocks noChangeAspect="1" noChangeArrowheads="1"/>
          </p:cNvPicPr>
          <p:nvPr/>
        </p:nvPicPr>
        <p:blipFill>
          <a:blip r:embed="rId2"/>
          <a:srcRect b="71875"/>
          <a:stretch>
            <a:fillRect/>
          </a:stretch>
        </p:blipFill>
        <p:spPr bwMode="auto">
          <a:xfrm>
            <a:off x="0" y="0"/>
            <a:ext cx="9144000" cy="192880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400" y="1142984"/>
            <a:ext cx="8229600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Этап.</a:t>
            </a: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Блиц - опрос</a:t>
            </a:r>
            <a:endParaRPr kumimoji="0" lang="ru-RU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324</Words>
  <Application>Microsoft Office PowerPoint</Application>
  <PresentationFormat>Экран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“Предмет математики настолько серьёзен, что полезно не упускать случаев делать его немного занимательным” Б. Паскаль</vt:lpstr>
      <vt:lpstr> Знакомство команд</vt:lpstr>
      <vt:lpstr>Слайд 4</vt:lpstr>
      <vt:lpstr>Слайд 5</vt:lpstr>
      <vt:lpstr>Сравните две таблицы, найдите логическую связь между ними, прочитайте предложение и скажите, какому очень популярному герою мультфильмов он принадлежит.</vt:lpstr>
      <vt:lpstr>Сравните две таблицы, найдите логическую связь между ними, прочитайте предложение и скажите, какому очень популярному герою мультфильмов он принадлежит.</vt:lpstr>
      <vt:lpstr>Слайд 8</vt:lpstr>
      <vt:lpstr>Слайд 9</vt:lpstr>
      <vt:lpstr>Кирпич весит 1 кг и ещё полкирпича. Сколько весит 5 кирпичей? </vt:lpstr>
      <vt:lpstr>Кирпич весит 2 кг и ещё полкирпича. Сколько весит 4 кирпича?</vt:lpstr>
      <vt:lpstr>Во сколько раз первое произведение больше второго:</vt:lpstr>
      <vt:lpstr>Сколько будет трижды сорок и пять?</vt:lpstr>
      <vt:lpstr>Как с помощью только одной палочки, не ломая её, образовать на столе треугольник?</vt:lpstr>
      <vt:lpstr>Сколько концов у палки?</vt:lpstr>
      <vt:lpstr>Сколько концов у двух с половиной палок?</vt:lpstr>
      <vt:lpstr>Если курица стоит на одной ноге, то она весит 2кг. Сколько будет весить курица, если она встанет на 2 ноги?</vt:lpstr>
      <vt:lpstr>Как записать двойку тремя пятерками?</vt:lpstr>
      <vt:lpstr>Кто может поднять и передвинуть и коня, и слона?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2018-11-03T08:07:21Z</dcterms:created>
  <dcterms:modified xsi:type="dcterms:W3CDTF">2018-11-03T10:35:06Z</dcterms:modified>
</cp:coreProperties>
</file>