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7" d="100"/>
          <a:sy n="37" d="100"/>
        </p:scale>
        <p:origin x="-115" y="-62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b="0" i="1" dirty="0">
                <a:solidFill>
                  <a:srgbClr val="00B050"/>
                </a:solidFill>
                <a:latin typeface="Comic Sans MS" panose="030F0702030302020204" pitchFamily="66" charset="0"/>
              </a:rPr>
              <a:t>Диагностика</a:t>
            </a:r>
            <a:r>
              <a:rPr lang="ru-RU" b="0" i="1" baseline="0" dirty="0">
                <a:solidFill>
                  <a:srgbClr val="00B050"/>
                </a:solidFill>
                <a:latin typeface="Comic Sans MS" panose="030F0702030302020204" pitchFamily="66" charset="0"/>
              </a:rPr>
              <a:t> знаний детей по теме "Пернатые»</a:t>
            </a:r>
          </a:p>
          <a:p>
            <a:pPr>
              <a:defRPr/>
            </a:pPr>
            <a:r>
              <a:rPr lang="ru-RU" b="0" i="1" baseline="0" dirty="0">
                <a:solidFill>
                  <a:srgbClr val="00B050"/>
                </a:solidFill>
                <a:latin typeface="Comic Sans MS" panose="030F0702030302020204" pitchFamily="66" charset="0"/>
              </a:rPr>
              <a:t>2017 - 2018 </a:t>
            </a:r>
            <a:r>
              <a:rPr lang="ru-RU" b="0" i="1" baseline="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уч.г</a:t>
            </a:r>
            <a:r>
              <a:rPr lang="ru-RU" b="0" i="1" baseline="0" dirty="0">
                <a:solidFill>
                  <a:srgbClr val="00B050"/>
                </a:solidFill>
                <a:latin typeface="Comic Sans MS" panose="030F0702030302020204" pitchFamily="66" charset="0"/>
              </a:rPr>
              <a:t>.</a:t>
            </a:r>
            <a:r>
              <a:rPr lang="ru-RU" baseline="0" dirty="0"/>
              <a:t> </a:t>
            </a:r>
            <a:endParaRPr lang="ru-RU" dirty="0"/>
          </a:p>
        </c:rich>
      </c:tx>
      <c:layout/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cat>
            <c:strRef>
              <c:f>Лист1!$A$2:$A$3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</c:v>
                </c:pt>
                <c:pt idx="1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819-4133-9471-CFC6D994365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p3d/>
          </c:spPr>
          <c:cat>
            <c:strRef>
              <c:f>Лист1!$A$2:$A$3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0.12000000000000001</c:v>
                </c:pt>
                <c:pt idx="1">
                  <c:v>0.66000000000000014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819-4133-9471-CFC6D994365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cat>
            <c:strRef>
              <c:f>Лист1!$A$2:$A$3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Лист1!$D$2:$D$3</c:f>
              <c:numCache>
                <c:formatCode>0%</c:formatCode>
                <c:ptCount val="2"/>
                <c:pt idx="0">
                  <c:v>0.88</c:v>
                </c:pt>
                <c:pt idx="1">
                  <c:v>9.0000000000000011E-2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819-4133-9471-CFC6D9943657}"/>
            </c:ext>
          </c:extLst>
        </c:ser>
        <c:dLbls/>
        <c:shape val="box"/>
        <c:axId val="75069312"/>
        <c:axId val="75070848"/>
        <c:axId val="0"/>
      </c:bar3DChart>
      <c:catAx>
        <c:axId val="7506931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5070848"/>
        <c:crosses val="autoZero"/>
        <c:auto val="1"/>
        <c:lblAlgn val="ctr"/>
        <c:lblOffset val="100"/>
      </c:catAx>
      <c:valAx>
        <c:axId val="7507084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5069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CC8493-3E39-400E-8047-75D2C64D1C5C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328239-B91D-4F34-8D11-9DF858E7AA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6715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28239-B91D-4F34-8D11-9DF858E7AA8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9011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A717F00-681C-40A7-873B-622AC8BE2B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9273650-8030-48A1-832C-934BF09059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88AA2E8-122B-4F3F-97BE-5E4DBEC47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4974-703D-40C2-B00B-ADE31D875585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ED2F072-665B-453B-908E-56DBCFA3B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E587547-BF39-42DC-8A52-CC6CA446E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D92F-0267-416E-981F-CD941B349D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8533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47C1182-2DF3-41A2-9726-38435C353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72CB353-2134-42BA-9984-A113ABBE57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9727363-3CEB-4F42-BBD5-974BC112F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4974-703D-40C2-B00B-ADE31D875585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2781067-C5E1-4DB1-A4A2-A74EB3F42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AA0D6F0-606C-4C4E-A30F-C4FE0454D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D92F-0267-416E-981F-CD941B349D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9997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2042890-8EE0-4B12-BB8D-2EAD778074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D17F295-D09A-4FF0-B532-1B714D9FD6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3A49A96-B1E1-4038-96BD-BEB52848C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4974-703D-40C2-B00B-ADE31D875585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FDDA1A0-B7D6-48CC-A128-841F2EBE8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025794C-2BE5-4161-A5E2-349325FC1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D92F-0267-416E-981F-CD941B349D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8792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4F6AF1F-6CB2-4D70-93D9-01B8CCAB6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59BF56F-1436-4345-BEFE-5E7035D5D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6B1164E-0CD8-42EC-AF72-9BB120B45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4974-703D-40C2-B00B-ADE31D875585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B99C211-2DC7-4E7B-A047-FB2B041C4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F37B860-F031-41F7-8DF7-4081B9271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D92F-0267-416E-981F-CD941B349D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0260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3D1F43-C103-476E-B5AD-538191D0C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0F1CEF4-C639-4147-BAA4-4D2C23158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9BF383C-57CF-47B4-B881-6FC9A2758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4974-703D-40C2-B00B-ADE31D875585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2149ED4-B488-4D4F-A11B-3868BDAAD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5F0E504-D817-4E99-8B79-48A4BD463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D92F-0267-416E-981F-CD941B349D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0986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108EDF-2C21-455C-987E-D788E0B98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C40C059-624B-4D92-89DF-587415B9ED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F70B6C2-527C-4747-A8BD-F7CB9553E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64142C6-D1EB-43BE-8E4E-1DE09776E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4974-703D-40C2-B00B-ADE31D875585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37AA6E1-DB1E-49A9-830A-EB799FCE2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991511F-FF2C-49E9-8D1E-DE790BCD0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D92F-0267-416E-981F-CD941B349D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9781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99B2CEE-C882-492E-AD67-D057858EF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A5E5BB7-2708-4D52-932A-7737D34FE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FE2177B-484A-4A90-83C4-1D6396116D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044E19C-88BC-4B02-AB70-CB62EEE529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E5C6CC5-3ED5-4775-9E5C-48CFDAC6EB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089598E-F1B1-4CA6-9989-549F0BAF5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4974-703D-40C2-B00B-ADE31D875585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F8E3DB53-1DE6-47D8-8FEB-1650793D0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FA0FE955-099D-41CE-9E99-84F30B059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D92F-0267-416E-981F-CD941B349D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598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82DDF8-EB49-4323-888A-F10BD7922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3B941B9-9DAA-4F38-97B1-DF1567A7F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4974-703D-40C2-B00B-ADE31D875585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967176C-BBE7-4DD3-B58C-446178999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0C6CF1B-F009-4166-B425-AFB708445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D92F-0267-416E-981F-CD941B349D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0435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56B4BFB-ED63-449C-A0B8-48E3740AC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4974-703D-40C2-B00B-ADE31D875585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15C3B81-6068-4AC7-B9AA-3C249F4F2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F4D30ED-59AD-473F-8E00-1E7EEEB86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D92F-0267-416E-981F-CD941B349D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3531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1D357F-CC60-4284-B4AB-D820F4351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EDBD062-E7CC-423E-BAEE-67399EB66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7B97601-1447-492F-B883-4E37C0B023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CC948FA-E261-4375-8CC7-48D140A24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4974-703D-40C2-B00B-ADE31D875585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9834660-6CC4-46D5-B05E-F45D89A31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5A1DE7E-9157-4BC3-B698-8A4919F66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D92F-0267-416E-981F-CD941B349D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3776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B72E31E-5DCB-4CE2-A0AD-B152DD8B7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15D68937-4860-4D94-BB0A-9C50E77E01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23DC9E4-7321-4496-BF79-D48775CA4F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24DEC48-F8A9-4195-8473-7590C0901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4974-703D-40C2-B00B-ADE31D875585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3C4E835-BB5F-408B-8A12-C62228BD3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7316F75-D891-43F0-BCA5-95A03BAEA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D92F-0267-416E-981F-CD941B349D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0373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3F0980-0F66-4D78-9527-C6FB5B769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A36356D-18F7-469A-B276-B138C39503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EBEE744-54FC-4548-A322-5C49F047BF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74974-703D-40C2-B00B-ADE31D875585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FDE12E6-4BCB-4E32-87C1-DEAC6DFF81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C47126F-5AF5-4723-B17E-E7966FB01B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9D92F-0267-416E-981F-CD941B349D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6190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95F465-01BA-4409-9CAE-7C360F61BA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7651"/>
            <a:ext cx="9144000" cy="2628900"/>
          </a:xfrm>
        </p:spPr>
        <p:txBody>
          <a:bodyPr>
            <a:normAutofit fontScale="90000"/>
          </a:bodyPr>
          <a:lstStyle/>
          <a:p>
            <a:r>
              <a:rPr lang="ru-RU" sz="1100" dirty="0">
                <a:latin typeface="Comic Sans MS" panose="030F0702030302020204" pitchFamily="66" charset="0"/>
              </a:rPr>
              <a:t/>
            </a:r>
            <a:br>
              <a:rPr lang="ru-RU" sz="1100" dirty="0">
                <a:latin typeface="Comic Sans MS" panose="030F0702030302020204" pitchFamily="66" charset="0"/>
              </a:rPr>
            </a:br>
            <a:r>
              <a:rPr lang="ru-RU" sz="1100" dirty="0">
                <a:latin typeface="Comic Sans MS" panose="030F0702030302020204" pitchFamily="66" charset="0"/>
              </a:rPr>
              <a:t/>
            </a:r>
            <a:br>
              <a:rPr lang="ru-RU" sz="1100" dirty="0">
                <a:latin typeface="Comic Sans MS" panose="030F0702030302020204" pitchFamily="66" charset="0"/>
              </a:rPr>
            </a:br>
            <a:r>
              <a:rPr lang="ru-RU" sz="1100" dirty="0">
                <a:latin typeface="Comic Sans MS" panose="030F0702030302020204" pitchFamily="66" charset="0"/>
              </a:rPr>
              <a:t/>
            </a:r>
            <a:br>
              <a:rPr lang="ru-RU" sz="1100" dirty="0">
                <a:latin typeface="Comic Sans MS" panose="030F0702030302020204" pitchFamily="66" charset="0"/>
              </a:rPr>
            </a:br>
            <a:r>
              <a:rPr lang="ru-RU" sz="1100" dirty="0">
                <a:latin typeface="Comic Sans MS" panose="030F0702030302020204" pitchFamily="66" charset="0"/>
              </a:rPr>
              <a:t/>
            </a:r>
            <a:br>
              <a:rPr lang="ru-RU" sz="1100" dirty="0">
                <a:latin typeface="Comic Sans MS" panose="030F0702030302020204" pitchFamily="66" charset="0"/>
              </a:rPr>
            </a:br>
            <a:r>
              <a:rPr lang="ru-RU" sz="1100" dirty="0">
                <a:latin typeface="Comic Sans MS" panose="030F0702030302020204" pitchFamily="66" charset="0"/>
              </a:rPr>
              <a:t/>
            </a:r>
            <a:br>
              <a:rPr lang="ru-RU" sz="1100" dirty="0">
                <a:latin typeface="Comic Sans MS" panose="030F0702030302020204" pitchFamily="66" charset="0"/>
              </a:rPr>
            </a:br>
            <a:r>
              <a:rPr lang="ru-RU" sz="1100" dirty="0">
                <a:latin typeface="Comic Sans MS" panose="030F0702030302020204" pitchFamily="66" charset="0"/>
              </a:rPr>
              <a:t/>
            </a:r>
            <a:br>
              <a:rPr lang="ru-RU" sz="1100" dirty="0">
                <a:latin typeface="Comic Sans MS" panose="030F0702030302020204" pitchFamily="66" charset="0"/>
              </a:rPr>
            </a:br>
            <a:r>
              <a:rPr lang="ru-RU" sz="1100" dirty="0">
                <a:latin typeface="Comic Sans MS" panose="030F0702030302020204" pitchFamily="66" charset="0"/>
              </a:rPr>
              <a:t/>
            </a:r>
            <a:br>
              <a:rPr lang="ru-RU" sz="1100" dirty="0">
                <a:latin typeface="Comic Sans MS" panose="030F0702030302020204" pitchFamily="66" charset="0"/>
              </a:rPr>
            </a:br>
            <a:r>
              <a:rPr lang="ru-RU" sz="1100" dirty="0">
                <a:latin typeface="Comic Sans MS" panose="030F0702030302020204" pitchFamily="66" charset="0"/>
              </a:rPr>
              <a:t/>
            </a:r>
            <a:br>
              <a:rPr lang="ru-RU" sz="1100" dirty="0">
                <a:latin typeface="Comic Sans MS" panose="030F0702030302020204" pitchFamily="66" charset="0"/>
              </a:rPr>
            </a:br>
            <a:r>
              <a:rPr lang="ru-RU" sz="1100" dirty="0">
                <a:latin typeface="Comic Sans MS" panose="030F0702030302020204" pitchFamily="66" charset="0"/>
              </a:rPr>
              <a:t/>
            </a:r>
            <a:br>
              <a:rPr lang="ru-RU" sz="1100" dirty="0">
                <a:latin typeface="Comic Sans MS" panose="030F0702030302020204" pitchFamily="66" charset="0"/>
              </a:rPr>
            </a:br>
            <a:r>
              <a:rPr lang="ru-RU" sz="1100" dirty="0">
                <a:latin typeface="Comic Sans MS" panose="030F0702030302020204" pitchFamily="66" charset="0"/>
              </a:rPr>
              <a:t/>
            </a:r>
            <a:br>
              <a:rPr lang="ru-RU" sz="1100" dirty="0">
                <a:latin typeface="Comic Sans MS" panose="030F0702030302020204" pitchFamily="66" charset="0"/>
              </a:rPr>
            </a:br>
            <a:r>
              <a:rPr lang="ru-RU" sz="1100" dirty="0">
                <a:latin typeface="Comic Sans MS" panose="030F0702030302020204" pitchFamily="66" charset="0"/>
              </a:rPr>
              <a:t/>
            </a:r>
            <a:br>
              <a:rPr lang="ru-RU" sz="1100" dirty="0">
                <a:latin typeface="Comic Sans MS" panose="030F0702030302020204" pitchFamily="66" charset="0"/>
              </a:rPr>
            </a:br>
            <a:r>
              <a:rPr lang="ru-RU" sz="1100" dirty="0">
                <a:latin typeface="Comic Sans MS" panose="030F0702030302020204" pitchFamily="66" charset="0"/>
              </a:rPr>
              <a:t/>
            </a:r>
            <a:br>
              <a:rPr lang="ru-RU" sz="1100" dirty="0">
                <a:latin typeface="Comic Sans MS" panose="030F0702030302020204" pitchFamily="66" charset="0"/>
              </a:rPr>
            </a:br>
            <a:r>
              <a:rPr lang="ru-RU" sz="1100" dirty="0">
                <a:latin typeface="Comic Sans MS" panose="030F0702030302020204" pitchFamily="66" charset="0"/>
              </a:rPr>
              <a:t/>
            </a:r>
            <a:br>
              <a:rPr lang="ru-RU" sz="1100" dirty="0">
                <a:latin typeface="Comic Sans MS" panose="030F0702030302020204" pitchFamily="66" charset="0"/>
              </a:rPr>
            </a:br>
            <a:r>
              <a:rPr lang="ru-RU" sz="1100" dirty="0">
                <a:latin typeface="Comic Sans MS" panose="030F0702030302020204" pitchFamily="66" charset="0"/>
              </a:rPr>
              <a:t/>
            </a:r>
            <a:br>
              <a:rPr lang="ru-RU" sz="1100" dirty="0">
                <a:latin typeface="Comic Sans MS" panose="030F0702030302020204" pitchFamily="66" charset="0"/>
              </a:rPr>
            </a:br>
            <a:r>
              <a:rPr lang="ru-RU" sz="1100" dirty="0">
                <a:latin typeface="Comic Sans MS" panose="030F0702030302020204" pitchFamily="66" charset="0"/>
              </a:rPr>
              <a:t/>
            </a:r>
            <a:br>
              <a:rPr lang="ru-RU" sz="1100" dirty="0">
                <a:latin typeface="Comic Sans MS" panose="030F0702030302020204" pitchFamily="66" charset="0"/>
              </a:rPr>
            </a:br>
            <a:r>
              <a:rPr lang="ru-RU" sz="1100" dirty="0">
                <a:latin typeface="Comic Sans MS" panose="030F0702030302020204" pitchFamily="66" charset="0"/>
              </a:rPr>
              <a:t/>
            </a:r>
            <a:br>
              <a:rPr lang="ru-RU" sz="1100" dirty="0">
                <a:latin typeface="Comic Sans MS" panose="030F0702030302020204" pitchFamily="66" charset="0"/>
              </a:rPr>
            </a:br>
            <a:r>
              <a:rPr lang="ru-RU" sz="1100" dirty="0">
                <a:latin typeface="Comic Sans MS" panose="030F0702030302020204" pitchFamily="66" charset="0"/>
              </a:rPr>
              <a:t/>
            </a:r>
            <a:br>
              <a:rPr lang="ru-RU" sz="1100" dirty="0">
                <a:latin typeface="Comic Sans MS" panose="030F0702030302020204" pitchFamily="66" charset="0"/>
              </a:rPr>
            </a:br>
            <a:r>
              <a:rPr lang="ru-RU" sz="1100" dirty="0">
                <a:latin typeface="Comic Sans MS" panose="030F0702030302020204" pitchFamily="66" charset="0"/>
              </a:rPr>
              <a:t/>
            </a:r>
            <a:br>
              <a:rPr lang="ru-RU" sz="1100" dirty="0">
                <a:latin typeface="Comic Sans MS" panose="030F0702030302020204" pitchFamily="66" charset="0"/>
              </a:rPr>
            </a:br>
            <a:r>
              <a:rPr lang="ru-RU" sz="1100" dirty="0">
                <a:latin typeface="Comic Sans MS" panose="030F0702030302020204" pitchFamily="66" charset="0"/>
              </a:rPr>
              <a:t/>
            </a:r>
            <a:br>
              <a:rPr lang="ru-RU" sz="1100" dirty="0">
                <a:latin typeface="Comic Sans MS" panose="030F0702030302020204" pitchFamily="66" charset="0"/>
              </a:rPr>
            </a:br>
            <a:r>
              <a:rPr lang="ru-RU" sz="1100" dirty="0">
                <a:latin typeface="Comic Sans MS" panose="030F0702030302020204" pitchFamily="66" charset="0"/>
              </a:rPr>
              <a:t/>
            </a:r>
            <a:br>
              <a:rPr lang="ru-RU" sz="1100" dirty="0">
                <a:latin typeface="Comic Sans MS" panose="030F0702030302020204" pitchFamily="66" charset="0"/>
              </a:rPr>
            </a:br>
            <a:r>
              <a:rPr lang="ru-RU" sz="1100" dirty="0">
                <a:latin typeface="Comic Sans MS" panose="030F0702030302020204" pitchFamily="66" charset="0"/>
              </a:rPr>
              <a:t/>
            </a:r>
            <a:br>
              <a:rPr lang="ru-RU" sz="1100" dirty="0">
                <a:latin typeface="Comic Sans MS" panose="030F0702030302020204" pitchFamily="66" charset="0"/>
              </a:rPr>
            </a:br>
            <a:r>
              <a:rPr lang="ru-RU" sz="1100" dirty="0">
                <a:latin typeface="Comic Sans MS" panose="030F0702030302020204" pitchFamily="66" charset="0"/>
              </a:rPr>
              <a:t/>
            </a:r>
            <a:br>
              <a:rPr lang="ru-RU" sz="1100" dirty="0">
                <a:latin typeface="Comic Sans MS" panose="030F0702030302020204" pitchFamily="66" charset="0"/>
              </a:rPr>
            </a:br>
            <a:r>
              <a:rPr lang="ru-RU" sz="1100" dirty="0">
                <a:latin typeface="Comic Sans MS" panose="030F0702030302020204" pitchFamily="66" charset="0"/>
              </a:rPr>
              <a:t/>
            </a:r>
            <a:br>
              <a:rPr lang="ru-RU" sz="1100" dirty="0">
                <a:latin typeface="Comic Sans MS" panose="030F0702030302020204" pitchFamily="66" charset="0"/>
              </a:rPr>
            </a:br>
            <a:r>
              <a:rPr lang="ru-RU" sz="1100" dirty="0">
                <a:latin typeface="Comic Sans MS" panose="030F0702030302020204" pitchFamily="66" charset="0"/>
              </a:rPr>
              <a:t/>
            </a:r>
            <a:br>
              <a:rPr lang="ru-RU" sz="1100" dirty="0">
                <a:latin typeface="Comic Sans MS" panose="030F0702030302020204" pitchFamily="66" charset="0"/>
              </a:rPr>
            </a:br>
            <a:r>
              <a:rPr lang="ru-RU" sz="1100" dirty="0">
                <a:latin typeface="Comic Sans MS" panose="030F0702030302020204" pitchFamily="66" charset="0"/>
              </a:rPr>
              <a:t/>
            </a:r>
            <a:br>
              <a:rPr lang="ru-RU" sz="1100" dirty="0">
                <a:latin typeface="Comic Sans MS" panose="030F0702030302020204" pitchFamily="66" charset="0"/>
              </a:rPr>
            </a:br>
            <a:r>
              <a:rPr lang="ru-RU" sz="1100" dirty="0">
                <a:latin typeface="Comic Sans MS" panose="030F0702030302020204" pitchFamily="66" charset="0"/>
              </a:rPr>
              <a:t/>
            </a:r>
            <a:br>
              <a:rPr lang="ru-RU" sz="1100" dirty="0">
                <a:latin typeface="Comic Sans MS" panose="030F0702030302020204" pitchFamily="66" charset="0"/>
              </a:rPr>
            </a:br>
            <a:r>
              <a:rPr lang="ru-RU" sz="1100" dirty="0">
                <a:latin typeface="Comic Sans MS" panose="030F0702030302020204" pitchFamily="66" charset="0"/>
              </a:rPr>
              <a:t/>
            </a:r>
            <a:br>
              <a:rPr lang="ru-RU" sz="1100" dirty="0">
                <a:latin typeface="Comic Sans MS" panose="030F0702030302020204" pitchFamily="66" charset="0"/>
              </a:rPr>
            </a:br>
            <a:r>
              <a:rPr lang="ru-RU" sz="1100" dirty="0">
                <a:latin typeface="Comic Sans MS" panose="030F0702030302020204" pitchFamily="66" charset="0"/>
              </a:rPr>
              <a:t/>
            </a:r>
            <a:br>
              <a:rPr lang="ru-RU" sz="1100" dirty="0">
                <a:latin typeface="Comic Sans MS" panose="030F0702030302020204" pitchFamily="66" charset="0"/>
              </a:rPr>
            </a:br>
            <a:r>
              <a:rPr lang="ru-RU" sz="1100" dirty="0">
                <a:latin typeface="Comic Sans MS" panose="030F0702030302020204" pitchFamily="66" charset="0"/>
              </a:rPr>
              <a:t/>
            </a:r>
            <a:br>
              <a:rPr lang="ru-RU" sz="1100" dirty="0">
                <a:latin typeface="Comic Sans MS" panose="030F0702030302020204" pitchFamily="66" charset="0"/>
              </a:rPr>
            </a:br>
            <a:r>
              <a:rPr lang="ru-RU" sz="1100" dirty="0">
                <a:latin typeface="Comic Sans MS" panose="030F0702030302020204" pitchFamily="66" charset="0"/>
              </a:rPr>
              <a:t/>
            </a:r>
            <a:br>
              <a:rPr lang="ru-RU" sz="1100" dirty="0">
                <a:latin typeface="Comic Sans MS" panose="030F0702030302020204" pitchFamily="66" charset="0"/>
              </a:rPr>
            </a:br>
            <a:r>
              <a:rPr lang="ru-RU" sz="1100" dirty="0">
                <a:latin typeface="Comic Sans MS" panose="030F0702030302020204" pitchFamily="66" charset="0"/>
              </a:rPr>
              <a:t/>
            </a:r>
            <a:br>
              <a:rPr lang="ru-RU" sz="1100" dirty="0">
                <a:latin typeface="Comic Sans MS" panose="030F0702030302020204" pitchFamily="66" charset="0"/>
              </a:rPr>
            </a:br>
            <a:r>
              <a:rPr lang="ru-RU" sz="1100" dirty="0">
                <a:latin typeface="Comic Sans MS" panose="030F0702030302020204" pitchFamily="66" charset="0"/>
              </a:rPr>
              <a:t/>
            </a:r>
            <a:br>
              <a:rPr lang="ru-RU" sz="1100" dirty="0">
                <a:latin typeface="Comic Sans MS" panose="030F0702030302020204" pitchFamily="66" charset="0"/>
              </a:rPr>
            </a:br>
            <a:r>
              <a:rPr lang="ru-RU" sz="1100" dirty="0">
                <a:latin typeface="Comic Sans MS" panose="030F0702030302020204" pitchFamily="66" charset="0"/>
              </a:rPr>
              <a:t/>
            </a:r>
            <a:br>
              <a:rPr lang="ru-RU" sz="1100" dirty="0">
                <a:latin typeface="Comic Sans MS" panose="030F0702030302020204" pitchFamily="66" charset="0"/>
              </a:rPr>
            </a:br>
            <a:r>
              <a:rPr lang="ru-RU" sz="1100" dirty="0">
                <a:latin typeface="Comic Sans MS" panose="030F0702030302020204" pitchFamily="66" charset="0"/>
              </a:rPr>
              <a:t/>
            </a:r>
            <a:br>
              <a:rPr lang="ru-RU" sz="1100" dirty="0">
                <a:latin typeface="Comic Sans MS" panose="030F0702030302020204" pitchFamily="66" charset="0"/>
              </a:rPr>
            </a:br>
            <a:r>
              <a:rPr lang="ru-RU" sz="1100" dirty="0">
                <a:latin typeface="Comic Sans MS" panose="030F0702030302020204" pitchFamily="66" charset="0"/>
              </a:rPr>
              <a:t> </a:t>
            </a:r>
            <a:br>
              <a:rPr lang="ru-RU" sz="1100" dirty="0">
                <a:latin typeface="Comic Sans MS" panose="030F0702030302020204" pitchFamily="66" charset="0"/>
              </a:rPr>
            </a:br>
            <a:r>
              <a:rPr lang="ru-RU" dirty="0">
                <a:latin typeface="Comic Sans MS" panose="030F0702030302020204" pitchFamily="66" charset="0"/>
              </a:rPr>
              <a:t> </a:t>
            </a:r>
            <a:br>
              <a:rPr lang="ru-RU" dirty="0">
                <a:latin typeface="Comic Sans MS" panose="030F0702030302020204" pitchFamily="66" charset="0"/>
              </a:rPr>
            </a:br>
            <a:r>
              <a:rPr lang="ru-RU" dirty="0">
                <a:latin typeface="Comic Sans MS" panose="030F0702030302020204" pitchFamily="66" charset="0"/>
              </a:rPr>
              <a:t/>
            </a:r>
            <a:br>
              <a:rPr lang="ru-RU" dirty="0">
                <a:latin typeface="Comic Sans MS" panose="030F0702030302020204" pitchFamily="66" charset="0"/>
              </a:rPr>
            </a:br>
            <a:r>
              <a:rPr lang="ru-RU" sz="1300" dirty="0">
                <a:solidFill>
                  <a:srgbClr val="C00000"/>
                </a:solidFill>
                <a:latin typeface="Comic Sans MS" panose="030F0702030302020204" pitchFamily="66" charset="0"/>
              </a:rPr>
              <a:t>Муниципальное бюджетное дошкольное образовательное учреждение </a:t>
            </a:r>
            <a:br>
              <a:rPr lang="ru-RU" sz="1300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1300" dirty="0">
                <a:solidFill>
                  <a:srgbClr val="C00000"/>
                </a:solidFill>
                <a:latin typeface="Comic Sans MS" panose="030F0702030302020204" pitchFamily="66" charset="0"/>
              </a:rPr>
              <a:t>«Детский сад общеразвивающего вида № 11» </a:t>
            </a:r>
            <a:br>
              <a:rPr lang="ru-RU" sz="1300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1300" dirty="0">
                <a:solidFill>
                  <a:srgbClr val="C00000"/>
                </a:solidFill>
                <a:latin typeface="Comic Sans MS" panose="030F0702030302020204" pitchFamily="66" charset="0"/>
              </a:rPr>
              <a:t>Нижнекамского муниципального района Республики Татарстан</a:t>
            </a:r>
            <a:br>
              <a:rPr lang="ru-RU" sz="1300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1300" dirty="0">
                <a:solidFill>
                  <a:srgbClr val="C00000"/>
                </a:solidFill>
                <a:latin typeface="Comic Sans MS" panose="030F0702030302020204" pitchFamily="66" charset="0"/>
              </a:rPr>
              <a:t> </a:t>
            </a:r>
            <a:br>
              <a:rPr lang="ru-RU" sz="1300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1300" dirty="0">
                <a:solidFill>
                  <a:srgbClr val="C00000"/>
                </a:solidFill>
                <a:latin typeface="Comic Sans MS" panose="030F0702030302020204" pitchFamily="66" charset="0"/>
              </a:rPr>
              <a:t> </a:t>
            </a:r>
            <a:br>
              <a:rPr lang="ru-RU" sz="1300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1300" dirty="0">
                <a:solidFill>
                  <a:srgbClr val="C00000"/>
                </a:solidFill>
                <a:latin typeface="Comic Sans MS" panose="030F0702030302020204" pitchFamily="66" charset="0"/>
              </a:rPr>
              <a:t> </a:t>
            </a:r>
            <a:r>
              <a:rPr lang="en-US" sz="13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/>
            </a:r>
            <a:br>
              <a:rPr lang="en-US" sz="1300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1600" dirty="0">
                <a:solidFill>
                  <a:srgbClr val="C00000"/>
                </a:solidFill>
                <a:latin typeface="Comic Sans MS" panose="030F0702030302020204" pitchFamily="66" charset="0"/>
              </a:rPr>
              <a:t/>
            </a:r>
            <a:br>
              <a:rPr lang="ru-RU" sz="1600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1600" dirty="0">
                <a:solidFill>
                  <a:srgbClr val="C00000"/>
                </a:solidFill>
                <a:latin typeface="Comic Sans MS" panose="030F0702030302020204" pitchFamily="66" charset="0"/>
              </a:rPr>
              <a:t>«</a:t>
            </a:r>
            <a:r>
              <a:rPr lang="ru-RU" sz="1600" u="sng" dirty="0">
                <a:solidFill>
                  <a:srgbClr val="C00000"/>
                </a:solidFill>
                <a:latin typeface="Comic Sans MS" panose="030F0702030302020204" pitchFamily="66" charset="0"/>
              </a:rPr>
              <a:t>Детский краеведческий проект, выполненный с участием педагога</a:t>
            </a:r>
            <a:r>
              <a:rPr lang="ru-RU" sz="1600" dirty="0">
                <a:solidFill>
                  <a:srgbClr val="C00000"/>
                </a:solidFill>
                <a:latin typeface="Comic Sans MS" panose="030F0702030302020204" pitchFamily="66" charset="0"/>
              </a:rPr>
              <a:t>»</a:t>
            </a:r>
            <a:br>
              <a:rPr lang="ru-RU" sz="1600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1100" dirty="0">
                <a:solidFill>
                  <a:srgbClr val="C00000"/>
                </a:solidFill>
                <a:latin typeface="Comic Sans MS" panose="030F0702030302020204" pitchFamily="66" charset="0"/>
              </a:rPr>
              <a:t> </a:t>
            </a:r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2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Тема работы: </a:t>
            </a:r>
            <a:r>
              <a:rPr lang="ru-RU" sz="2700" b="1" u="sng" dirty="0">
                <a:solidFill>
                  <a:srgbClr val="C00000"/>
                </a:solidFill>
                <a:latin typeface="Comic Sans MS" panose="030F0702030302020204" pitchFamily="66" charset="0"/>
              </a:rPr>
              <a:t>Поможем пернатым друзьям</a:t>
            </a:r>
            <a:r>
              <a:rPr lang="ru-RU" sz="1300" dirty="0">
                <a:solidFill>
                  <a:srgbClr val="C00000"/>
                </a:solidFill>
                <a:latin typeface="Comic Sans MS" panose="030F0702030302020204" pitchFamily="66" charset="0"/>
              </a:rPr>
              <a:t/>
            </a:r>
            <a:br>
              <a:rPr lang="ru-RU" sz="1300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1300" b="1" dirty="0">
                <a:latin typeface="Comic Sans MS" panose="030F0702030302020204" pitchFamily="66" charset="0"/>
              </a:rPr>
              <a:t> </a:t>
            </a:r>
            <a:r>
              <a:rPr lang="ru-RU" sz="1300" dirty="0">
                <a:latin typeface="Comic Sans MS" panose="030F0702030302020204" pitchFamily="66" charset="0"/>
              </a:rPr>
              <a:t/>
            </a:r>
            <a:br>
              <a:rPr lang="ru-RU" sz="1300" dirty="0">
                <a:latin typeface="Comic Sans MS" panose="030F0702030302020204" pitchFamily="66" charset="0"/>
              </a:rPr>
            </a:br>
            <a:r>
              <a:rPr lang="ru-RU" sz="1300" b="1" dirty="0"/>
              <a:t> </a:t>
            </a:r>
            <a:r>
              <a:rPr lang="ru-RU" sz="1300" dirty="0"/>
              <a:t/>
            </a:r>
            <a:br>
              <a:rPr lang="ru-RU" sz="1300" dirty="0"/>
            </a:br>
            <a:endParaRPr lang="ru-RU" sz="13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30A7461-D632-4826-9976-746366C095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ru-RU" b="1" dirty="0">
                <a:solidFill>
                  <a:srgbClr val="C00000"/>
                </a:solidFill>
                <a:latin typeface="Comic Sans MS" panose="030F0702030302020204" pitchFamily="66" charset="0"/>
              </a:rPr>
              <a:t>Авторы проекта:</a:t>
            </a:r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</a:p>
          <a:p>
            <a:pPr algn="l"/>
            <a:r>
              <a:rPr lang="ru-RU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Ахметзянова</a:t>
            </a:r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 А.М.</a:t>
            </a:r>
            <a:b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Муртазина Л.Ф.</a:t>
            </a:r>
            <a:b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endParaRPr lang="ru-RU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4903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8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1DDBDA-D2E7-4B89-A386-688F467B8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6074" y="431800"/>
            <a:ext cx="8905875" cy="1325563"/>
          </a:xfrm>
        </p:spPr>
        <p:txBody>
          <a:bodyPr>
            <a:normAutofit fontScale="90000"/>
          </a:bodyPr>
          <a:lstStyle/>
          <a:p>
            <a:r>
              <a:rPr lang="ru-RU" sz="2000" b="1" i="1" dirty="0">
                <a:solidFill>
                  <a:srgbClr val="00B050"/>
                </a:solidFill>
                <a:latin typeface="Comic Sans MS" panose="030F0702030302020204" pitchFamily="66" charset="0"/>
              </a:rPr>
              <a:t>Маленькая птичка прилетела к нам</a:t>
            </a:r>
            <a:br>
              <a:rPr lang="ru-RU" sz="2000" b="1" i="1" dirty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r>
              <a:rPr lang="ru-RU" sz="2000" b="1" i="1" dirty="0">
                <a:solidFill>
                  <a:srgbClr val="00B050"/>
                </a:solidFill>
                <a:latin typeface="Comic Sans MS" panose="030F0702030302020204" pitchFamily="66" charset="0"/>
              </a:rPr>
              <a:t>Маленькой птичке, семечки я дам,</a:t>
            </a:r>
            <a:br>
              <a:rPr lang="ru-RU" sz="2000" b="1" i="1" dirty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r>
              <a:rPr lang="ru-RU" sz="2000" b="1" i="1" dirty="0">
                <a:solidFill>
                  <a:srgbClr val="00B050"/>
                </a:solidFill>
                <a:latin typeface="Comic Sans MS" panose="030F0702030302020204" pitchFamily="66" charset="0"/>
              </a:rPr>
              <a:t>Маленькая птичка семечки клюет,</a:t>
            </a:r>
            <a:br>
              <a:rPr lang="ru-RU" sz="2000" b="1" i="1" dirty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r>
              <a:rPr lang="ru-RU" sz="2000" b="1" i="1" dirty="0">
                <a:solidFill>
                  <a:srgbClr val="00B050"/>
                </a:solidFill>
                <a:latin typeface="Comic Sans MS" panose="030F0702030302020204" pitchFamily="66" charset="0"/>
              </a:rPr>
              <a:t>Маленькая птичка песенки поет…</a:t>
            </a:r>
            <a:br>
              <a:rPr lang="ru-RU" sz="2000" b="1" i="1" dirty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endParaRPr lang="ru-RU" sz="2000" i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465D6F78-7113-4487-AFF5-EF6B1B13378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2085975"/>
            <a:ext cx="4819650" cy="3238059"/>
          </a:xfrm>
        </p:spPr>
      </p:pic>
      <p:pic>
        <p:nvPicPr>
          <p:cNvPr id="9" name="Объект 8">
            <a:extLst>
              <a:ext uri="{FF2B5EF4-FFF2-40B4-BE49-F238E27FC236}">
                <a16:creationId xmlns:a16="http://schemas.microsoft.com/office/drawing/2014/main" xmlns="" id="{7D104178-CE2A-4B24-8F19-02A09F1352F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200" y="2106421"/>
            <a:ext cx="5057775" cy="3238059"/>
          </a:xfrm>
        </p:spPr>
      </p:pic>
    </p:spTree>
    <p:extLst>
      <p:ext uri="{BB962C8B-B14F-4D97-AF65-F5344CB8AC3E}">
        <p14:creationId xmlns:p14="http://schemas.microsoft.com/office/powerpoint/2010/main" xmlns="" val="2598945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8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123F48E-5397-43B8-94B3-6B075B231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365125"/>
            <a:ext cx="9296400" cy="1325563"/>
          </a:xfrm>
        </p:spPr>
        <p:txBody>
          <a:bodyPr>
            <a:normAutofit fontScale="90000"/>
          </a:bodyPr>
          <a:lstStyle/>
          <a:p>
            <a:r>
              <a:rPr lang="ru-RU" sz="2000" i="1" dirty="0">
                <a:solidFill>
                  <a:srgbClr val="00B050"/>
                </a:solidFill>
                <a:latin typeface="Comic Sans MS" panose="030F0702030302020204" pitchFamily="66" charset="0"/>
              </a:rPr>
              <a:t>Творческие работы на тему «Птицы»</a:t>
            </a:r>
            <a:br>
              <a:rPr lang="ru-RU" sz="2000" i="1" dirty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r>
              <a:rPr lang="ru-RU" sz="2000" i="1" dirty="0">
                <a:solidFill>
                  <a:srgbClr val="00B0F0"/>
                </a:solidFill>
                <a:latin typeface="Comic Sans MS" panose="030F0702030302020204" pitchFamily="66" charset="0"/>
              </a:rPr>
              <a:t>Я начал птичку рисовать</a:t>
            </a:r>
            <a:br>
              <a:rPr lang="ru-RU" sz="2000" i="1" dirty="0">
                <a:solidFill>
                  <a:srgbClr val="00B0F0"/>
                </a:solidFill>
                <a:latin typeface="Comic Sans MS" panose="030F0702030302020204" pitchFamily="66" charset="0"/>
              </a:rPr>
            </a:br>
            <a:r>
              <a:rPr lang="ru-RU" sz="2000" i="1" dirty="0">
                <a:solidFill>
                  <a:srgbClr val="00B0F0"/>
                </a:solidFill>
                <a:latin typeface="Comic Sans MS" panose="030F0702030302020204" pitchFamily="66" charset="0"/>
              </a:rPr>
              <a:t>С душой не как попало</a:t>
            </a:r>
            <a:br>
              <a:rPr lang="ru-RU" sz="2000" i="1" dirty="0">
                <a:solidFill>
                  <a:srgbClr val="00B0F0"/>
                </a:solidFill>
                <a:latin typeface="Comic Sans MS" panose="030F0702030302020204" pitchFamily="66" charset="0"/>
              </a:rPr>
            </a:br>
            <a:r>
              <a:rPr lang="ru-RU" sz="2000" i="1" dirty="0">
                <a:solidFill>
                  <a:srgbClr val="00B0F0"/>
                </a:solidFill>
                <a:latin typeface="Comic Sans MS" panose="030F0702030302020204" pitchFamily="66" charset="0"/>
              </a:rPr>
              <a:t>Ведь птичек нужно охранять</a:t>
            </a:r>
            <a:br>
              <a:rPr lang="ru-RU" sz="2000" i="1" dirty="0">
                <a:solidFill>
                  <a:srgbClr val="00B0F0"/>
                </a:solidFill>
                <a:latin typeface="Comic Sans MS" panose="030F0702030302020204" pitchFamily="66" charset="0"/>
              </a:rPr>
            </a:br>
            <a:r>
              <a:rPr lang="ru-RU" sz="2000" i="1" dirty="0">
                <a:solidFill>
                  <a:srgbClr val="00B0F0"/>
                </a:solidFill>
                <a:latin typeface="Comic Sans MS" panose="030F0702030302020204" pitchFamily="66" charset="0"/>
              </a:rPr>
              <a:t>Их так на свете мало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845C9354-7B52-4275-A18F-F474907FE23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2500" y="2085975"/>
            <a:ext cx="5181600" cy="3372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53DF21D6-863B-4C7A-AA60-F7FD9979FC9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200" y="2085975"/>
            <a:ext cx="5181600" cy="3372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66918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8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E98E49-5A29-41BC-9EAA-0278DAEE2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365125"/>
            <a:ext cx="9296400" cy="1325563"/>
          </a:xfrm>
        </p:spPr>
        <p:txBody>
          <a:bodyPr>
            <a:noAutofit/>
          </a:bodyPr>
          <a:lstStyle/>
          <a:p>
            <a:pPr algn="ctr"/>
            <a:r>
              <a:rPr lang="ru-RU" sz="2000" i="1" dirty="0">
                <a:solidFill>
                  <a:srgbClr val="00B050"/>
                </a:solidFill>
                <a:latin typeface="Comic Sans MS" panose="030F0702030302020204" pitchFamily="66" charset="0"/>
              </a:rPr>
              <a:t>Угощайте пташек дружно,</a:t>
            </a:r>
            <a:br>
              <a:rPr lang="ru-RU" sz="2000" i="1" dirty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r>
              <a:rPr lang="ru-RU" sz="2000" i="1" dirty="0">
                <a:solidFill>
                  <a:srgbClr val="00B050"/>
                </a:solidFill>
                <a:latin typeface="Comic Sans MS" panose="030F0702030302020204" pitchFamily="66" charset="0"/>
              </a:rPr>
              <a:t>Зёрнышек жалеть не нужно!</a:t>
            </a:r>
            <a:br>
              <a:rPr lang="ru-RU" sz="2000" i="1" dirty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r>
              <a:rPr lang="ru-RU" sz="2000" i="1" dirty="0">
                <a:solidFill>
                  <a:srgbClr val="00B050"/>
                </a:solidFill>
                <a:latin typeface="Comic Sans MS" panose="030F0702030302020204" pitchFamily="66" charset="0"/>
              </a:rPr>
              <a:t>Крошек горсть такая малость,</a:t>
            </a:r>
            <a:br>
              <a:rPr lang="ru-RU" sz="2000" i="1" dirty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r>
              <a:rPr lang="ru-RU" sz="2000" i="1" dirty="0">
                <a:solidFill>
                  <a:srgbClr val="00B050"/>
                </a:solidFill>
                <a:latin typeface="Comic Sans MS" panose="030F0702030302020204" pitchFamily="66" charset="0"/>
              </a:rPr>
              <a:t>А краса их людям в радость.</a:t>
            </a:r>
            <a:br>
              <a:rPr lang="ru-RU" sz="2000" i="1" dirty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endParaRPr lang="ru-RU" sz="2000" i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B00E9017-F099-4058-9009-6109325949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2126" y="1825625"/>
            <a:ext cx="3524250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Объект 10">
            <a:extLst>
              <a:ext uri="{FF2B5EF4-FFF2-40B4-BE49-F238E27FC236}">
                <a16:creationId xmlns:a16="http://schemas.microsoft.com/office/drawing/2014/main" xmlns="" id="{DF4976F7-A3F8-42A2-8A69-5D2E65C56D9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53225" y="1825625"/>
            <a:ext cx="3676649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247031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8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0DD158-D802-466C-BEEC-9F0E74907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0" y="365126"/>
            <a:ext cx="9258300" cy="1663700"/>
          </a:xfrm>
        </p:spPr>
        <p:txBody>
          <a:bodyPr>
            <a:noAutofit/>
          </a:bodyPr>
          <a:lstStyle/>
          <a:p>
            <a:pPr algn="ctr"/>
            <a:r>
              <a:rPr lang="ru-RU" sz="1100" b="1" dirty="0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Смастерить для птичек домик</a:t>
            </a:r>
            <a:br>
              <a:rPr lang="ru-RU" sz="1100" b="1" dirty="0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ru-RU" sz="1100" b="1" dirty="0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Совершенно нам не трудно.</a:t>
            </a:r>
            <a:br>
              <a:rPr lang="ru-RU" sz="1100" b="1" dirty="0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ru-RU" sz="1100" b="1" dirty="0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Будем очень мы стараться,</a:t>
            </a:r>
            <a:br>
              <a:rPr lang="ru-RU" sz="1100" b="1" dirty="0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ru-RU" sz="1100" b="1" dirty="0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Чтоб им было в нём уютно.</a:t>
            </a:r>
            <a:br>
              <a:rPr lang="ru-RU" sz="1100" b="1" dirty="0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ru-RU" sz="1100" b="1" dirty="0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/>
            </a:r>
            <a:br>
              <a:rPr lang="ru-RU" sz="1100" b="1" dirty="0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ru-RU" sz="1100" b="1" dirty="0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Прилетев из стран далёких</a:t>
            </a:r>
            <a:br>
              <a:rPr lang="ru-RU" sz="1100" b="1" dirty="0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ru-RU" sz="1100" b="1" dirty="0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Голосистые скворцы</a:t>
            </a:r>
            <a:br>
              <a:rPr lang="ru-RU" sz="1100" b="1" dirty="0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ru-RU" sz="1100" b="1" dirty="0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Прощебечут нам: "Спасибо! "</a:t>
            </a:r>
            <a:br>
              <a:rPr lang="ru-RU" sz="1100" b="1" dirty="0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ru-RU" sz="1100" b="1" dirty="0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Ведь мы с папой молодцы!!!</a:t>
            </a:r>
            <a:r>
              <a:rPr lang="ru-RU" sz="11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1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65E85A77-A059-4917-9584-BB3BB39EF33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1700" y="1825625"/>
            <a:ext cx="3486151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170F25D1-99E6-43AE-94E4-D589B324CCE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77075" y="1825625"/>
            <a:ext cx="3486150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03418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8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AFAFC30-55D9-412C-8BE4-817EFE2C37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5692" y="2333624"/>
            <a:ext cx="7281334" cy="4095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A8BE11B-6D1B-4B02-8C55-36AB80707113}"/>
              </a:ext>
            </a:extLst>
          </p:cNvPr>
          <p:cNvSpPr txBox="1"/>
          <p:nvPr/>
        </p:nvSpPr>
        <p:spPr>
          <a:xfrm>
            <a:off x="5572125" y="3343275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292D5CB-834B-4F33-99F0-4D9997586EEE}"/>
              </a:ext>
            </a:extLst>
          </p:cNvPr>
          <p:cNvSpPr txBox="1"/>
          <p:nvPr/>
        </p:nvSpPr>
        <p:spPr>
          <a:xfrm flipH="1">
            <a:off x="4343398" y="628650"/>
            <a:ext cx="648652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>
                <a:solidFill>
                  <a:srgbClr val="00B050"/>
                </a:solidFill>
                <a:latin typeface="Comic Sans MS" panose="030F0702030302020204" pitchFamily="66" charset="0"/>
              </a:rPr>
              <a:t>Кормушки из бросового материала </a:t>
            </a:r>
          </a:p>
          <a:p>
            <a:pPr algn="ctr"/>
            <a:r>
              <a:rPr lang="ru-RU" sz="2000" i="1" dirty="0">
                <a:solidFill>
                  <a:srgbClr val="00B050"/>
                </a:solidFill>
                <a:latin typeface="Comic Sans MS" panose="030F0702030302020204" pitchFamily="66" charset="0"/>
              </a:rPr>
              <a:t>(</a:t>
            </a:r>
            <a:r>
              <a:rPr lang="ru-RU" sz="1600" i="1" dirty="0">
                <a:solidFill>
                  <a:srgbClr val="00B050"/>
                </a:solidFill>
                <a:latin typeface="Comic Sans MS" panose="030F0702030302020204" pitchFamily="66" charset="0"/>
              </a:rPr>
              <a:t>Мы, как участники </a:t>
            </a:r>
            <a:r>
              <a:rPr lang="ru-RU" sz="1600" dirty="0">
                <a:solidFill>
                  <a:srgbClr val="00B050"/>
                </a:solidFill>
                <a:latin typeface="Comic Sans MS" panose="030F0702030302020204" pitchFamily="66" charset="0"/>
              </a:rPr>
              <a:t>Международной программы «Эко-школа /Зеленый флаг» в номинации «Мусор»)</a:t>
            </a:r>
            <a:endParaRPr lang="ru-RU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ru-RU" sz="2000" i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4263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8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E1014C-906E-4845-9F0D-B0EE5DECC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050" y="365125"/>
            <a:ext cx="8667750" cy="1325563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rgbClr val="00B050"/>
                </a:solidFill>
                <a:latin typeface="Comic Sans MS" panose="030F0702030302020204" pitchFamily="66" charset="0"/>
              </a:rPr>
              <a:t>Мы и сами с усами….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41272556-F8FE-4B4A-861D-293D6E7BEC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86050" y="1690688"/>
            <a:ext cx="7735712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07080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8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E1014C-906E-4845-9F0D-B0EE5DECC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593725"/>
            <a:ext cx="9239250" cy="132556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Comic Sans MS" panose="030F0702030302020204" pitchFamily="66" charset="0"/>
              </a:rPr>
              <a:t>3 этап </a:t>
            </a:r>
            <a:r>
              <a:rPr lang="ru-RU" sz="2000" u="sng" dirty="0">
                <a:solidFill>
                  <a:srgbClr val="00B050"/>
                </a:solidFill>
                <a:latin typeface="Comic Sans MS" panose="030F0702030302020204" pitchFamily="66" charset="0"/>
              </a:rPr>
              <a:t>заключительный</a:t>
            </a:r>
            <a:r>
              <a:rPr lang="ru-RU" sz="2000" dirty="0">
                <a:solidFill>
                  <a:srgbClr val="00B050"/>
                </a:solidFill>
                <a:latin typeface="Comic Sans MS" panose="030F0702030302020204" pitchFamily="66" charset="0"/>
              </a:rPr>
              <a:t>  - подведение итогов (диагностика детей в конце учебного года, проведение заключительного занятия). </a:t>
            </a:r>
            <a:endParaRPr lang="ru-RU" sz="2000" u="sng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xmlns="" id="{108CB81C-E38B-43A1-9EC0-8E8CEC6940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53547623"/>
              </p:ext>
            </p:extLst>
          </p:nvPr>
        </p:nvGraphicFramePr>
        <p:xfrm>
          <a:off x="2933700" y="1825625"/>
          <a:ext cx="763905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417199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8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E1014C-906E-4845-9F0D-B0EE5DECC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74" y="365125"/>
            <a:ext cx="9686925" cy="1325563"/>
          </a:xfrm>
        </p:spPr>
        <p:txBody>
          <a:bodyPr>
            <a:normAutofit/>
          </a:bodyPr>
          <a:lstStyle/>
          <a:p>
            <a:pPr algn="ctr"/>
            <a:r>
              <a:rPr lang="ru-RU" sz="2000" i="1" dirty="0">
                <a:solidFill>
                  <a:srgbClr val="00B050"/>
                </a:solidFill>
                <a:latin typeface="Comic Sans MS" panose="030F0702030302020204" pitchFamily="66" charset="0"/>
              </a:rPr>
              <a:t>Организованная образовательная деятельность  «Кто к нам в гости прилетел?» </a:t>
            </a:r>
            <a:r>
              <a:rPr lang="ru-RU" dirty="0"/>
              <a:t/>
            </a:r>
            <a:br>
              <a:rPr lang="ru-RU" dirty="0"/>
            </a:br>
            <a:endParaRPr lang="ru-RU" sz="18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AAF05A04-10F4-48C7-9156-9BD8A9F24F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9102" y="1690688"/>
            <a:ext cx="2778074" cy="3186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CE5AE05-9BA2-4B04-9A36-052C254ECB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86275" y="1690687"/>
            <a:ext cx="2990850" cy="3186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8967DD3-27AC-4615-8A8D-AA3BA79E4E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39100" y="1690687"/>
            <a:ext cx="3063827" cy="3186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32023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E1014C-906E-4845-9F0D-B0EE5DECC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«Боги дали нам птиц, чтобы мы видели, что такое красота…»  Конфуций</a:t>
            </a:r>
            <a:br>
              <a:rPr lang="ru-RU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endParaRPr lang="ru-RU" sz="20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6A287354-840F-412F-8A45-97252D4819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0765" y="3282950"/>
            <a:ext cx="3357436" cy="2384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262C4BF-79D8-4E9E-98A7-2B80D70C9574}"/>
              </a:ext>
            </a:extLst>
          </p:cNvPr>
          <p:cNvSpPr txBox="1"/>
          <p:nvPr/>
        </p:nvSpPr>
        <p:spPr>
          <a:xfrm>
            <a:off x="4141469" y="2296319"/>
            <a:ext cx="5575937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800" b="1" i="1" dirty="0">
                <a:solidFill>
                  <a:srgbClr val="00B050"/>
                </a:solidFill>
                <a:latin typeface="Comic Sans MS" panose="030F0702030302020204" pitchFamily="66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540953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4B7938-947D-4F00-9A52-F8A428369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0274" y="365125"/>
            <a:ext cx="9153525" cy="5416550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/>
            </a:r>
            <a:br>
              <a:rPr lang="ru-RU" sz="2400" dirty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r>
              <a:rPr lang="ru-RU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АКТУАЛЬНОСТЬ</a:t>
            </a:r>
            <a:br>
              <a:rPr lang="ru-RU" sz="2400" dirty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r>
              <a:rPr lang="ru-RU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Вся суть воспитания состоит в том, чтобы посеять и взрастить в детской душе семена любви к родной природе, к ее обитателям. В нашем родном городе Нижнекамске, в котором загрязнена экология выбросами промышленных предприятий, взаимоотношение человека с природой и её обитателями - актуальный вопрос. </a:t>
            </a:r>
            <a:br>
              <a:rPr lang="ru-RU" sz="2400" dirty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r>
              <a:rPr lang="ru-RU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Здесь в большом городе пернатые живут бок о бок с нами и радуют нас своим пением и красочным нарядом, за птицами проще наблюдать, чем за большинством млекопитающих, которые скрываются в укромных местах. Значит, мы можем по птицам судить о состоянии природы вокруг нас.</a:t>
            </a:r>
          </a:p>
        </p:txBody>
      </p:sp>
    </p:spTree>
    <p:extLst>
      <p:ext uri="{BB962C8B-B14F-4D97-AF65-F5344CB8AC3E}">
        <p14:creationId xmlns:p14="http://schemas.microsoft.com/office/powerpoint/2010/main" xmlns="" val="2922033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6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4C42623-7DA9-445E-AB6B-5384F327E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365125"/>
            <a:ext cx="9144000" cy="5730875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rgbClr val="00B050"/>
                </a:solidFill>
                <a:latin typeface="Comic Sans MS" panose="030F0702030302020204" pitchFamily="66" charset="0"/>
              </a:rPr>
              <a:t>Мы подготовили свой творческий практико-ориентированный проект под названием «Поможем пернатым друзьям». </a:t>
            </a:r>
            <a:r>
              <a:rPr lang="ru-RU" sz="1400" dirty="0">
                <a:solidFill>
                  <a:srgbClr val="00B050"/>
                </a:solidFill>
                <a:latin typeface="Comic Sans MS" panose="030F0702030302020204" pitchFamily="66" charset="0"/>
              </a:rPr>
              <a:t/>
            </a:r>
            <a:br>
              <a:rPr lang="ru-RU" sz="1400" dirty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r>
              <a:rPr lang="ru-RU" sz="1600" b="1" i="1" dirty="0">
                <a:solidFill>
                  <a:srgbClr val="00B050"/>
                </a:solidFill>
                <a:latin typeface="Comic Sans MS" panose="030F0702030302020204" pitchFamily="66" charset="0"/>
              </a:rPr>
              <a:t>Продолжительность:</a:t>
            </a:r>
            <a:r>
              <a:rPr lang="ru-RU" sz="1600" dirty="0">
                <a:solidFill>
                  <a:srgbClr val="00B050"/>
                </a:solidFill>
                <a:latin typeface="Comic Sans MS" panose="030F0702030302020204" pitchFamily="66" charset="0"/>
              </a:rPr>
              <a:t> Долгосрочный (учебный год - 9 месяцев).  </a:t>
            </a:r>
            <a:br>
              <a:rPr lang="ru-RU" sz="1600" dirty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r>
              <a:rPr lang="ru-RU" sz="1600" b="1" i="1" dirty="0">
                <a:solidFill>
                  <a:srgbClr val="00B050"/>
                </a:solidFill>
                <a:latin typeface="Comic Sans MS" panose="030F0702030302020204" pitchFamily="66" charset="0"/>
              </a:rPr>
              <a:t>Участники:</a:t>
            </a:r>
            <a:r>
              <a:rPr lang="ru-RU" sz="1600" dirty="0">
                <a:solidFill>
                  <a:srgbClr val="00B050"/>
                </a:solidFill>
                <a:latin typeface="Comic Sans MS" panose="030F0702030302020204" pitchFamily="66" charset="0"/>
              </a:rPr>
              <a:t> воспитатели, дети второй младшей группы. </a:t>
            </a:r>
            <a:br>
              <a:rPr lang="ru-RU" sz="1600" dirty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r>
              <a:rPr lang="ru-RU" sz="1600" b="1" i="1" dirty="0">
                <a:solidFill>
                  <a:srgbClr val="00B050"/>
                </a:solidFill>
                <a:latin typeface="Comic Sans MS" panose="030F0702030302020204" pitchFamily="66" charset="0"/>
              </a:rPr>
              <a:t>Цель проекта: </a:t>
            </a:r>
            <a:r>
              <a:rPr lang="ru-RU" sz="1600" dirty="0">
                <a:solidFill>
                  <a:srgbClr val="00B050"/>
                </a:solidFill>
                <a:latin typeface="Comic Sans MS" panose="030F0702030302020204" pitchFamily="66" charset="0"/>
              </a:rPr>
              <a:t/>
            </a:r>
            <a:br>
              <a:rPr lang="ru-RU" sz="1600" dirty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r>
              <a:rPr lang="ru-RU" sz="1600" dirty="0">
                <a:solidFill>
                  <a:srgbClr val="00B050"/>
                </a:solidFill>
                <a:latin typeface="Comic Sans MS" panose="030F0702030302020204" pitchFamily="66" charset="0"/>
              </a:rPr>
              <a:t>формирование у детей младшего дошкольного возраста начал экологической культуры личности через развитие интереса к птицам </a:t>
            </a:r>
            <a:br>
              <a:rPr lang="ru-RU" sz="1600" dirty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r>
              <a:rPr lang="ru-RU" sz="1600" b="1" i="1" dirty="0">
                <a:solidFill>
                  <a:srgbClr val="00B050"/>
                </a:solidFill>
                <a:latin typeface="Comic Sans MS" panose="030F0702030302020204" pitchFamily="66" charset="0"/>
              </a:rPr>
              <a:t>Задачи, решаемые в проекте:</a:t>
            </a:r>
            <a:r>
              <a:rPr lang="ru-RU" sz="1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ru-RU" sz="1600" dirty="0">
                <a:solidFill>
                  <a:srgbClr val="00B050"/>
                </a:solidFill>
                <a:latin typeface="Comic Sans MS" panose="030F0702030302020204" pitchFamily="66" charset="0"/>
              </a:rPr>
              <a:t/>
            </a:r>
            <a:br>
              <a:rPr lang="ru-RU" sz="1600" dirty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r>
              <a:rPr lang="ru-RU" sz="1600" dirty="0">
                <a:solidFill>
                  <a:srgbClr val="00B050"/>
                </a:solidFill>
                <a:latin typeface="Comic Sans MS" panose="030F0702030302020204" pitchFamily="66" charset="0"/>
              </a:rPr>
              <a:t>*Обучающие: формировать представления о зимующих и перелетных птицах, учить отгадывать загадки;</a:t>
            </a:r>
            <a:br>
              <a:rPr lang="ru-RU" sz="1600" dirty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r>
              <a:rPr lang="ru-RU" sz="1600" dirty="0">
                <a:solidFill>
                  <a:srgbClr val="00B050"/>
                </a:solidFill>
                <a:latin typeface="Comic Sans MS" panose="030F0702030302020204" pitchFamily="66" charset="0"/>
              </a:rPr>
              <a:t>*Развивающие: развивать интерес к миру пернатых, представления о значении птиц для окружающей природы;</a:t>
            </a:r>
            <a:br>
              <a:rPr lang="ru-RU" sz="1600" dirty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r>
              <a:rPr lang="ru-RU" sz="1600" dirty="0">
                <a:solidFill>
                  <a:srgbClr val="00B050"/>
                </a:solidFill>
                <a:latin typeface="Comic Sans MS" panose="030F0702030302020204" pitchFamily="66" charset="0"/>
              </a:rPr>
              <a:t>*Воспитательные: воспитывать желание детей заботиться о птицах.</a:t>
            </a:r>
            <a:r>
              <a:rPr lang="ru-RU" dirty="0"/>
              <a:t/>
            </a:r>
            <a:br>
              <a:rPr lang="ru-RU" dirty="0"/>
            </a:br>
            <a:endParaRPr lang="ru-RU" sz="1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7767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6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8C15BD-29CE-48F8-88DE-206343072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3575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ЭТАПЫ РЕАЛИЗАЦИИ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7734F92-945A-4490-8127-C7218F036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325" y="854868"/>
            <a:ext cx="9801225" cy="5148263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Comic Sans MS" panose="030F0702030302020204" pitchFamily="66" charset="0"/>
              </a:rPr>
              <a:t>1 этап </a:t>
            </a:r>
            <a:r>
              <a:rPr lang="ru-RU" sz="2000" u="sng" dirty="0">
                <a:solidFill>
                  <a:srgbClr val="00B050"/>
                </a:solidFill>
                <a:latin typeface="Comic Sans MS" panose="030F0702030302020204" pitchFamily="66" charset="0"/>
              </a:rPr>
              <a:t>информационно – аналитический </a:t>
            </a:r>
            <a:r>
              <a:rPr lang="ru-RU" sz="2000" dirty="0">
                <a:solidFill>
                  <a:srgbClr val="00B050"/>
                </a:solidFill>
                <a:latin typeface="Comic Sans MS" panose="030F0702030302020204" pitchFamily="66" charset="0"/>
              </a:rPr>
              <a:t>изучение специализированной литературы, обдумывание идеи проекта, изготовление и покупка дидактических игр, сбор информации, материала для реализации идеи, изучение индивидуальных особенностей детей, подбор заданий для диагностики детей и проведение диагностики в начале учебного года. </a:t>
            </a:r>
          </a:p>
          <a:p>
            <a:endParaRPr lang="ru-RU" sz="20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BA9AAB4-6B5D-4A80-A6C2-094A8EBC7A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71727" y="2343151"/>
            <a:ext cx="1662124" cy="24274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9093A35-60E0-449A-B5FF-F3058CEB6C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2427" y="2343151"/>
            <a:ext cx="1509724" cy="242743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CDF785C-C2F2-459A-876C-803FAF78D8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00727" y="2343151"/>
            <a:ext cx="1509725" cy="242887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09DA9F0-7036-4A7A-9A8A-AF913DACF3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9027" y="2341709"/>
            <a:ext cx="1662124" cy="242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3649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6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819025-A838-4E3B-BA77-7BB405D65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00" y="365125"/>
            <a:ext cx="9182100" cy="1325563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rgbClr val="00B050"/>
                </a:solidFill>
                <a:latin typeface="Comic Sans MS" panose="030F0702030302020204" pitchFamily="66" charset="0"/>
              </a:rPr>
              <a:t>Дидактические игры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FFC57CC0-CE7F-4966-A6F9-23EE1CF819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95525" y="1489870"/>
            <a:ext cx="2555723" cy="2482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2505B9A-6EB5-4F97-B8C6-CBC1A3F42B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5073" y="1489870"/>
            <a:ext cx="2768752" cy="2482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CC6FEF3-FB34-414F-8DAD-A65CFD09BB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7650" y="1489871"/>
            <a:ext cx="3243263" cy="2482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CAE1051-5545-4F61-8F7F-42468B4A175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2750" y="4101870"/>
            <a:ext cx="2787723" cy="1989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1BA9C6B5-404A-4941-9AC1-9DCE1D8AFFC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46327" y="4101870"/>
            <a:ext cx="3268736" cy="198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6369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6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4335C76-1113-44B9-9A8B-77824B25D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7450" y="1709738"/>
            <a:ext cx="8890000" cy="509587"/>
          </a:xfrm>
        </p:spPr>
        <p:txBody>
          <a:bodyPr>
            <a:normAutofit fontScale="9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>
                <a:latin typeface="Comic Sans MS" panose="030F0702030302020204" pitchFamily="66" charset="0"/>
              </a:rPr>
              <a:t>2 этап </a:t>
            </a:r>
            <a:r>
              <a:rPr lang="ru-RU" sz="2200" u="sng" dirty="0">
                <a:solidFill>
                  <a:srgbClr val="00B050"/>
                </a:solidFill>
                <a:latin typeface="Comic Sans MS" panose="030F0702030302020204" pitchFamily="66" charset="0"/>
              </a:rPr>
              <a:t>организационный</a:t>
            </a:r>
            <a:r>
              <a:rPr lang="ru-RU" sz="2200" dirty="0">
                <a:latin typeface="Comic Sans MS" panose="030F0702030302020204" pitchFamily="66" charset="0"/>
              </a:rPr>
              <a:t> </a:t>
            </a:r>
            <a:r>
              <a:rPr lang="ru-RU" sz="2200" dirty="0">
                <a:solidFill>
                  <a:srgbClr val="00B050"/>
                </a:solidFill>
                <a:latin typeface="Comic Sans MS" panose="030F0702030302020204" pitchFamily="66" charset="0"/>
              </a:rPr>
              <a:t>- определение сроков реализации проекта, составление плана проекта, плана индивидуальной работы с детьми, проведение дидактических игр и организационной образовательной деятельности с детьми, проведение консультаций и родительских собраний.  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364D14A-14CC-4260-A9DD-AAD891066E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57450" y="2219325"/>
            <a:ext cx="8890000" cy="3870325"/>
          </a:xfrm>
        </p:spPr>
        <p:txBody>
          <a:bodyPr>
            <a:normAutofit/>
          </a:bodyPr>
          <a:lstStyle/>
          <a:p>
            <a:r>
              <a:rPr lang="ru-RU" sz="1800" i="1" dirty="0">
                <a:solidFill>
                  <a:srgbClr val="00B0F0"/>
                </a:solidFill>
                <a:latin typeface="Comic Sans MS" panose="030F0702030302020204" pitchFamily="66" charset="0"/>
              </a:rPr>
              <a:t>Экспериментально-исследовательская деятельность</a:t>
            </a:r>
          </a:p>
          <a:p>
            <a:endParaRPr lang="ru-RU" sz="2000" dirty="0">
              <a:latin typeface="Comic Sans MS" panose="030F0702030302020204" pitchFamily="66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61EC7A7-F552-4574-86CE-0515202F3C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71169" y="2728912"/>
            <a:ext cx="5689600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70852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8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27FA353-4114-4615-BD67-45255897C8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7013" y="1107143"/>
            <a:ext cx="3328987" cy="2535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01A9CE9-A91A-4353-A2CB-7F52171057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0350" y="2374948"/>
            <a:ext cx="3771900" cy="2535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ACA1698-CA1E-411C-AA3D-270209512E06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844E91A-FA98-4E8F-84C2-266C86247F5F}"/>
              </a:ext>
            </a:extLst>
          </p:cNvPr>
          <p:cNvSpPr txBox="1"/>
          <p:nvPr/>
        </p:nvSpPr>
        <p:spPr>
          <a:xfrm>
            <a:off x="3324225" y="4489398"/>
            <a:ext cx="2905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rgbClr val="00B0F0"/>
                </a:solidFill>
                <a:latin typeface="Comic Sans MS" panose="030F0702030302020204" pitchFamily="66" charset="0"/>
              </a:rPr>
              <a:t>Почему перо не тонет? Что тяжелее камень или перо?</a:t>
            </a:r>
          </a:p>
        </p:txBody>
      </p:sp>
    </p:spTree>
    <p:extLst>
      <p:ext uri="{BB962C8B-B14F-4D97-AF65-F5344CB8AC3E}">
        <p14:creationId xmlns:p14="http://schemas.microsoft.com/office/powerpoint/2010/main" xmlns="" val="907980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6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CF6A3C-485B-4EE2-AB84-C34C32100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799" y="676275"/>
            <a:ext cx="9137650" cy="79057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Родительское собрание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14AA46B-FDBD-448C-ABEF-9232A6FD04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19348" y="1817687"/>
            <a:ext cx="9137651" cy="3222625"/>
          </a:xfrm>
        </p:spPr>
        <p:txBody>
          <a:bodyPr>
            <a:normAutofit/>
          </a:bodyPr>
          <a:lstStyle/>
          <a:p>
            <a:pPr algn="ctr"/>
            <a:r>
              <a:rPr lang="ru-RU" sz="1800" i="1" dirty="0">
                <a:solidFill>
                  <a:srgbClr val="00B0F0"/>
                </a:solidFill>
                <a:latin typeface="Comic Sans MS" panose="030F0702030302020204" pitchFamily="66" charset="0"/>
              </a:rPr>
              <a:t>Мастер класс по изготовлению птичек оригами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9DB528D-FF95-451F-89B5-2591EFD719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5973" y="2573337"/>
            <a:ext cx="4724400" cy="2922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992805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8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155859-FB02-4DF0-9127-2447F0EA1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150" y="365125"/>
            <a:ext cx="9010650" cy="682625"/>
          </a:xfrm>
        </p:spPr>
        <p:txBody>
          <a:bodyPr>
            <a:normAutofit/>
          </a:bodyPr>
          <a:lstStyle/>
          <a:p>
            <a:r>
              <a:rPr lang="ru-RU" sz="1800" i="1" dirty="0">
                <a:solidFill>
                  <a:srgbClr val="00B0F0"/>
                </a:solidFill>
                <a:latin typeface="Comic Sans MS" panose="030F0702030302020204" pitchFamily="66" charset="0"/>
              </a:rPr>
              <a:t>Игры на тему «Птицы»</a:t>
            </a:r>
            <a:r>
              <a:rPr lang="ru-RU" sz="2000" dirty="0">
                <a:solidFill>
                  <a:srgbClr val="00B0F0"/>
                </a:solidFill>
                <a:latin typeface="Comic Sans MS" panose="030F0702030302020204" pitchFamily="66" charset="0"/>
              </a:rPr>
              <a:t/>
            </a:r>
            <a:br>
              <a:rPr lang="ru-RU" sz="2000" dirty="0">
                <a:solidFill>
                  <a:srgbClr val="00B0F0"/>
                </a:solidFill>
                <a:latin typeface="Comic Sans MS" panose="030F0702030302020204" pitchFamily="66" charset="0"/>
              </a:rPr>
            </a:br>
            <a:endParaRPr lang="ru-RU" sz="2000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B779C6E-B9B3-4317-B21A-693CDF5BFE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1675" y="971550"/>
            <a:ext cx="3695700" cy="2647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9288B0D-07AF-448A-8925-8708E2586C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4600" y="971551"/>
            <a:ext cx="4277404" cy="2647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29736D1A-3565-42AC-973F-CC5889FCA6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3900" y="3695700"/>
            <a:ext cx="2809875" cy="2797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9717746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237</Words>
  <Application>Microsoft Office PowerPoint</Application>
  <PresentationFormat>Произвольный</PresentationFormat>
  <Paragraphs>28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                                      Муниципальное бюджетное дошкольное образовательное учреждение  «Детский сад общеразвивающего вида № 11»  Нижнекамского муниципального района Республики Татарстан        «Детский краеведческий проект, выполненный с участием педагога»   Тема работы: Поможем пернатым друзьям     </vt:lpstr>
      <vt:lpstr> АКТУАЛЬНОСТЬ Вся суть воспитания состоит в том, чтобы посеять и взрастить в детской душе семена любви к родной природе, к ее обитателям. В нашем родном городе Нижнекамске, в котором загрязнена экология выбросами промышленных предприятий, взаимоотношение человека с природой и её обитателями - актуальный вопрос.  Здесь в большом городе пернатые живут бок о бок с нами и радуют нас своим пением и красочным нарядом, за птицами проще наблюдать, чем за большинством млекопитающих, которые скрываются в укромных местах. Значит, мы можем по птицам судить о состоянии природы вокруг нас.</vt:lpstr>
      <vt:lpstr>Мы подготовили свой творческий практико-ориентированный проект под названием «Поможем пернатым друзьям».  Продолжительность: Долгосрочный (учебный год - 9 месяцев).   Участники: воспитатели, дети второй младшей группы.  Цель проекта:  формирование у детей младшего дошкольного возраста начал экологической культуры личности через развитие интереса к птицам  Задачи, решаемые в проекте:  *Обучающие: формировать представления о зимующих и перелетных птицах, учить отгадывать загадки; *Развивающие: развивать интерес к миру пернатых, представления о значении птиц для окружающей природы; *Воспитательные: воспитывать желание детей заботиться о птицах. </vt:lpstr>
      <vt:lpstr>ЭТАПЫ РЕАЛИЗАЦИИ ПРОЕКТА</vt:lpstr>
      <vt:lpstr>Дидактические игры</vt:lpstr>
      <vt:lpstr>2 этап организационный - определение сроков реализации проекта, составление плана проекта, плана индивидуальной работы с детьми, проведение дидактических игр и организационной образовательной деятельности с детьми, проведение консультаций и родительских собраний.   </vt:lpstr>
      <vt:lpstr>Слайд 7</vt:lpstr>
      <vt:lpstr>Родительское собрание</vt:lpstr>
      <vt:lpstr>Игры на тему «Птицы» </vt:lpstr>
      <vt:lpstr>Маленькая птичка прилетела к нам Маленькой птичке, семечки я дам, Маленькая птичка семечки клюет, Маленькая птичка песенки поет… </vt:lpstr>
      <vt:lpstr>Творческие работы на тему «Птицы» Я начал птичку рисовать С душой не как попало Ведь птичек нужно охранять Их так на свете мало</vt:lpstr>
      <vt:lpstr>Угощайте пташек дружно, Зёрнышек жалеть не нужно! Крошек горсть такая малость, А краса их людям в радость. </vt:lpstr>
      <vt:lpstr>Смастерить для птичек домик Совершенно нам не трудно. Будем очень мы стараться, Чтоб им было в нём уютно.  Прилетев из стран далёких Голосистые скворцы Прощебечут нам: "Спасибо! " Ведь мы с папой молодцы!!! </vt:lpstr>
      <vt:lpstr>Слайд 14</vt:lpstr>
      <vt:lpstr>Мы и сами с усами….</vt:lpstr>
      <vt:lpstr>3 этап заключительный  - подведение итогов (диагностика детей в конце учебного года, проведение заключительного занятия). </vt:lpstr>
      <vt:lpstr>Организованная образовательная деятельность  «Кто к нам в гости прилетел?»  </vt:lpstr>
      <vt:lpstr>«Боги дали нам птиц, чтобы мы видели, что такое красота…»  Конфуций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Лейсан Муртазина</dc:creator>
  <cp:lastModifiedBy>001</cp:lastModifiedBy>
  <cp:revision>27</cp:revision>
  <dcterms:created xsi:type="dcterms:W3CDTF">2018-10-26T12:52:37Z</dcterms:created>
  <dcterms:modified xsi:type="dcterms:W3CDTF">2018-11-21T17:04:16Z</dcterms:modified>
</cp:coreProperties>
</file>