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79" r:id="rId4"/>
    <p:sldId id="257" r:id="rId5"/>
    <p:sldId id="258" r:id="rId6"/>
    <p:sldId id="259" r:id="rId7"/>
    <p:sldId id="260" r:id="rId8"/>
    <p:sldId id="263" r:id="rId9"/>
    <p:sldId id="264" r:id="rId10"/>
    <p:sldId id="262" r:id="rId11"/>
    <p:sldId id="28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86" d="100"/>
          <a:sy n="86" d="100"/>
        </p:scale>
        <p:origin x="-96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F1586-2C2B-4FB4-A163-C5CF88A9A126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F02E2-167E-484E-8710-90C43F5618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vov.ru/tw_files2/urls_1/31/d-30458/30458_html_m3f5f58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581690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 родительский проект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Чайный вечер в группе “Лучшее на свете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лете”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39788"/>
            <a:ext cx="10668000" cy="111821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Выполнила: </a:t>
            </a:r>
          </a:p>
          <a:p>
            <a:pPr algn="l">
              <a:lnSpc>
                <a:spcPct val="100000"/>
              </a:lnSpc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Хаткевич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Е. Н.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765"/>
            <a:ext cx="10515600" cy="1597923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Рефлексивный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1722"/>
            <a:ext cx="10515600" cy="482524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</a:rPr>
              <a:t>Подведение итогов:</a:t>
            </a:r>
          </a:p>
          <a:p>
            <a:pPr algn="just">
              <a:lnSpc>
                <a:spcPct val="100000"/>
              </a:lnSpc>
            </a:pPr>
            <a:r>
              <a:rPr lang="ru-RU" sz="3600" i="1" dirty="0">
                <a:latin typeface="Times New Roman" panose="02020603050405020304" pitchFamily="18" charset="0"/>
              </a:rPr>
              <a:t>Награждение участников;</a:t>
            </a:r>
          </a:p>
          <a:p>
            <a:pPr algn="just">
              <a:lnSpc>
                <a:spcPct val="100000"/>
              </a:lnSpc>
            </a:pPr>
            <a:r>
              <a:rPr lang="ru-RU" sz="3600" i="1" dirty="0">
                <a:latin typeface="Times New Roman" panose="02020603050405020304" pitchFamily="18" charset="0"/>
              </a:rPr>
              <a:t>Выбор тематики следующей формы взаимодействия.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3278" y="3457271"/>
            <a:ext cx="4049723" cy="340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27113"/>
            <a:ext cx="10515600" cy="3866921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79624"/>
            <a:ext cx="10515600" cy="1197339"/>
          </a:xfrm>
        </p:spPr>
        <p:txBody>
          <a:bodyPr/>
          <a:lstStyle/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0" y="-17780"/>
            <a:ext cx="12207240" cy="6866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10530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</a:pPr>
            <a:r>
              <a:rPr lang="ru-RU" altLang="en-GB" u="sng" dirty="0">
                <a:latin typeface="Times New Roman" panose="02020603050405020304" pitchFamily="18" charset="0"/>
              </a:rPr>
              <a:t/>
            </a:r>
            <a:br>
              <a:rPr lang="ru-RU" altLang="en-GB" u="sng" dirty="0">
                <a:latin typeface="Times New Roman" panose="02020603050405020304" pitchFamily="18" charset="0"/>
              </a:rPr>
            </a:br>
            <a:r>
              <a:rPr lang="ru-RU" altLang="en-GB" dirty="0" smtClean="0">
                <a:latin typeface="Times New Roman" panose="02020603050405020304" pitchFamily="18" charset="0"/>
              </a:rPr>
              <a:t>               </a:t>
            </a:r>
            <a:r>
              <a:rPr lang="ru-RU" altLang="en-GB" sz="4900" b="1" i="1" dirty="0" smtClean="0">
                <a:latin typeface="Times New Roman" panose="02020603050405020304" pitchFamily="18" charset="0"/>
              </a:rPr>
              <a:t>Актуальность проекта</a:t>
            </a:r>
            <a:r>
              <a:rPr lang="ru-RU" altLang="en-GB" u="sng" dirty="0">
                <a:latin typeface="Times New Roman" panose="02020603050405020304" pitchFamily="18" charset="0"/>
              </a:rPr>
              <a:t/>
            </a:r>
            <a:br>
              <a:rPr lang="ru-RU" altLang="en-GB" u="sng" dirty="0">
                <a:latin typeface="Times New Roman" panose="02020603050405020304" pitchFamily="18" charset="0"/>
              </a:rPr>
            </a:br>
            <a:r>
              <a:rPr lang="ru-RU" altLang="en-GB" sz="4000" i="1" dirty="0">
                <a:latin typeface="Times New Roman" pitchFamily="18" charset="0"/>
                <a:cs typeface="Times New Roman" pitchFamily="18" charset="0"/>
              </a:rPr>
              <a:t>Проект актуален тем, что в ходе его </a:t>
            </a:r>
            <a:r>
              <a:rPr lang="ru-RU" altLang="en-GB" sz="4000" i="1" dirty="0" smtClean="0">
                <a:latin typeface="Times New Roman" pitchFamily="18" charset="0"/>
                <a:cs typeface="Times New Roman" pitchFamily="18" charset="0"/>
              </a:rPr>
              <a:t>создания и реализации </a:t>
            </a:r>
            <a:r>
              <a:rPr lang="ru-RU" altLang="en-GB" sz="4000" i="1" dirty="0">
                <a:latin typeface="Times New Roman" pitchFamily="18" charset="0"/>
                <a:cs typeface="Times New Roman" pitchFamily="18" charset="0"/>
              </a:rPr>
              <a:t>у детей : </a:t>
            </a:r>
            <a:r>
              <a:rPr lang="ru-RU" altLang="en-GB" sz="4000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GB" sz="4000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en-GB" sz="4000" i="1" dirty="0">
                <a:latin typeface="Times New Roman" pitchFamily="18" charset="0"/>
                <a:cs typeface="Times New Roman" pitchFamily="18" charset="0"/>
              </a:rPr>
              <a:t>- Совершенствуется развитие общения и взаимодействия ребёнка с взрослыми и сверстниками , развитие  уважительного и доброжелательного отношения к окружающему;</a:t>
            </a:r>
            <a:br>
              <a:rPr lang="ru-RU" altLang="en-GB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en-GB" sz="4000" i="1" dirty="0">
                <a:latin typeface="Times New Roman" pitchFamily="18" charset="0"/>
                <a:cs typeface="Times New Roman" pitchFamily="18" charset="0"/>
              </a:rPr>
              <a:t>- Формируется готовность детей к совместной деятельности;</a:t>
            </a:r>
            <a:br>
              <a:rPr lang="ru-RU" altLang="en-GB" sz="4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en-GB" sz="4000" i="1" dirty="0">
                <a:latin typeface="Times New Roman" pitchFamily="18" charset="0"/>
                <a:cs typeface="Times New Roman" pitchFamily="18" charset="0"/>
              </a:rPr>
              <a:t>- Совершенствуется диалогическая и монологическая речь детей;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370" y="-32385"/>
            <a:ext cx="12339955" cy="6941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07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</a:pPr>
            <a:r>
              <a:rPr lang="ru-RU" altLang="en-GB" sz="3600" i="1" dirty="0">
                <a:latin typeface="Times New Roman" panose="02020603050405020304" pitchFamily="18" charset="0"/>
              </a:rPr>
              <a:t>Цель проекта: Вовлечение родителей в образовательный процесс ДОО,  для  развития доброжелательного отношения к </a:t>
            </a:r>
            <a:r>
              <a:rPr lang="ru-RU" altLang="en-GB" sz="3600" i="1" dirty="0" err="1">
                <a:latin typeface="Times New Roman" panose="02020603050405020304" pitchFamily="18" charset="0"/>
              </a:rPr>
              <a:t>окружаещему</a:t>
            </a:r>
            <a:r>
              <a:rPr lang="ru-RU" altLang="en-GB" sz="3600" i="1" dirty="0" smtClean="0">
                <a:latin typeface="Times New Roman" panose="02020603050405020304" pitchFamily="18" charset="0"/>
              </a:rPr>
              <a:t>;</a:t>
            </a:r>
            <a:r>
              <a:rPr lang="ru-RU" altLang="en-GB" sz="3600" i="1" dirty="0">
                <a:latin typeface="Times New Roman" panose="02020603050405020304" pitchFamily="18" charset="0"/>
              </a:rPr>
              <a:t/>
            </a:r>
            <a:br>
              <a:rPr lang="ru-RU" altLang="en-GB" sz="3600" i="1" dirty="0">
                <a:latin typeface="Times New Roman" panose="02020603050405020304" pitchFamily="18" charset="0"/>
              </a:rPr>
            </a:br>
            <a:r>
              <a:rPr lang="ru-RU" altLang="en-GB" sz="3600" i="1" dirty="0">
                <a:latin typeface="Times New Roman" panose="02020603050405020304" pitchFamily="18" charset="0"/>
              </a:rPr>
              <a:t>Задачи: </a:t>
            </a:r>
            <a:br>
              <a:rPr lang="ru-RU" altLang="en-GB" sz="3600" i="1" dirty="0">
                <a:latin typeface="Times New Roman" panose="02020603050405020304" pitchFamily="18" charset="0"/>
              </a:rPr>
            </a:br>
            <a:r>
              <a:rPr lang="ru-RU" altLang="en-GB" sz="3600" i="1" dirty="0">
                <a:latin typeface="Times New Roman" panose="02020603050405020304" pitchFamily="18" charset="0"/>
              </a:rPr>
              <a:t>- Познакомить детей и родителей с понятием “Чайный вечер” и традициями таких вечеров;</a:t>
            </a:r>
            <a:br>
              <a:rPr lang="ru-RU" altLang="en-GB" sz="3600" i="1" dirty="0">
                <a:latin typeface="Times New Roman" panose="02020603050405020304" pitchFamily="18" charset="0"/>
              </a:rPr>
            </a:br>
            <a:r>
              <a:rPr lang="ru-RU" altLang="en-GB" sz="3600" i="1" dirty="0">
                <a:latin typeface="Times New Roman" panose="02020603050405020304" pitchFamily="18" charset="0"/>
              </a:rPr>
              <a:t>- </a:t>
            </a:r>
            <a:r>
              <a:rPr lang="ru-RU" altLang="en-GB" sz="3600" i="1" dirty="0" err="1">
                <a:latin typeface="Times New Roman" panose="02020603050405020304" pitchFamily="18" charset="0"/>
              </a:rPr>
              <a:t>Обогощать</a:t>
            </a:r>
            <a:r>
              <a:rPr lang="ru-RU" altLang="en-GB" sz="3600" i="1" dirty="0">
                <a:latin typeface="Times New Roman" panose="02020603050405020304" pitchFamily="18" charset="0"/>
              </a:rPr>
              <a:t> речь детей новыми словами;</a:t>
            </a:r>
            <a:br>
              <a:rPr lang="ru-RU" altLang="en-GB" sz="3600" i="1" dirty="0">
                <a:latin typeface="Times New Roman" panose="02020603050405020304" pitchFamily="18" charset="0"/>
              </a:rPr>
            </a:br>
            <a:r>
              <a:rPr lang="ru-RU" altLang="en-GB" sz="3600" i="1" dirty="0">
                <a:latin typeface="Times New Roman" panose="02020603050405020304" pitchFamily="18" charset="0"/>
              </a:rPr>
              <a:t>- Формировать готовность детей к совместной работе</a:t>
            </a:r>
            <a:r>
              <a:rPr lang="ru-RU" altLang="en-GB" sz="3600" i="1" dirty="0" smtClean="0">
                <a:latin typeface="Times New Roman" panose="02020603050405020304" pitchFamily="18" charset="0"/>
              </a:rPr>
              <a:t>.</a:t>
            </a:r>
            <a:r>
              <a:rPr lang="ru-RU" altLang="en-GB" sz="3600" i="1" dirty="0">
                <a:latin typeface="Times New Roman" panose="02020603050405020304" pitchFamily="18" charset="0"/>
              </a:rPr>
              <a:t/>
            </a:r>
            <a:br>
              <a:rPr lang="ru-RU" altLang="en-GB" sz="3600" i="1" dirty="0">
                <a:latin typeface="Times New Roman" panose="02020603050405020304" pitchFamily="18" charset="0"/>
              </a:rPr>
            </a:br>
            <a:r>
              <a:rPr lang="ru-RU" altLang="en-GB" sz="3600" i="1" dirty="0">
                <a:latin typeface="Times New Roman" panose="02020603050405020304" pitchFamily="18" charset="0"/>
              </a:rPr>
              <a:t>Продолжительность реализации проекта: 1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0207"/>
            <a:ext cx="10515600" cy="1082565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Подготовительный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096" y="1366345"/>
            <a:ext cx="10179497" cy="429873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Сбор родителей и детей;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 проекта : Чайный вечер в группе “Лучшее на свете лето”;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Определение целей и задач проекта.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91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(продолжение)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213" y="903890"/>
            <a:ext cx="11140965" cy="595411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Чайный вечер- организация совместной деятельности детей и родителей для развития творческих способностей и укрепления связи дошкольного учреждения с семьёй.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</a:p>
          <a:p>
            <a:pPr marL="36000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marL="36000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</a:t>
            </a:r>
          </a:p>
          <a:p>
            <a:pPr marL="36000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marL="36000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Рефлексивный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Конечный продукт: совместное чаепитие родителей и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98712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(продолжение)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591" y="1324303"/>
            <a:ext cx="10797209" cy="5407801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600" i="1" dirty="0">
                <a:latin typeface="Times New Roman" panose="02020603050405020304" pitchFamily="18" charset="0"/>
              </a:rPr>
              <a:t>Разработка сценария;</a:t>
            </a:r>
          </a:p>
          <a:p>
            <a:pPr algn="just">
              <a:lnSpc>
                <a:spcPct val="100000"/>
              </a:lnSpc>
            </a:pPr>
            <a:r>
              <a:rPr lang="ru-RU" sz="3600" i="1" dirty="0">
                <a:latin typeface="Times New Roman" panose="02020603050405020304" pitchFamily="18" charset="0"/>
              </a:rPr>
              <a:t>Подбор демонстративного материала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</a:rPr>
              <a:t>            - Музыка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</a:rPr>
              <a:t>            - Пословицы, поговорки</a:t>
            </a:r>
          </a:p>
          <a:p>
            <a:pPr algn="just">
              <a:lnSpc>
                <a:spcPct val="100000"/>
              </a:lnSpc>
            </a:pPr>
            <a:r>
              <a:rPr lang="ru-RU" sz="3600" i="1" dirty="0">
                <a:latin typeface="Times New Roman" panose="02020603050405020304" pitchFamily="18" charset="0"/>
              </a:rPr>
              <a:t>Изготовление атрибутов, фотографий;</a:t>
            </a:r>
          </a:p>
          <a:p>
            <a:pPr algn="just">
              <a:lnSpc>
                <a:spcPct val="100000"/>
              </a:lnSpc>
            </a:pPr>
            <a:r>
              <a:rPr lang="ru-RU" sz="3600" i="1" dirty="0">
                <a:latin typeface="Times New Roman" panose="02020603050405020304" pitchFamily="18" charset="0"/>
              </a:rPr>
              <a:t>Презентация.</a:t>
            </a:r>
          </a:p>
          <a:p>
            <a:endParaRPr 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901147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Аналитический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52" y="1072055"/>
            <a:ext cx="10730948" cy="578594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 информации, изучение чайных традиций в разных странах;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Совместный выбор лучшего  сценария</a:t>
            </a: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956" y="3243963"/>
            <a:ext cx="3768587" cy="231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1052" y="3239549"/>
            <a:ext cx="3347830" cy="231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7323" y="3302749"/>
            <a:ext cx="3628307" cy="235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3495" y="-33020"/>
            <a:ext cx="12313285" cy="6926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4550"/>
            <a:ext cx="10515600" cy="223647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altLang="en-GB" dirty="0">
                <a:latin typeface="Times New Roman" panose="02020603050405020304" pitchFamily="18" charset="0"/>
              </a:rPr>
              <a:t/>
            </a:r>
            <a:br>
              <a:rPr lang="ru-RU" altLang="en-GB" dirty="0">
                <a:latin typeface="Times New Roman" panose="02020603050405020304" pitchFamily="18" charset="0"/>
              </a:rPr>
            </a:br>
            <a:r>
              <a:rPr lang="ru-RU" altLang="en-GB" sz="4900" dirty="0">
                <a:latin typeface="Times New Roman" panose="02020603050405020304" pitchFamily="18" charset="0"/>
              </a:rPr>
              <a:t>  </a:t>
            </a:r>
            <a:r>
              <a:rPr lang="ru-RU" altLang="en-GB" sz="4900" b="1" i="1" dirty="0" smtClean="0">
                <a:latin typeface="Times New Roman" panose="02020603050405020304" pitchFamily="18" charset="0"/>
              </a:rPr>
              <a:t>Аналитический этап(продолжение</a:t>
            </a:r>
            <a:r>
              <a:rPr lang="ru-RU" altLang="en-GB" sz="4900" b="1" i="1" dirty="0">
                <a:latin typeface="Times New Roman" panose="02020603050405020304" pitchFamily="18" charset="0"/>
              </a:rPr>
              <a:t>)</a:t>
            </a:r>
            <a:br>
              <a:rPr lang="ru-RU" altLang="en-GB" sz="4900" b="1" i="1" dirty="0">
                <a:latin typeface="Times New Roman" panose="02020603050405020304" pitchFamily="18" charset="0"/>
              </a:rPr>
            </a:br>
            <a:r>
              <a:rPr lang="ru-RU" altLang="en-GB" dirty="0">
                <a:latin typeface="Times New Roman" panose="02020603050405020304" pitchFamily="18" charset="0"/>
              </a:rPr>
              <a:t/>
            </a:r>
            <a:br>
              <a:rPr lang="ru-RU" altLang="en-GB" dirty="0">
                <a:latin typeface="Times New Roman" panose="02020603050405020304" pitchFamily="18" charset="0"/>
              </a:rPr>
            </a:br>
            <a:r>
              <a:rPr lang="ru-RU" altLang="en-GB" sz="4000" i="1" dirty="0">
                <a:latin typeface="Times New Roman" panose="02020603050405020304" pitchFamily="18" charset="0"/>
              </a:rPr>
              <a:t>- Составление коллажей с фотографиями отдыха летом;</a:t>
            </a:r>
            <a:br>
              <a:rPr lang="ru-RU" altLang="en-GB" sz="4000" i="1" dirty="0">
                <a:latin typeface="Times New Roman" panose="02020603050405020304" pitchFamily="18" charset="0"/>
              </a:rPr>
            </a:br>
            <a:r>
              <a:rPr lang="ru-RU" altLang="en-GB" sz="4000" i="1" dirty="0">
                <a:latin typeface="Times New Roman" panose="02020603050405020304" pitchFamily="18" charset="0"/>
              </a:rPr>
              <a:t>- Совместное написание сочинений “Мое любимое лето”.</a:t>
            </a:r>
            <a:r>
              <a:rPr lang="ru-RU" altLang="en-GB" dirty="0">
                <a:latin typeface="Times New Roman" panose="02020603050405020304" pitchFamily="18" charset="0"/>
              </a:rPr>
              <a:t/>
            </a:r>
            <a:br>
              <a:rPr lang="ru-RU" altLang="en-GB" dirty="0">
                <a:latin typeface="Times New Roman" panose="02020603050405020304" pitchFamily="18" charset="0"/>
              </a:rPr>
            </a:br>
            <a:endParaRPr lang="ru-RU" altLang="en-GB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355" y="3678333"/>
            <a:ext cx="3304540" cy="274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1950" y="3636645"/>
            <a:ext cx="4321175" cy="288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875" y="-9525"/>
            <a:ext cx="12223750" cy="6876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807" y="0"/>
            <a:ext cx="10268607" cy="357351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altLang="en-US" dirty="0">
                <a:latin typeface="Times New Roman" panose="02020603050405020304" pitchFamily="18" charset="0"/>
              </a:rPr>
              <a:t>                    </a:t>
            </a:r>
            <a:br>
              <a:rPr lang="ru-RU" altLang="en-US" dirty="0">
                <a:latin typeface="Times New Roman" panose="02020603050405020304" pitchFamily="18" charset="0"/>
              </a:rPr>
            </a:br>
            <a:r>
              <a:rPr lang="ru-RU" altLang="en-US" dirty="0">
                <a:latin typeface="Times New Roman" panose="02020603050405020304" pitchFamily="18" charset="0"/>
              </a:rPr>
              <a:t>                       </a:t>
            </a:r>
            <a:r>
              <a:rPr lang="en-US" altLang="en-GB" sz="4900" b="1" i="1" dirty="0">
                <a:latin typeface="Times New Roman" panose="02020603050405020304" pitchFamily="18" charset="0"/>
              </a:rPr>
              <a:t>III</a:t>
            </a:r>
            <a:r>
              <a:rPr lang="ru-RU" altLang="en-US" sz="4900" b="1" i="1" dirty="0">
                <a:latin typeface="Times New Roman" panose="02020603050405020304" pitchFamily="18" charset="0"/>
              </a:rPr>
              <a:t>. Основной </a:t>
            </a:r>
            <a:r>
              <a:rPr lang="ru-RU" altLang="en-US" sz="4900" b="1" i="1" dirty="0" smtClean="0">
                <a:latin typeface="Times New Roman" panose="02020603050405020304" pitchFamily="18" charset="0"/>
              </a:rPr>
              <a:t>этап</a:t>
            </a:r>
            <a:br>
              <a:rPr lang="ru-RU" altLang="en-US" sz="4900" b="1" i="1" dirty="0" smtClean="0">
                <a:latin typeface="Times New Roman" panose="02020603050405020304" pitchFamily="18" charset="0"/>
              </a:rPr>
            </a:br>
            <a:r>
              <a:rPr lang="ru-RU" altLang="en-US" dirty="0">
                <a:latin typeface="Times New Roman" panose="02020603050405020304" pitchFamily="18" charset="0"/>
              </a:rPr>
              <a:t/>
            </a:r>
            <a:br>
              <a:rPr lang="ru-RU" altLang="en-US" dirty="0">
                <a:latin typeface="Times New Roman" panose="02020603050405020304" pitchFamily="18" charset="0"/>
              </a:rPr>
            </a:br>
            <a:r>
              <a:rPr lang="ru-RU" altLang="en-US" sz="4000" i="1" dirty="0">
                <a:latin typeface="Times New Roman" panose="02020603050405020304" pitchFamily="18" charset="0"/>
              </a:rPr>
              <a:t>- Проведение чаепития;</a:t>
            </a:r>
            <a:br>
              <a:rPr lang="ru-RU" altLang="en-US" sz="4000" i="1" dirty="0">
                <a:latin typeface="Times New Roman" panose="02020603050405020304" pitchFamily="18" charset="0"/>
              </a:rPr>
            </a:br>
            <a:r>
              <a:rPr lang="ru-RU" altLang="en-US" sz="4000" i="1" dirty="0">
                <a:latin typeface="Times New Roman" panose="02020603050405020304" pitchFamily="18" charset="0"/>
              </a:rPr>
              <a:t>- Выступление родителей с коллажами о лете;</a:t>
            </a:r>
            <a:br>
              <a:rPr lang="ru-RU" altLang="en-US" sz="4000" i="1" dirty="0">
                <a:latin typeface="Times New Roman" panose="02020603050405020304" pitchFamily="18" charset="0"/>
              </a:rPr>
            </a:br>
            <a:r>
              <a:rPr lang="ru-RU" altLang="en-US" sz="4000" i="1" dirty="0">
                <a:latin typeface="Times New Roman" panose="02020603050405020304" pitchFamily="18" charset="0"/>
              </a:rPr>
              <a:t>- Рассказывание сочинений “Мое любимое лето”.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0840" y="4283710"/>
            <a:ext cx="3890010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" y="3757295"/>
            <a:ext cx="3576955" cy="231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22090" y="3925570"/>
            <a:ext cx="3543935" cy="266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163</Words>
  <Application>Microsoft Office PowerPoint</Application>
  <PresentationFormat>Произвольный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 Детско- родительский проект Тема: Чайный вечер в группе “Лучшее на свете впечатление о лете” Старший дошкольный возраст</vt:lpstr>
      <vt:lpstr>                Актуальность проекта Проект актуален тем, что в ходе его создания и реализации у детей :  - Совершенствуется развитие общения и взаимодействия ребёнка с взрослыми и сверстниками , развитие  уважительного и доброжелательного отношения к окружающему; - Формируется готовность детей к совместной деятельности; - Совершенствуется диалогическая и монологическая речь детей;</vt:lpstr>
      <vt:lpstr>Цель проекта: Вовлечение родителей в образовательный процесс ДОО,  для  развития доброжелательного отношения к окружаещему; Задачи:  - Познакомить детей и родителей с понятием “Чайный вечер” и традициями таких вечеров; - Обогощать речь детей новыми словами; - Формировать готовность детей к совместной работе. Продолжительность реализации проекта: 1 месяц</vt:lpstr>
      <vt:lpstr>I. Подготовительный этап</vt:lpstr>
      <vt:lpstr>Подготовительный этап (продолжение)</vt:lpstr>
      <vt:lpstr>Подготовительный этап (продолжение)</vt:lpstr>
      <vt:lpstr>II. Аналитический этап</vt:lpstr>
      <vt:lpstr>   Аналитический этап(продолжение)  - Составление коллажей с фотографиями отдыха летом; - Совместное написание сочинений “Мое любимое лето”. </vt:lpstr>
      <vt:lpstr>                                            III. Основной этап  - Проведение чаепития; - Выступление родителей с коллажами о лете; - Рассказывание сочинений “Мое любимое лето”.</vt:lpstr>
      <vt:lpstr>IV. Рефлексивный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Родительская гостиная как одна из эффективных форм взаимодействия с родителями</dc:title>
  <dc:creator>марина мокрушина</dc:creator>
  <cp:lastModifiedBy>1</cp:lastModifiedBy>
  <cp:revision>15</cp:revision>
  <dcterms:created xsi:type="dcterms:W3CDTF">2017-04-16T06:56:00Z</dcterms:created>
  <dcterms:modified xsi:type="dcterms:W3CDTF">2018-11-22T16:26:23Z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2057-10.2.0.5811</vt:lpwstr>
  </property>
</Properties>
</file>