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68" r:id="rId5"/>
    <p:sldId id="257" r:id="rId6"/>
    <p:sldId id="258" r:id="rId7"/>
    <p:sldId id="259" r:id="rId8"/>
    <p:sldId id="261" r:id="rId9"/>
    <p:sldId id="264" r:id="rId10"/>
    <p:sldId id="265" r:id="rId11"/>
    <p:sldId id="262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9;&#1088;&#1086;&#1082;\&#1040;&#1085;&#1082;&#1077;&#1090;&#1080;&#1088;&#1086;&#1074;&#1072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9;&#1088;&#1086;&#1082;\&#1040;&#1085;&#1082;&#1077;&#1090;&#1080;&#1088;&#1086;&#1074;&#1072;&#1085;&#1080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9;&#1088;&#1086;&#1082;\&#1040;&#1085;&#1082;&#1077;&#1090;&#1080;&#1088;&#1086;&#1074;&#1072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9;&#1088;&#1086;&#1082;\&#1040;&#1085;&#1082;&#1077;&#1090;&#1080;&#1088;&#1086;&#1074;&#1072;&#1085;&#1080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9;&#1088;&#1086;&#1082;\&#1040;&#1085;&#1082;&#1077;&#1090;&#1080;&#1088;&#1086;&#1074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Хотели бы Вы, чтобы Ваш ребенок изучал английский язык в детском саду?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dirty="0" smtClean="0"/>
                      <a:t>23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5163232255542511"/>
          <c:y val="0.40459281131525227"/>
          <c:w val="0.18574795108235834"/>
          <c:h val="0.287804753572470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Считаете ли Вы необходимым изучение английского языка в 1-ом классе? </a:t>
            </a:r>
          </a:p>
        </c:rich>
      </c:tx>
      <c:layout>
        <c:manualLayout>
          <c:xMode val="edge"/>
          <c:yMode val="edge"/>
          <c:x val="2.5443029870504022E-2"/>
          <c:y val="4.04179628189460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0250574794890963"/>
          <c:y val="0.10504995972669705"/>
          <c:w val="0.27287351782005387"/>
          <c:h val="0.67081406464096582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Лист1!$A$8:$A$9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4576348861425943"/>
          <c:y val="0.39575984612820797"/>
          <c:w val="0.31406903470235892"/>
          <c:h val="0.25170496102284934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Испытывает ли Ваш ребенок трудности в изучении английского языка?</a:t>
            </a:r>
          </a:p>
        </c:rich>
      </c:tx>
      <c:layout>
        <c:manualLayout>
          <c:xMode val="edge"/>
          <c:yMode val="edge"/>
          <c:x val="0.15668842068918654"/>
          <c:y val="2.78477829948719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Лист1!$A$18:$B$18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Лист1!$C$19:$D$19</c:f>
              <c:numCache>
                <c:formatCode>0</c:formatCode>
                <c:ptCount val="2"/>
                <c:pt idx="0">
                  <c:v>41.666666666666671</c:v>
                </c:pt>
                <c:pt idx="1">
                  <c:v>58.333333333333336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150131233595795"/>
          <c:y val="0.50175743657042871"/>
          <c:w val="0.18627646544181975"/>
          <c:h val="0.3109529017206182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 было бы целесообразней начать изучение английского языка, по - Вашему с 1 класса?</a:t>
            </a:r>
          </a:p>
        </c:rich>
      </c:tx>
      <c:layout>
        <c:manualLayout>
          <c:xMode val="edge"/>
          <c:yMode val="edge"/>
          <c:x val="0.11194444444444443"/>
          <c:y val="5.092592592592592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Лист1!$A$21:$B$21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Лист1!$C$22:$D$22</c:f>
              <c:numCache>
                <c:formatCode>0</c:formatCode>
                <c:ptCount val="2"/>
                <c:pt idx="0">
                  <c:v>16.666666666666664</c:v>
                </c:pt>
                <c:pt idx="1">
                  <c:v>66.666666666666657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872353455818012"/>
          <c:y val="0.52490558471857685"/>
          <c:w val="0.15294313210848645"/>
          <c:h val="0.3155825313502478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 было бы целесообразней начать изучение английского языка, по - Вашему с детского сада?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Лист1!$A$24:$B$24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Лист1!$C$25:$D$25</c:f>
              <c:numCache>
                <c:formatCode>0</c:formatCode>
                <c:ptCount val="2"/>
                <c:pt idx="0">
                  <c:v>58.333333333333336</c:v>
                </c:pt>
                <c:pt idx="1">
                  <c:v>8.3333333333333321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594575678040235"/>
          <c:y val="0.41842410323709539"/>
          <c:w val="0.14738757655293089"/>
          <c:h val="0.3387306794983960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02A7-2731-4FE2-9B58-E8DE6B1F6CDC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2227B-CAE1-43CC-90E9-564B10BE3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8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8F08-32E1-4618-9E61-BCC6D8E6101D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918B-602B-4B72-9140-97E4282AE61C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8D32-037E-4AB3-BA35-36F0E826E7EF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0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D1E3-BC85-495A-B48B-2AA239DA5145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A6C6-8537-4E5C-BC5B-8BF6CF34CD6B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3E7-A28E-411C-89D8-E9B60AFC0F73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8974-7EA4-47FB-99A2-4A5B2D9D9817}" type="datetime1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7EB2-6206-4633-89D3-418650ECE563}" type="datetime1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0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A9FE-5C77-480A-801F-1C1B3A962BAE}" type="datetime1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9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398D-D941-45B0-B03D-485FDF32D9AA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7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EE9D-F3BB-4E64-8755-1AF278AC7FD3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DE99-A92F-4CE3-8568-B8CF52DC9D8B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C85C-F967-4064-AE09-AA1287A71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8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englishmama.ru/dir/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Успешное системное обучение английскому языку с раннего возраста с учетом национально – регионального компонента (детский сад, 1 класс)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4312568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/>
              <a:t>Зодбаева</a:t>
            </a:r>
            <a:r>
              <a:rPr lang="ru-RU" dirty="0" smtClean="0"/>
              <a:t> Валерия Владимировна, учитель английского языка</a:t>
            </a:r>
          </a:p>
          <a:p>
            <a:pPr algn="l"/>
            <a:r>
              <a:rPr lang="ru-RU" dirty="0" smtClean="0"/>
              <a:t>МКОУ «</a:t>
            </a:r>
            <a:r>
              <a:rPr lang="ru-RU" dirty="0" err="1" smtClean="0"/>
              <a:t>Кетченеровская</a:t>
            </a:r>
            <a:r>
              <a:rPr lang="ru-RU" dirty="0" smtClean="0"/>
              <a:t> многопрофильная гимназия </a:t>
            </a:r>
            <a:r>
              <a:rPr lang="ru-RU" dirty="0" err="1" smtClean="0"/>
              <a:t>им.Х.Косиева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Анкетирование среди </a:t>
            </a:r>
            <a:r>
              <a:rPr lang="ru-RU" dirty="0"/>
              <a:t>родителей учащихся </a:t>
            </a:r>
            <a:r>
              <a:rPr lang="ru-RU" dirty="0" smtClean="0"/>
              <a:t>2 </a:t>
            </a:r>
            <a:r>
              <a:rPr lang="ru-RU" dirty="0"/>
              <a:t>класса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558346"/>
              </p:ext>
            </p:extLst>
          </p:nvPr>
        </p:nvGraphicFramePr>
        <p:xfrm>
          <a:off x="-6975" y="2348880"/>
          <a:ext cx="400899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685117"/>
              </p:ext>
            </p:extLst>
          </p:nvPr>
        </p:nvGraphicFramePr>
        <p:xfrm>
          <a:off x="421196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77541"/>
              </p:ext>
            </p:extLst>
          </p:nvPr>
        </p:nvGraphicFramePr>
        <p:xfrm>
          <a:off x="4355976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3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а) интерактивные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en-US" dirty="0" smtClean="0"/>
              <a:t>)</a:t>
            </a:r>
            <a:r>
              <a:rPr lang="ru-RU" dirty="0" smtClean="0"/>
              <a:t> проектные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 игровые технологии</a:t>
            </a:r>
          </a:p>
          <a:p>
            <a:pPr marL="0" indent="0">
              <a:buNone/>
            </a:pPr>
            <a:r>
              <a:rPr lang="ru-RU" dirty="0" smtClean="0"/>
              <a:t>г) компьютерные </a:t>
            </a:r>
            <a:r>
              <a:rPr lang="ru-RU" dirty="0"/>
              <a:t>технологии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«</a:t>
            </a:r>
            <a:r>
              <a:rPr lang="en-US" dirty="0" smtClean="0"/>
              <a:t>Spotlight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 descr="F:\Spotli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600200"/>
            <a:ext cx="68407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72" y="10696"/>
            <a:ext cx="8229600" cy="826016"/>
          </a:xfrm>
        </p:spPr>
        <p:txBody>
          <a:bodyPr/>
          <a:lstStyle/>
          <a:p>
            <a:r>
              <a:rPr lang="ru-RU" dirty="0" smtClean="0"/>
              <a:t>Внеклассная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13</a:t>
            </a:fld>
            <a:endParaRPr lang="ru-RU"/>
          </a:p>
        </p:txBody>
      </p:sp>
      <p:pic>
        <p:nvPicPr>
          <p:cNvPr id="3074" name="Picture 2" descr="E:\Учителя\Фото\IMG_20161123_135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" y="83671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Учителя\Фото\IMG_20161123_1406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/>
          <a:stretch/>
        </p:blipFill>
        <p:spPr bwMode="auto">
          <a:xfrm>
            <a:off x="467544" y="3899900"/>
            <a:ext cx="3715883" cy="26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Учителя\Фото\IMG_20161123_141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58" y="83671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Учителя\Фото\IMG_20161125_125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57" y="3861048"/>
            <a:ext cx="360040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МКОУ «</a:t>
            </a:r>
            <a:r>
              <a:rPr lang="ru-RU" dirty="0" err="1"/>
              <a:t>Кетченеровская</a:t>
            </a:r>
            <a:r>
              <a:rPr lang="ru-RU" dirty="0"/>
              <a:t> многопрофильная гимназия </a:t>
            </a:r>
            <a:r>
              <a:rPr lang="ru-RU" dirty="0" err="1"/>
              <a:t>им.Х.Косиева</a:t>
            </a:r>
            <a:r>
              <a:rPr lang="ru-RU" dirty="0" smtClean="0"/>
              <a:t>» - МО учителей английского языка</a:t>
            </a:r>
            <a:r>
              <a:rPr lang="ru-RU" dirty="0" smtClean="0"/>
              <a:t>, </a:t>
            </a:r>
            <a:r>
              <a:rPr lang="ru-RU" dirty="0" smtClean="0"/>
              <a:t>родители, администрация РМО, ДОУ «Ромашка», ДОУ «</a:t>
            </a:r>
            <a:r>
              <a:rPr lang="ru-RU" dirty="0" err="1" smtClean="0"/>
              <a:t>Сайгачонок</a:t>
            </a:r>
            <a:r>
              <a:rPr lang="ru-RU" dirty="0" smtClean="0"/>
              <a:t>», Отдел социальной защиты.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Учащиеся 1-2 классов гимназии, </a:t>
            </a:r>
            <a:r>
              <a:rPr lang="ru-RU" dirty="0" smtClean="0"/>
              <a:t>воспитанники ДОУ, учителя </a:t>
            </a:r>
            <a:r>
              <a:rPr lang="ru-RU" dirty="0" smtClean="0"/>
              <a:t>английского языка </a:t>
            </a:r>
            <a:r>
              <a:rPr lang="ru-RU" dirty="0" smtClean="0"/>
              <a:t>района</a:t>
            </a:r>
            <a:r>
              <a:rPr lang="ru-RU" dirty="0"/>
              <a:t>.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Количество участников проекта – не ограничено.</a:t>
            </a:r>
          </a:p>
          <a:p>
            <a:pPr marL="0" indent="0" algn="just">
              <a:buNone/>
            </a:pPr>
            <a:r>
              <a:rPr lang="ru-RU" dirty="0" smtClean="0"/>
              <a:t>Возраст участников – не ограничен.</a:t>
            </a:r>
          </a:p>
          <a:p>
            <a:pPr marL="0" indent="0" algn="just">
              <a:buNone/>
            </a:pPr>
            <a:r>
              <a:rPr lang="ru-RU" dirty="0" smtClean="0"/>
              <a:t>Социальный статус участников – учащиеся, педагоги, пенсионеры, инвалиды, взрослое население.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Подготовительный этап</a:t>
            </a:r>
            <a:r>
              <a:rPr lang="ru-RU" dirty="0" smtClean="0"/>
              <a:t>: сентябрь 2016г. – октябрь 2016г.</a:t>
            </a:r>
          </a:p>
          <a:p>
            <a:r>
              <a:rPr lang="ru-RU" b="1" i="1" dirty="0" smtClean="0"/>
              <a:t>Основной этап</a:t>
            </a:r>
            <a:r>
              <a:rPr lang="ru-RU" dirty="0" smtClean="0"/>
              <a:t>: октябрь 2016г. – февраль 2017г.</a:t>
            </a:r>
          </a:p>
          <a:p>
            <a:r>
              <a:rPr lang="ru-RU" b="1" i="1" dirty="0" smtClean="0"/>
              <a:t>Заключительный этап</a:t>
            </a:r>
            <a:r>
              <a:rPr lang="ru-RU" dirty="0" smtClean="0"/>
              <a:t>: март 2017г. – июнь 2017г.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Основное содержание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95050"/>
              </p:ext>
            </p:extLst>
          </p:nvPr>
        </p:nvGraphicFramePr>
        <p:xfrm>
          <a:off x="539552" y="1556791"/>
          <a:ext cx="7920880" cy="4655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960440"/>
              </a:tblGrid>
              <a:tr h="5402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Год обучения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Словарный</a:t>
                      </a:r>
                      <a:r>
                        <a:rPr lang="ru-RU" sz="2800" b="1" baseline="0" dirty="0" smtClean="0"/>
                        <a:t> запас</a:t>
                      </a:r>
                      <a:endParaRPr lang="ru-RU" sz="2800" b="1" dirty="0"/>
                    </a:p>
                  </a:txBody>
                  <a:tcPr/>
                </a:tc>
              </a:tr>
              <a:tr h="133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Первый год обучения (возраст детей 3-4 года)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 слов</a:t>
                      </a:r>
                      <a:endParaRPr lang="ru-RU" sz="2800" dirty="0"/>
                    </a:p>
                  </a:txBody>
                  <a:tcPr/>
                </a:tc>
              </a:tr>
              <a:tr h="133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Второй год обучения (возраст детей 4-5 года)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150 слов</a:t>
                      </a:r>
                      <a:endParaRPr lang="ru-RU" sz="2800" dirty="0"/>
                    </a:p>
                  </a:txBody>
                  <a:tcPr/>
                </a:tc>
              </a:tr>
              <a:tr h="133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Третий год обучения (возраст детей 5-6 года)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200 слов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содержание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280" cy="9361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«Английский язык в ДОУ».</a:t>
            </a:r>
          </a:p>
          <a:p>
            <a:pPr marL="0" indent="0">
              <a:buNone/>
            </a:pPr>
            <a:r>
              <a:rPr lang="ru-RU" dirty="0" smtClean="0"/>
              <a:t>Первый </a:t>
            </a:r>
            <a:r>
              <a:rPr lang="ru-RU" dirty="0"/>
              <a:t>год обучения (возраст детей 3-4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5916"/>
              </p:ext>
            </p:extLst>
          </p:nvPr>
        </p:nvGraphicFramePr>
        <p:xfrm>
          <a:off x="467544" y="2492896"/>
          <a:ext cx="8280921" cy="39604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43222"/>
                <a:gridCol w="2087748"/>
                <a:gridCol w="748907"/>
                <a:gridCol w="543222"/>
                <a:gridCol w="543974"/>
                <a:gridCol w="543974"/>
                <a:gridCol w="543974"/>
                <a:gridCol w="543974"/>
                <a:gridCol w="543974"/>
                <a:gridCol w="543974"/>
                <a:gridCol w="546989"/>
                <a:gridCol w="546989"/>
              </a:tblGrid>
              <a:tr h="2195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п\п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раздела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Коли-чество часов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Период проведения занятий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IX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XII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Слова приветствия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Моя семья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Счет (от 1 до 7)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Игрушки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Животные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Цвета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 себе (знакомство)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Спортивные команды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 себе (я могу)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дом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Овощи, фрукты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Одежда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Руки-ноги, лапы-хвосты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Времена года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5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9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Основное содержание </a:t>
            </a:r>
            <a:r>
              <a:rPr lang="ru-RU" dirty="0" smtClean="0"/>
              <a:t>проекта</a:t>
            </a:r>
            <a:br>
              <a:rPr lang="ru-RU" dirty="0" smtClean="0"/>
            </a:br>
            <a:r>
              <a:rPr lang="ru-RU" sz="4000" dirty="0"/>
              <a:t>Программа «Английский язык в 1 классе»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99742"/>
              </p:ext>
            </p:extLst>
          </p:nvPr>
        </p:nvGraphicFramePr>
        <p:xfrm>
          <a:off x="457200" y="1600200"/>
          <a:ext cx="8232122" cy="4669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16138"/>
                <a:gridCol w="6071600"/>
                <a:gridCol w="1444384"/>
              </a:tblGrid>
              <a:tr h="402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Тема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Кол-во занятий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Приветствие. Знакомство.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Животные.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Числительные. Возраст. Сопоставление английских и калмыцких слов.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Местоимения. Семья.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Цвета.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Мои игрушки.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2014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Еда.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Части тела.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Времена года. Погода.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4029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Транспорт. Сопоставление английских и калмыцких слов.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</a:tr>
              <a:tr h="295015">
                <a:tc gridSpan="3">
                  <a:txBody>
                    <a:bodyPr/>
                    <a:lstStyle/>
                    <a:p>
                      <a:pPr marL="146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Отчетное мероприятие (концертная программа)  «</a:t>
                      </a:r>
                      <a:r>
                        <a:rPr lang="en-US" sz="1400" dirty="0">
                          <a:effectLst/>
                        </a:rPr>
                        <a:t>I like English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3409" marR="934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Обоснование необходимости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новые требования </a:t>
            </a:r>
            <a:r>
              <a:rPr lang="ru-RU" dirty="0" smtClean="0"/>
              <a:t>к </a:t>
            </a:r>
            <a:r>
              <a:rPr lang="ru-RU" dirty="0"/>
              <a:t>изучению иностранного языка в </a:t>
            </a:r>
            <a:r>
              <a:rPr lang="ru-RU" dirty="0" smtClean="0"/>
              <a:t>школе,</a:t>
            </a:r>
          </a:p>
          <a:p>
            <a:pPr algn="just"/>
            <a:r>
              <a:rPr lang="ru-RU" dirty="0" smtClean="0"/>
              <a:t>результаты </a:t>
            </a:r>
            <a:r>
              <a:rPr lang="ru-RU" dirty="0"/>
              <a:t>ЕГЭ по английскому языку </a:t>
            </a:r>
            <a:r>
              <a:rPr lang="ru-RU" dirty="0" smtClean="0"/>
              <a:t>за последние 3 года,</a:t>
            </a:r>
          </a:p>
          <a:p>
            <a:pPr algn="just"/>
            <a:r>
              <a:rPr lang="ru-RU" dirty="0"/>
              <a:t>в раннем возрасте у детей более гибкая память, знания усваиваются </a:t>
            </a:r>
            <a:r>
              <a:rPr lang="ru-RU" dirty="0" smtClean="0"/>
              <a:t>в игровой форме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hlinkClick r:id="rId2"/>
              </a:rPr>
              <a:t>kizclub.com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6" y="1412776"/>
            <a:ext cx="7949419" cy="489654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и задачи </a:t>
            </a:r>
            <a:r>
              <a:rPr lang="ru-RU" b="1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u="sng" dirty="0" smtClean="0"/>
              <a:t>Цель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Создание </a:t>
            </a:r>
            <a:r>
              <a:rPr lang="ru-RU" dirty="0"/>
              <a:t>эффективной образовательной системы </a:t>
            </a:r>
            <a:r>
              <a:rPr lang="ru-RU" dirty="0" smtClean="0"/>
              <a:t> </a:t>
            </a:r>
            <a:r>
              <a:rPr lang="ru-RU" dirty="0"/>
              <a:t>обучения английскому языку </a:t>
            </a:r>
            <a:r>
              <a:rPr lang="ru-RU" dirty="0" smtClean="0"/>
              <a:t>младших </a:t>
            </a:r>
            <a:r>
              <a:rPr lang="ru-RU" dirty="0"/>
              <a:t>школьников в условиях сельской гимназии </a:t>
            </a:r>
            <a:r>
              <a:rPr lang="ru-RU" dirty="0" smtClean="0"/>
              <a:t>(</a:t>
            </a:r>
            <a:r>
              <a:rPr lang="ru-RU" dirty="0"/>
              <a:t>в районном центре).</a:t>
            </a:r>
            <a:endParaRPr lang="ru-RU" dirty="0" smtClean="0"/>
          </a:p>
          <a:p>
            <a:pPr marL="0" lvl="0" indent="0">
              <a:buNone/>
            </a:pPr>
            <a:r>
              <a:rPr lang="ru-RU" b="1" i="1" u="sng" dirty="0" smtClean="0"/>
              <a:t>Задачи</a:t>
            </a:r>
            <a:r>
              <a:rPr lang="ru-RU" dirty="0" smtClean="0"/>
              <a:t>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условий для обучения английскому языку в ДОУ (выделение рабочих мест: учителя английского языка, логопеда в </a:t>
            </a:r>
            <a:r>
              <a:rPr lang="ru-RU" dirty="0" smtClean="0"/>
              <a:t>ДОУ); выделение </a:t>
            </a:r>
            <a:r>
              <a:rPr lang="ru-RU" dirty="0"/>
              <a:t>1 часа </a:t>
            </a:r>
            <a:r>
              <a:rPr lang="ru-RU" dirty="0" smtClean="0"/>
              <a:t>английского языка в </a:t>
            </a:r>
            <a:r>
              <a:rPr lang="ru-RU" dirty="0"/>
              <a:t>плане внеурочной деятельности в начальной школе: в 1 </a:t>
            </a:r>
            <a:r>
              <a:rPr lang="ru-RU" dirty="0" smtClean="0"/>
              <a:t>классе.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Формирование положительного заинтересованного отношения родителей к предмету «иностранный язык», выполнение социального заказа общества образованию (систематизация подготовки к </a:t>
            </a:r>
            <a:r>
              <a:rPr lang="ru-RU" dirty="0" smtClean="0"/>
              <a:t>ЕГЭ, начиная с ДОУ).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Анкетирование среди родителей воспитанников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00154"/>
              </p:ext>
            </p:extLst>
          </p:nvPr>
        </p:nvGraphicFramePr>
        <p:xfrm>
          <a:off x="39612" y="1772816"/>
          <a:ext cx="46805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E:\Учителя\Фото\20170215_164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6519" y="4770240"/>
            <a:ext cx="2472339" cy="13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Учителя\Фото\20170215_163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4722"/>
          <a:stretch/>
        </p:blipFill>
        <p:spPr bwMode="auto">
          <a:xfrm>
            <a:off x="5004048" y="1755895"/>
            <a:ext cx="374609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Учителя\Фото\20170215_1633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21885"/>
          <a:stretch/>
        </p:blipFill>
        <p:spPr bwMode="auto">
          <a:xfrm>
            <a:off x="4572000" y="4229416"/>
            <a:ext cx="2855011" cy="23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70776"/>
              </p:ext>
            </p:extLst>
          </p:nvPr>
        </p:nvGraphicFramePr>
        <p:xfrm>
          <a:off x="539552" y="3717032"/>
          <a:ext cx="7992888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3836"/>
                <a:gridCol w="2769052"/>
              </a:tblGrid>
              <a:tr h="2146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Чем Вы это мотивируете?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14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/>
                        <a:t>Да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/>
                        <a:t>Нет</a:t>
                      </a:r>
                      <a:endParaRPr lang="ru-RU" sz="18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6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Для развития </a:t>
                      </a:r>
                      <a:r>
                        <a:rPr lang="ru-RU" sz="1800" u="none" strike="noStrike" dirty="0" smtClean="0">
                          <a:effectLst/>
                        </a:rPr>
                        <a:t>ребенка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Нагрузка на </a:t>
                      </a:r>
                      <a:r>
                        <a:rPr lang="ru-RU" sz="1800" u="none" strike="noStrike" dirty="0" smtClean="0">
                          <a:effectLst/>
                        </a:rPr>
                        <a:t>ребенка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66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Чем ребенок младше, тем память </a:t>
                      </a:r>
                      <a:r>
                        <a:rPr lang="ru-RU" sz="1800" u="none" strike="noStrike" dirty="0" smtClean="0">
                          <a:effectLst/>
                        </a:rPr>
                        <a:t>лучше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Ребенок не </a:t>
                      </a:r>
                      <a:r>
                        <a:rPr lang="ru-RU" sz="1800" u="none" strike="noStrike" dirty="0" smtClean="0">
                          <a:effectLst/>
                        </a:rPr>
                        <a:t>готов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27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Иностранный язык необходим, т.к. способствует мышлению школьника, развивает </a:t>
                      </a:r>
                      <a:r>
                        <a:rPr lang="ru-RU" sz="1800" u="none" strike="noStrike" dirty="0" smtClean="0">
                          <a:effectLst/>
                        </a:rPr>
                        <a:t>кругозор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Лучше изучать родной </a:t>
                      </a:r>
                      <a:r>
                        <a:rPr lang="ru-RU" sz="1800" u="none" strike="noStrike" dirty="0" smtClean="0">
                          <a:effectLst/>
                        </a:rPr>
                        <a:t>язык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66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Для общего </a:t>
                      </a:r>
                      <a:r>
                        <a:rPr lang="ru-RU" sz="1800" u="none" strike="noStrike" dirty="0" smtClean="0">
                          <a:effectLst/>
                        </a:rPr>
                        <a:t>развития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Всестороннее </a:t>
                      </a:r>
                      <a:r>
                        <a:rPr lang="ru-RU" sz="1800" u="none" strike="noStrike" dirty="0" smtClean="0">
                          <a:effectLst/>
                        </a:rPr>
                        <a:t>развитие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Для дальнейшего углубленного изучения </a:t>
                      </a:r>
                      <a:r>
                        <a:rPr lang="ru-RU" sz="1800" u="none" strike="noStrike" dirty="0" smtClean="0">
                          <a:effectLst/>
                        </a:rPr>
                        <a:t>языка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Анкетирование среди родителей учащихся 1 класса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85C-F967-4064-AE09-AA1287A71CA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099503"/>
              </p:ext>
            </p:extLst>
          </p:nvPr>
        </p:nvGraphicFramePr>
        <p:xfrm>
          <a:off x="251520" y="1340768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4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784</Words>
  <Application>Microsoft Office PowerPoint</Application>
  <PresentationFormat>Экран (4:3)</PresentationFormat>
  <Paragraphs>317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Успешное системное обучение английскому языку с раннего возраста с учетом национально – регионального компонента (детский сад, 1 класс)</vt:lpstr>
      <vt:lpstr>Основное содержание проекта</vt:lpstr>
      <vt:lpstr>Основное содержание проекта</vt:lpstr>
      <vt:lpstr>Основное содержание проекта Программа «Английский язык в 1 классе»</vt:lpstr>
      <vt:lpstr>Обоснование необходимости проекта</vt:lpstr>
      <vt:lpstr>kizclub.com</vt:lpstr>
      <vt:lpstr>Цель и задачи проекта</vt:lpstr>
      <vt:lpstr>Анкетирование среди родителей воспитанников ДОУ</vt:lpstr>
      <vt:lpstr>Анкетирование среди родителей учащихся 1 класса</vt:lpstr>
      <vt:lpstr>Анкетирование среди родителей учащихся 2 класса</vt:lpstr>
      <vt:lpstr>Технологии</vt:lpstr>
      <vt:lpstr>УМК «Spotlight»</vt:lpstr>
      <vt:lpstr>Внеклассная работа</vt:lpstr>
      <vt:lpstr>Партнеры</vt:lpstr>
      <vt:lpstr>Участники проекта</vt:lpstr>
      <vt:lpstr>План реализации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Успешное системное обучение английскому языку с раннего возраста с учетом национально – регионального компонента (детский сад, 1 класс)</dc:title>
  <dc:creator>1</dc:creator>
  <cp:lastModifiedBy>RePack by Diakov</cp:lastModifiedBy>
  <cp:revision>22</cp:revision>
  <dcterms:created xsi:type="dcterms:W3CDTF">2017-03-01T12:15:15Z</dcterms:created>
  <dcterms:modified xsi:type="dcterms:W3CDTF">2017-03-02T13:43:33Z</dcterms:modified>
</cp:coreProperties>
</file>