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84" r:id="rId2"/>
    <p:sldId id="287" r:id="rId3"/>
    <p:sldId id="315" r:id="rId4"/>
    <p:sldId id="286" r:id="rId5"/>
    <p:sldId id="314" r:id="rId6"/>
    <p:sldId id="316" r:id="rId7"/>
    <p:sldId id="313" r:id="rId8"/>
    <p:sldId id="312" r:id="rId9"/>
    <p:sldId id="289" r:id="rId10"/>
    <p:sldId id="268" r:id="rId11"/>
    <p:sldId id="290" r:id="rId12"/>
    <p:sldId id="291" r:id="rId13"/>
    <p:sldId id="292" r:id="rId14"/>
    <p:sldId id="293" r:id="rId15"/>
    <p:sldId id="294" r:id="rId16"/>
    <p:sldId id="295" r:id="rId17"/>
    <p:sldId id="296" r:id="rId18"/>
    <p:sldId id="297" r:id="rId19"/>
    <p:sldId id="298" r:id="rId20"/>
    <p:sldId id="299" r:id="rId21"/>
    <p:sldId id="301" r:id="rId22"/>
    <p:sldId id="302" r:id="rId23"/>
    <p:sldId id="300" r:id="rId24"/>
    <p:sldId id="303" r:id="rId25"/>
    <p:sldId id="304" r:id="rId26"/>
    <p:sldId id="305" r:id="rId27"/>
    <p:sldId id="306" r:id="rId28"/>
    <p:sldId id="307" r:id="rId29"/>
    <p:sldId id="308" r:id="rId30"/>
    <p:sldId id="309" r:id="rId31"/>
    <p:sldId id="310" r:id="rId32"/>
    <p:sldId id="311" r:id="rId33"/>
    <p:sldId id="317" r:id="rId34"/>
    <p:sldId id="318" r:id="rId35"/>
    <p:sldId id="320" r:id="rId36"/>
  </p:sldIdLst>
  <p:sldSz cx="6858000" cy="9144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33CC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40" d="100"/>
          <a:sy n="40" d="100"/>
        </p:scale>
        <p:origin x="-1674" y="84"/>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72"/>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4/25/2018</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4/25/2018</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3729037" y="488951"/>
            <a:ext cx="1157288" cy="104013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57178" y="488951"/>
            <a:ext cx="3357563" cy="104013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4/25/2018</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4/25/2018</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22"/>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4/25/2018</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57177"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2628902"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EAF463A-BC7C-46EE-9F1E-7F377CCA4891}" type="datetimeFigureOut">
              <a:rPr lang="en-US" smtClean="0"/>
              <a:pPr/>
              <a:t>4/25/2018</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72"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72"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EAF463A-BC7C-46EE-9F1E-7F377CCA4891}" type="datetimeFigureOut">
              <a:rPr lang="en-US" smtClean="0"/>
              <a:pPr/>
              <a:t>4/25/2018</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EAF463A-BC7C-46EE-9F1E-7F377CCA4891}" type="datetimeFigureOut">
              <a:rPr lang="en-US" smtClean="0"/>
              <a:pPr/>
              <a:t>4/25/2018</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4/25/2018</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3"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90" y="364071"/>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3" y="1913471"/>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4/25/2018</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1"/>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4/25/2018</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5"/>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8"/>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4/25/2018</a:t>
            </a:fld>
            <a:endParaRPr lang="en-US"/>
          </a:p>
        </p:txBody>
      </p:sp>
      <p:sp>
        <p:nvSpPr>
          <p:cNvPr id="5" name="Нижний колонтитул 4"/>
          <p:cNvSpPr>
            <a:spLocks noGrp="1"/>
          </p:cNvSpPr>
          <p:nvPr>
            <p:ph type="ftr" sz="quarter" idx="3"/>
          </p:nvPr>
        </p:nvSpPr>
        <p:spPr>
          <a:xfrm>
            <a:off x="2343150" y="8475138"/>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4914900" y="8475138"/>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mages.jpg"/>
          <p:cNvPicPr>
            <a:picLocks noGrp="1" noChangeAspect="1"/>
          </p:cNvPicPr>
          <p:nvPr>
            <p:ph idx="1"/>
          </p:nvPr>
        </p:nvPicPr>
        <p:blipFill>
          <a:blip r:embed="rId2"/>
          <a:stretch>
            <a:fillRect/>
          </a:stretch>
        </p:blipFill>
        <p:spPr>
          <a:xfrm rot="5400000">
            <a:off x="-1124331" y="1124330"/>
            <a:ext cx="9144000" cy="6895340"/>
          </a:xfrm>
        </p:spPr>
      </p:pic>
      <p:pic>
        <p:nvPicPr>
          <p:cNvPr id="5" name="Рисунок 4" descr="1384775795_1026843613.jpg"/>
          <p:cNvPicPr>
            <a:picLocks noChangeAspect="1"/>
          </p:cNvPicPr>
          <p:nvPr/>
        </p:nvPicPr>
        <p:blipFill>
          <a:blip r:embed="rId3"/>
          <a:stretch>
            <a:fillRect/>
          </a:stretch>
        </p:blipFill>
        <p:spPr>
          <a:xfrm>
            <a:off x="685800" y="609600"/>
            <a:ext cx="5562600" cy="79248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85800" y="2286001"/>
            <a:ext cx="5562600" cy="2246769"/>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39700">
                    <a:schemeClr val="accent4">
                      <a:satMod val="175000"/>
                      <a:alpha val="40000"/>
                    </a:schemeClr>
                  </a:glow>
                  <a:reflection blurRad="12700" stA="28000" endPos="45000" dist="1000" dir="5400000" sy="-100000" algn="bl" rotWithShape="0"/>
                </a:effectLst>
                <a:latin typeface="Segoe Print" pitchFamily="2" charset="0"/>
              </a:rPr>
              <a:t>НАШИ ВОЛШЕБНЫЕ ПОМОЩНИКИ</a:t>
            </a:r>
          </a:p>
          <a:p>
            <a:pPr algn="ctr"/>
            <a:r>
              <a:rPr lang="ru-RU" sz="2400" b="1" dirty="0" smtClean="0">
                <a:ln>
                  <a:prstDash val="solid"/>
                </a:ln>
                <a:effectLst>
                  <a:outerShdw blurRad="88000" dist="50800" dir="5040000" algn="tl">
                    <a:schemeClr val="accent4">
                      <a:tint val="80000"/>
                      <a:satMod val="250000"/>
                      <a:alpha val="45000"/>
                    </a:schemeClr>
                  </a:outerShdw>
                </a:effectLst>
                <a:latin typeface="Segoe Print" pitchFamily="2" charset="0"/>
              </a:rPr>
              <a:t>РАЗВИВАЮЩАЯ ИГРА</a:t>
            </a:r>
          </a:p>
          <a:p>
            <a:pPr algn="ctr"/>
            <a:r>
              <a:rPr lang="ru-RU" sz="2400" b="1" dirty="0" smtClean="0">
                <a:ln>
                  <a:prstDash val="solid"/>
                </a:ln>
                <a:effectLst>
                  <a:outerShdw blurRad="88000" dist="50800" dir="5040000" algn="tl">
                    <a:schemeClr val="accent4">
                      <a:tint val="80000"/>
                      <a:satMod val="250000"/>
                      <a:alpha val="45000"/>
                    </a:schemeClr>
                  </a:outerShdw>
                </a:effectLst>
                <a:latin typeface="Segoe Print" pitchFamily="2" charset="0"/>
              </a:rPr>
              <a:t>ДЛЯ ДЕТЕЙ </a:t>
            </a:r>
          </a:p>
          <a:p>
            <a:pPr algn="ctr"/>
            <a:endParaRPr lang="ru-RU"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139700">
                  <a:schemeClr val="accent4">
                    <a:satMod val="175000"/>
                    <a:alpha val="40000"/>
                  </a:schemeClr>
                </a:glow>
                <a:reflection blurRad="12700" stA="28000" endPos="45000" dist="1000" dir="5400000" sy="-100000" algn="bl" rotWithShape="0"/>
              </a:effectLst>
              <a:latin typeface="Segoe Print" pitchFamily="2" charset="0"/>
            </a:endParaRPr>
          </a:p>
        </p:txBody>
      </p:sp>
      <p:pic>
        <p:nvPicPr>
          <p:cNvPr id="9" name="Рисунок 8" descr="images (1).jpg"/>
          <p:cNvPicPr>
            <a:picLocks noChangeAspect="1"/>
          </p:cNvPicPr>
          <p:nvPr/>
        </p:nvPicPr>
        <p:blipFill>
          <a:blip r:embed="rId4"/>
          <a:stretch>
            <a:fillRect/>
          </a:stretch>
        </p:blipFill>
        <p:spPr>
          <a:xfrm>
            <a:off x="2057400" y="4495800"/>
            <a:ext cx="2971800" cy="3177224"/>
          </a:xfrm>
          <a:prstGeom prst="rect">
            <a:avLst/>
          </a:prstGeom>
        </p:spPr>
      </p:pic>
      <p:sp>
        <p:nvSpPr>
          <p:cNvPr id="7" name="TextBox 6"/>
          <p:cNvSpPr txBox="1"/>
          <p:nvPr/>
        </p:nvSpPr>
        <p:spPr>
          <a:xfrm>
            <a:off x="1071547" y="642910"/>
            <a:ext cx="4786346" cy="1107996"/>
          </a:xfrm>
          <a:prstGeom prst="rect">
            <a:avLst/>
          </a:prstGeom>
          <a:noFill/>
        </p:spPr>
        <p:txBody>
          <a:bodyPr wrap="square" rtlCol="0">
            <a:spAutoFit/>
          </a:bodyPr>
          <a:lstStyle/>
          <a:p>
            <a:pPr algn="ctr"/>
            <a:r>
              <a:rPr lang="ru-RU" sz="1600" dirty="0" smtClean="0"/>
              <a:t>Государственное бюджетное общеобразовательное учреждение средняя общеобразовательная школа №22 г. о. Чапаевск Самарской области структурное подразделение детский сад №26 «Золотой улей»</a:t>
            </a:r>
            <a:endParaRPr lang="ru-RU" sz="1600" dirty="0"/>
          </a:p>
        </p:txBody>
      </p:sp>
      <p:sp>
        <p:nvSpPr>
          <p:cNvPr id="8" name="TextBox 7"/>
          <p:cNvSpPr txBox="1"/>
          <p:nvPr/>
        </p:nvSpPr>
        <p:spPr>
          <a:xfrm>
            <a:off x="1857364" y="8072463"/>
            <a:ext cx="3500462" cy="369332"/>
          </a:xfrm>
          <a:prstGeom prst="rect">
            <a:avLst/>
          </a:prstGeom>
          <a:noFill/>
        </p:spPr>
        <p:txBody>
          <a:bodyPr wrap="square" rtlCol="0">
            <a:spAutoFit/>
          </a:bodyPr>
          <a:lstStyle/>
          <a:p>
            <a:pPr algn="ctr"/>
            <a:r>
              <a:rPr lang="ru-RU" dirty="0" smtClean="0"/>
              <a:t>Чапаевск, 2018</a:t>
            </a:r>
            <a:endParaRPr lang="ru-RU" dirty="0"/>
          </a:p>
        </p:txBody>
      </p:sp>
      <p:sp>
        <p:nvSpPr>
          <p:cNvPr id="10" name="TextBox 9"/>
          <p:cNvSpPr txBox="1"/>
          <p:nvPr/>
        </p:nvSpPr>
        <p:spPr>
          <a:xfrm>
            <a:off x="4500571" y="6643703"/>
            <a:ext cx="1571636" cy="1015663"/>
          </a:xfrm>
          <a:prstGeom prst="rect">
            <a:avLst/>
          </a:prstGeom>
          <a:noFill/>
        </p:spPr>
        <p:txBody>
          <a:bodyPr wrap="square" rtlCol="0">
            <a:spAutoFit/>
          </a:bodyPr>
          <a:lstStyle/>
          <a:p>
            <a:r>
              <a:rPr lang="ru-RU" sz="1200" dirty="0" smtClean="0">
                <a:latin typeface="Times New Roman" pitchFamily="18" charset="0"/>
                <a:cs typeface="Times New Roman" pitchFamily="18" charset="0"/>
              </a:rPr>
              <a:t>Выполнили: педагоги-психологи </a:t>
            </a:r>
            <a:r>
              <a:rPr lang="ru-RU" sz="1200" dirty="0" err="1" smtClean="0">
                <a:latin typeface="Times New Roman" pitchFamily="18" charset="0"/>
                <a:cs typeface="Times New Roman" pitchFamily="18" charset="0"/>
              </a:rPr>
              <a:t>Таркина</a:t>
            </a:r>
            <a:r>
              <a:rPr lang="ru-RU" sz="1200" dirty="0" smtClean="0">
                <a:latin typeface="Times New Roman" pitchFamily="18" charset="0"/>
                <a:cs typeface="Times New Roman" pitchFamily="18" charset="0"/>
              </a:rPr>
              <a:t> А.В.</a:t>
            </a:r>
          </a:p>
          <a:p>
            <a:r>
              <a:rPr lang="ru-RU" sz="1200" dirty="0" smtClean="0">
                <a:latin typeface="Times New Roman" pitchFamily="18" charset="0"/>
                <a:cs typeface="Times New Roman" pitchFamily="18" charset="0"/>
              </a:rPr>
              <a:t>Некрасова Г.Н.</a:t>
            </a:r>
          </a:p>
          <a:p>
            <a:r>
              <a:rPr lang="ru-RU" sz="1200" dirty="0" smtClean="0">
                <a:latin typeface="Times New Roman" pitchFamily="18" charset="0"/>
                <a:cs typeface="Times New Roman" pitchFamily="18" charset="0"/>
              </a:rPr>
              <a:t>Михальченко Е.Д.</a:t>
            </a:r>
            <a:endParaRPr lang="ru-RU"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1159046" y="1126956"/>
            <a:ext cx="9176085" cy="6858005"/>
          </a:xfrm>
          <a:prstGeom prst="rect">
            <a:avLst/>
          </a:prstGeom>
        </p:spPr>
      </p:pic>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5400000">
            <a:off x="-548127" y="1664309"/>
            <a:ext cx="7962275" cy="5783296"/>
          </a:xfrm>
          <a:prstGeom prst="rect">
            <a:avLst/>
          </a:prstGeom>
        </p:spPr>
      </p:pic>
      <p:sp>
        <p:nvSpPr>
          <p:cNvPr id="9" name="TextBox 8"/>
          <p:cNvSpPr txBox="1"/>
          <p:nvPr/>
        </p:nvSpPr>
        <p:spPr>
          <a:xfrm>
            <a:off x="990600" y="990600"/>
            <a:ext cx="4876800" cy="4154984"/>
          </a:xfrm>
          <a:prstGeom prst="rect">
            <a:avLst/>
          </a:prstGeom>
          <a:noFill/>
        </p:spPr>
        <p:txBody>
          <a:bodyPr wrap="square" rtlCol="0">
            <a:spAutoFit/>
          </a:bodyPr>
          <a:lstStyle/>
          <a:p>
            <a:pPr marL="457200" indent="-457200" algn="just">
              <a:buAutoNum type="arabicPeriod"/>
            </a:pPr>
            <a:r>
              <a:rPr lang="ru-RU" sz="2400" b="1" dirty="0" smtClean="0">
                <a:latin typeface="Comic Sans MS" pitchFamily="66" charset="0"/>
              </a:rPr>
              <a:t>Радоваться хорошо или плохо? Почему?</a:t>
            </a:r>
          </a:p>
          <a:p>
            <a:pPr marL="457200" indent="-457200" algn="just">
              <a:buAutoNum type="arabicPeriod"/>
            </a:pPr>
            <a:r>
              <a:rPr lang="ru-RU" sz="2400" b="1" dirty="0" smtClean="0">
                <a:latin typeface="Comic Sans MS" pitchFamily="66" charset="0"/>
              </a:rPr>
              <a:t>Рассмейся как медведь (свинья, кошка, обезьяна и т. д.)</a:t>
            </a:r>
          </a:p>
          <a:p>
            <a:pPr marL="457200" indent="-457200" algn="just">
              <a:buAutoNum type="arabicPeriod"/>
            </a:pPr>
            <a:r>
              <a:rPr lang="ru-RU" sz="2400" b="1" dirty="0" smtClean="0">
                <a:latin typeface="Comic Sans MS" pitchFamily="66" charset="0"/>
              </a:rPr>
              <a:t> Покажи пять смешных рожиц.</a:t>
            </a:r>
          </a:p>
          <a:p>
            <a:pPr marL="457200" indent="-457200" algn="just">
              <a:buAutoNum type="arabicPeriod"/>
            </a:pPr>
            <a:r>
              <a:rPr lang="ru-RU" sz="2400" b="1" dirty="0" smtClean="0">
                <a:latin typeface="Comic Sans MS" pitchFamily="66" charset="0"/>
              </a:rPr>
              <a:t>Изобрази танец веселых пингвинов.</a:t>
            </a:r>
          </a:p>
          <a:p>
            <a:pPr marL="457200" indent="-457200" algn="just">
              <a:buAutoNum type="arabicPeriod"/>
            </a:pPr>
            <a:r>
              <a:rPr lang="ru-RU" sz="2400" b="1" dirty="0" smtClean="0">
                <a:latin typeface="Comic Sans MS" pitchFamily="66" charset="0"/>
              </a:rPr>
              <a:t>Нарисуй то, что доставляет тебе радость.</a:t>
            </a:r>
            <a:endParaRPr lang="ru-RU" sz="2400" b="1" dirty="0">
              <a:latin typeface="Comic Sans MS" pitchFamily="66" charset="0"/>
            </a:endParaRPr>
          </a:p>
        </p:txBody>
      </p:sp>
      <p:pic>
        <p:nvPicPr>
          <p:cNvPr id="13314" name="Picture 2"/>
          <p:cNvPicPr>
            <a:picLocks noChangeAspect="1" noChangeArrowheads="1"/>
          </p:cNvPicPr>
          <p:nvPr/>
        </p:nvPicPr>
        <p:blipFill>
          <a:blip r:embed="rId4">
            <a:grayscl/>
          </a:blip>
          <a:srcRect/>
          <a:stretch>
            <a:fillRect/>
          </a:stretch>
        </p:blipFill>
        <p:spPr bwMode="auto">
          <a:xfrm>
            <a:off x="1557864" y="5029200"/>
            <a:ext cx="3742264" cy="2971800"/>
          </a:xfrm>
          <a:prstGeom prst="rect">
            <a:avLst/>
          </a:prstGeom>
          <a:noFill/>
          <a:ln w="9525">
            <a:noFill/>
            <a:miter lim="800000"/>
            <a:headEnd/>
            <a:tailEnd/>
          </a:ln>
          <a:effectLst>
            <a:softEdge rad="317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1159046" y="1126956"/>
            <a:ext cx="9176085" cy="6858005"/>
          </a:xfrm>
          <a:prstGeom prst="rect">
            <a:avLst/>
          </a:prstGeom>
        </p:spPr>
      </p:pic>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5400000">
            <a:off x="-548127" y="1664309"/>
            <a:ext cx="7962275" cy="5783296"/>
          </a:xfrm>
          <a:prstGeom prst="rect">
            <a:avLst/>
          </a:prstGeom>
        </p:spPr>
      </p:pic>
      <p:sp>
        <p:nvSpPr>
          <p:cNvPr id="8" name="TextBox 7"/>
          <p:cNvSpPr txBox="1"/>
          <p:nvPr/>
        </p:nvSpPr>
        <p:spPr>
          <a:xfrm>
            <a:off x="2057400" y="1143002"/>
            <a:ext cx="2743200" cy="646331"/>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sz="3600" dirty="0" smtClean="0">
                <a:latin typeface="Comic Sans MS" pitchFamily="66" charset="0"/>
              </a:rPr>
              <a:t>ГРУСТЬ</a:t>
            </a:r>
            <a:endParaRPr lang="ru-RU" sz="3600" dirty="0">
              <a:latin typeface="Comic Sans MS" pitchFamily="66" charset="0"/>
            </a:endParaRPr>
          </a:p>
        </p:txBody>
      </p:sp>
      <p:pic>
        <p:nvPicPr>
          <p:cNvPr id="10" name="Picture 3"/>
          <p:cNvPicPr>
            <a:picLocks noChangeAspect="1" noChangeArrowheads="1"/>
          </p:cNvPicPr>
          <p:nvPr/>
        </p:nvPicPr>
        <p:blipFill>
          <a:blip r:embed="rId4"/>
          <a:srcRect/>
          <a:stretch>
            <a:fillRect/>
          </a:stretch>
        </p:blipFill>
        <p:spPr bwMode="auto">
          <a:xfrm>
            <a:off x="2209801" y="1981200"/>
            <a:ext cx="2677137" cy="2514600"/>
          </a:xfrm>
          <a:prstGeom prst="rect">
            <a:avLst/>
          </a:prstGeom>
          <a:noFill/>
          <a:ln w="9525">
            <a:noFill/>
            <a:miter lim="800000"/>
            <a:headEnd/>
            <a:tailEnd/>
          </a:ln>
          <a:effectLst/>
        </p:spPr>
      </p:pic>
      <p:sp>
        <p:nvSpPr>
          <p:cNvPr id="11" name="TextBox 10"/>
          <p:cNvSpPr txBox="1"/>
          <p:nvPr/>
        </p:nvSpPr>
        <p:spPr>
          <a:xfrm>
            <a:off x="990600" y="4572000"/>
            <a:ext cx="4876800" cy="3785652"/>
          </a:xfrm>
          <a:prstGeom prst="rect">
            <a:avLst/>
          </a:prstGeom>
          <a:noFill/>
        </p:spPr>
        <p:txBody>
          <a:bodyPr wrap="square" rtlCol="0">
            <a:spAutoFit/>
          </a:bodyPr>
          <a:lstStyle/>
          <a:p>
            <a:pPr algn="just"/>
            <a:r>
              <a:rPr lang="ru-RU" sz="2400" b="1" dirty="0" smtClean="0">
                <a:latin typeface="Comic Sans MS" pitchFamily="66" charset="0"/>
              </a:rPr>
              <a:t>Приходит к нам, когда мы что-то теряем или у нас что-то не получается. Для грусти много поводов, но это не значит, что мир окрашен исключительно в серые тона. Ведь грусть иногда называют светлой. Кроме того, она помогает нам понять, чему еще нужно научиться.</a:t>
            </a:r>
            <a:endParaRPr lang="ru-RU" sz="2400" b="1" dirty="0">
              <a:latin typeface="Comic Sans MS" pitchFamily="66" charset="0"/>
            </a:endParaRPr>
          </a:p>
        </p:txBody>
      </p:sp>
    </p:spTree>
    <p:extLst>
      <p:ext uri="{BB962C8B-B14F-4D97-AF65-F5344CB8AC3E}">
        <p14:creationId xmlns:p14="http://schemas.microsoft.com/office/powerpoint/2010/main" xmlns="" val="3163874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1159046" y="1126956"/>
            <a:ext cx="9176085" cy="6858005"/>
          </a:xfrm>
          <a:prstGeom prst="rect">
            <a:avLst/>
          </a:prstGeom>
        </p:spPr>
      </p:pic>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5400000">
            <a:off x="-548127" y="1664309"/>
            <a:ext cx="7962275" cy="5783296"/>
          </a:xfrm>
          <a:prstGeom prst="rect">
            <a:avLst/>
          </a:prstGeom>
        </p:spPr>
      </p:pic>
      <p:sp>
        <p:nvSpPr>
          <p:cNvPr id="9" name="TextBox 8"/>
          <p:cNvSpPr txBox="1"/>
          <p:nvPr/>
        </p:nvSpPr>
        <p:spPr>
          <a:xfrm>
            <a:off x="990600" y="914400"/>
            <a:ext cx="4876800" cy="3785652"/>
          </a:xfrm>
          <a:prstGeom prst="rect">
            <a:avLst/>
          </a:prstGeom>
          <a:noFill/>
        </p:spPr>
        <p:txBody>
          <a:bodyPr wrap="square" rtlCol="0">
            <a:spAutoFit/>
          </a:bodyPr>
          <a:lstStyle/>
          <a:p>
            <a:pPr marL="457200" indent="-457200" algn="just">
              <a:buAutoNum type="arabicPeriod"/>
            </a:pPr>
            <a:r>
              <a:rPr lang="ru-RU" sz="2400" b="1" dirty="0" smtClean="0">
                <a:latin typeface="Comic Sans MS" pitchFamily="66" charset="0"/>
              </a:rPr>
              <a:t>Изобрази грустного человека.</a:t>
            </a:r>
          </a:p>
          <a:p>
            <a:pPr marL="457200" indent="-457200" algn="just">
              <a:buAutoNum type="arabicPeriod"/>
            </a:pPr>
            <a:r>
              <a:rPr lang="ru-RU" sz="2400" b="1" dirty="0" smtClean="0">
                <a:latin typeface="Comic Sans MS" pitchFamily="66" charset="0"/>
              </a:rPr>
              <a:t>Вспомни грустных сказочных героев.</a:t>
            </a:r>
          </a:p>
          <a:p>
            <a:pPr marL="457200" indent="-457200" algn="just">
              <a:buAutoNum type="arabicPeriod"/>
            </a:pPr>
            <a:r>
              <a:rPr lang="ru-RU" sz="2400" b="1" dirty="0" smtClean="0">
                <a:latin typeface="Comic Sans MS" pitchFamily="66" charset="0"/>
              </a:rPr>
              <a:t>Как можно улучшить настроение, если тебе грустно?</a:t>
            </a:r>
          </a:p>
          <a:p>
            <a:pPr marL="457200" indent="-457200" algn="just">
              <a:buAutoNum type="arabicPeriod"/>
            </a:pPr>
            <a:r>
              <a:rPr lang="ru-RU" sz="2400" b="1" dirty="0" smtClean="0">
                <a:latin typeface="Comic Sans MS" pitchFamily="66" charset="0"/>
              </a:rPr>
              <a:t>Как помочь грустному человеку?</a:t>
            </a:r>
          </a:p>
          <a:p>
            <a:pPr marL="457200" indent="-457200" algn="just">
              <a:buAutoNum type="arabicPeriod"/>
            </a:pPr>
            <a:r>
              <a:rPr lang="ru-RU" sz="2400" b="1" dirty="0" smtClean="0">
                <a:latin typeface="Comic Sans MS" pitchFamily="66" charset="0"/>
              </a:rPr>
              <a:t>Нарисуй свою грусть.</a:t>
            </a:r>
            <a:endParaRPr lang="ru-RU" sz="2400" b="1" dirty="0">
              <a:latin typeface="Comic Sans MS" pitchFamily="66" charset="0"/>
            </a:endParaRPr>
          </a:p>
        </p:txBody>
      </p:sp>
      <p:pic>
        <p:nvPicPr>
          <p:cNvPr id="12" name="Picture 2"/>
          <p:cNvPicPr>
            <a:picLocks noChangeAspect="1" noChangeArrowheads="1"/>
          </p:cNvPicPr>
          <p:nvPr/>
        </p:nvPicPr>
        <p:blipFill>
          <a:blip r:embed="rId4">
            <a:grayscl/>
          </a:blip>
          <a:srcRect/>
          <a:stretch>
            <a:fillRect/>
          </a:stretch>
        </p:blipFill>
        <p:spPr bwMode="auto">
          <a:xfrm>
            <a:off x="1371600" y="4800600"/>
            <a:ext cx="4241146" cy="3352800"/>
          </a:xfrm>
          <a:prstGeom prst="rect">
            <a:avLst/>
          </a:prstGeom>
          <a:noFill/>
          <a:ln w="9525">
            <a:noFill/>
            <a:miter lim="800000"/>
            <a:headEnd/>
            <a:tailEnd/>
          </a:ln>
          <a:effectLst>
            <a:softEdge rad="317500"/>
          </a:effectLst>
        </p:spPr>
      </p:pic>
    </p:spTree>
    <p:extLst>
      <p:ext uri="{BB962C8B-B14F-4D97-AF65-F5344CB8AC3E}">
        <p14:creationId xmlns:p14="http://schemas.microsoft.com/office/powerpoint/2010/main" xmlns="" val="1261246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1159046" y="1126956"/>
            <a:ext cx="9176085" cy="6858005"/>
          </a:xfrm>
          <a:prstGeom prst="rect">
            <a:avLst/>
          </a:prstGeom>
        </p:spPr>
      </p:pic>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5400000">
            <a:off x="-548127" y="1664309"/>
            <a:ext cx="7962275" cy="5783296"/>
          </a:xfrm>
          <a:prstGeom prst="rect">
            <a:avLst/>
          </a:prstGeom>
        </p:spPr>
      </p:pic>
      <p:sp>
        <p:nvSpPr>
          <p:cNvPr id="8" name="TextBox 7"/>
          <p:cNvSpPr txBox="1"/>
          <p:nvPr/>
        </p:nvSpPr>
        <p:spPr>
          <a:xfrm>
            <a:off x="2057400" y="1143002"/>
            <a:ext cx="2743200" cy="646331"/>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3600" dirty="0" smtClean="0">
                <a:latin typeface="Comic Sans MS" pitchFamily="66" charset="0"/>
              </a:rPr>
              <a:t>ЗЛОСТЬ</a:t>
            </a:r>
            <a:endParaRPr lang="ru-RU" sz="3600" dirty="0">
              <a:latin typeface="Comic Sans MS" pitchFamily="66" charset="0"/>
            </a:endParaRPr>
          </a:p>
        </p:txBody>
      </p:sp>
      <p:pic>
        <p:nvPicPr>
          <p:cNvPr id="10" name="Picture 3"/>
          <p:cNvPicPr>
            <a:picLocks noChangeAspect="1" noChangeArrowheads="1"/>
          </p:cNvPicPr>
          <p:nvPr/>
        </p:nvPicPr>
        <p:blipFill>
          <a:blip r:embed="rId4"/>
          <a:srcRect/>
          <a:stretch>
            <a:fillRect/>
          </a:stretch>
        </p:blipFill>
        <p:spPr bwMode="auto">
          <a:xfrm>
            <a:off x="1905001" y="2057400"/>
            <a:ext cx="3058695" cy="2388296"/>
          </a:xfrm>
          <a:prstGeom prst="rect">
            <a:avLst/>
          </a:prstGeom>
          <a:noFill/>
          <a:ln w="9525">
            <a:noFill/>
            <a:miter lim="800000"/>
            <a:headEnd/>
            <a:tailEnd/>
          </a:ln>
          <a:effectLst/>
        </p:spPr>
      </p:pic>
      <p:sp>
        <p:nvSpPr>
          <p:cNvPr id="11" name="TextBox 10"/>
          <p:cNvSpPr txBox="1"/>
          <p:nvPr/>
        </p:nvSpPr>
        <p:spPr>
          <a:xfrm>
            <a:off x="1143000" y="4724400"/>
            <a:ext cx="4724400" cy="2677656"/>
          </a:xfrm>
          <a:prstGeom prst="rect">
            <a:avLst/>
          </a:prstGeom>
          <a:noFill/>
        </p:spPr>
        <p:txBody>
          <a:bodyPr wrap="square" rtlCol="0">
            <a:spAutoFit/>
          </a:bodyPr>
          <a:lstStyle/>
          <a:p>
            <a:pPr algn="just"/>
            <a:r>
              <a:rPr lang="ru-RU" sz="2400" b="1" dirty="0" smtClean="0">
                <a:latin typeface="Comic Sans MS" pitchFamily="66" charset="0"/>
              </a:rPr>
              <a:t>Возникает, когда происходит что-то несправедливое. Она дает нам силы бороться с опасностями, отстаивать свои границы. Но очень важно не дать ей захватить тебя. </a:t>
            </a:r>
            <a:endParaRPr lang="ru-RU" sz="2400" b="1" dirty="0">
              <a:latin typeface="Comic Sans MS" pitchFamily="66" charset="0"/>
            </a:endParaRPr>
          </a:p>
        </p:txBody>
      </p:sp>
    </p:spTree>
    <p:extLst>
      <p:ext uri="{BB962C8B-B14F-4D97-AF65-F5344CB8AC3E}">
        <p14:creationId xmlns:p14="http://schemas.microsoft.com/office/powerpoint/2010/main" xmlns="" val="3906071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1159046" y="1126956"/>
            <a:ext cx="9176085" cy="6858005"/>
          </a:xfrm>
          <a:prstGeom prst="rect">
            <a:avLst/>
          </a:prstGeom>
        </p:spPr>
      </p:pic>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5400000">
            <a:off x="-548127" y="1664309"/>
            <a:ext cx="7962275" cy="5783296"/>
          </a:xfrm>
          <a:prstGeom prst="rect">
            <a:avLst/>
          </a:prstGeom>
        </p:spPr>
      </p:pic>
      <p:sp>
        <p:nvSpPr>
          <p:cNvPr id="9" name="TextBox 8"/>
          <p:cNvSpPr txBox="1"/>
          <p:nvPr/>
        </p:nvSpPr>
        <p:spPr>
          <a:xfrm>
            <a:off x="1066800" y="1066800"/>
            <a:ext cx="4724400" cy="3416320"/>
          </a:xfrm>
          <a:prstGeom prst="rect">
            <a:avLst/>
          </a:prstGeom>
          <a:noFill/>
        </p:spPr>
        <p:txBody>
          <a:bodyPr wrap="square" rtlCol="0">
            <a:spAutoFit/>
          </a:bodyPr>
          <a:lstStyle/>
          <a:p>
            <a:pPr marL="457200" indent="-457200" algn="just">
              <a:buAutoNum type="arabicPeriod"/>
            </a:pPr>
            <a:r>
              <a:rPr lang="ru-RU" sz="2400" b="1" dirty="0" smtClean="0">
                <a:latin typeface="Comic Sans MS" pitchFamily="66" charset="0"/>
              </a:rPr>
              <a:t>Опиши злого человека.</a:t>
            </a:r>
          </a:p>
          <a:p>
            <a:pPr marL="457200" indent="-457200" algn="just">
              <a:buAutoNum type="arabicPeriod"/>
            </a:pPr>
            <a:r>
              <a:rPr lang="ru-RU" sz="2400" b="1" dirty="0" smtClean="0">
                <a:latin typeface="Comic Sans MS" pitchFamily="66" charset="0"/>
              </a:rPr>
              <a:t>Изобрази злость на лице.</a:t>
            </a:r>
          </a:p>
          <a:p>
            <a:pPr marL="457200" indent="-457200" algn="just">
              <a:buAutoNum type="arabicPeriod"/>
            </a:pPr>
            <a:r>
              <a:rPr lang="ru-RU" sz="2400" b="1" dirty="0" smtClean="0">
                <a:latin typeface="Comic Sans MS" pitchFamily="66" charset="0"/>
              </a:rPr>
              <a:t>Можно ли злиться? Почему?</a:t>
            </a:r>
          </a:p>
          <a:p>
            <a:pPr marL="457200" indent="-457200" algn="just">
              <a:buAutoNum type="arabicPeriod"/>
            </a:pPr>
            <a:r>
              <a:rPr lang="ru-RU" sz="2400" b="1" dirty="0" smtClean="0">
                <a:latin typeface="Comic Sans MS" pitchFamily="66" charset="0"/>
              </a:rPr>
              <a:t>Почему никто не любит злых людей?</a:t>
            </a:r>
          </a:p>
          <a:p>
            <a:pPr marL="457200" indent="-457200" algn="just">
              <a:buAutoNum type="arabicPeriod"/>
            </a:pPr>
            <a:r>
              <a:rPr lang="ru-RU" sz="2400" b="1" dirty="0" smtClean="0">
                <a:latin typeface="Comic Sans MS" pitchFamily="66" charset="0"/>
              </a:rPr>
              <a:t>Как злиться, чтобы не навредить окружающим?</a:t>
            </a:r>
          </a:p>
          <a:p>
            <a:pPr marL="457200" indent="-457200" algn="just">
              <a:buAutoNum type="arabicPeriod"/>
            </a:pPr>
            <a:endParaRPr lang="ru-RU" sz="2400" b="1" dirty="0">
              <a:latin typeface="Comic Sans MS" pitchFamily="66" charset="0"/>
            </a:endParaRPr>
          </a:p>
        </p:txBody>
      </p:sp>
      <p:pic>
        <p:nvPicPr>
          <p:cNvPr id="12" name="Picture 2"/>
          <p:cNvPicPr>
            <a:picLocks noChangeAspect="1" noChangeArrowheads="1"/>
          </p:cNvPicPr>
          <p:nvPr/>
        </p:nvPicPr>
        <p:blipFill>
          <a:blip r:embed="rId4">
            <a:grayscl/>
          </a:blip>
          <a:srcRect/>
          <a:stretch>
            <a:fillRect/>
          </a:stretch>
        </p:blipFill>
        <p:spPr bwMode="auto">
          <a:xfrm>
            <a:off x="1295400" y="3810001"/>
            <a:ext cx="4254204" cy="4404443"/>
          </a:xfrm>
          <a:prstGeom prst="rect">
            <a:avLst/>
          </a:prstGeom>
          <a:noFill/>
          <a:ln w="9525">
            <a:noFill/>
            <a:miter lim="800000"/>
            <a:headEnd/>
            <a:tailEnd/>
          </a:ln>
          <a:effectLst>
            <a:softEdge rad="635000"/>
          </a:effectLst>
        </p:spPr>
      </p:pic>
    </p:spTree>
    <p:extLst>
      <p:ext uri="{BB962C8B-B14F-4D97-AF65-F5344CB8AC3E}">
        <p14:creationId xmlns:p14="http://schemas.microsoft.com/office/powerpoint/2010/main" xmlns="" val="1665598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1159046" y="1126956"/>
            <a:ext cx="9176085" cy="6858005"/>
          </a:xfrm>
          <a:prstGeom prst="rect">
            <a:avLst/>
          </a:prstGeom>
        </p:spPr>
      </p:pic>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5400000">
            <a:off x="-548127" y="1664309"/>
            <a:ext cx="7962275" cy="5783296"/>
          </a:xfrm>
          <a:prstGeom prst="rect">
            <a:avLst/>
          </a:prstGeom>
        </p:spPr>
      </p:pic>
      <p:sp>
        <p:nvSpPr>
          <p:cNvPr id="7" name="TextBox 6"/>
          <p:cNvSpPr txBox="1"/>
          <p:nvPr/>
        </p:nvSpPr>
        <p:spPr>
          <a:xfrm>
            <a:off x="1676400" y="1143002"/>
            <a:ext cx="3505200" cy="646331"/>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3600" dirty="0" smtClean="0">
                <a:latin typeface="Comic Sans MS" pitchFamily="66" charset="0"/>
              </a:rPr>
              <a:t>УДИВЛЕНИЕ</a:t>
            </a:r>
            <a:endParaRPr lang="ru-RU" sz="3600" dirty="0">
              <a:latin typeface="Comic Sans MS" pitchFamily="66" charset="0"/>
            </a:endParaRPr>
          </a:p>
        </p:txBody>
      </p:sp>
      <p:pic>
        <p:nvPicPr>
          <p:cNvPr id="8" name="Picture 2"/>
          <p:cNvPicPr>
            <a:picLocks noChangeAspect="1" noChangeArrowheads="1"/>
          </p:cNvPicPr>
          <p:nvPr/>
        </p:nvPicPr>
        <p:blipFill>
          <a:blip r:embed="rId4"/>
          <a:srcRect/>
          <a:stretch>
            <a:fillRect/>
          </a:stretch>
        </p:blipFill>
        <p:spPr bwMode="auto">
          <a:xfrm>
            <a:off x="1981200" y="1981200"/>
            <a:ext cx="2743200" cy="2719752"/>
          </a:xfrm>
          <a:prstGeom prst="rect">
            <a:avLst/>
          </a:prstGeom>
          <a:noFill/>
          <a:ln w="9525">
            <a:noFill/>
            <a:miter lim="800000"/>
            <a:headEnd/>
            <a:tailEnd/>
          </a:ln>
          <a:effectLst/>
        </p:spPr>
      </p:pic>
      <p:sp>
        <p:nvSpPr>
          <p:cNvPr id="9" name="TextBox 8"/>
          <p:cNvSpPr txBox="1"/>
          <p:nvPr/>
        </p:nvSpPr>
        <p:spPr>
          <a:xfrm>
            <a:off x="1066800" y="4953000"/>
            <a:ext cx="4800600" cy="2677656"/>
          </a:xfrm>
          <a:prstGeom prst="rect">
            <a:avLst/>
          </a:prstGeom>
          <a:noFill/>
        </p:spPr>
        <p:txBody>
          <a:bodyPr wrap="square" rtlCol="0">
            <a:spAutoFit/>
          </a:bodyPr>
          <a:lstStyle/>
          <a:p>
            <a:pPr algn="just"/>
            <a:r>
              <a:rPr lang="ru-RU" sz="2400" b="1" dirty="0" smtClean="0">
                <a:latin typeface="Comic Sans MS" pitchFamily="66" charset="0"/>
              </a:rPr>
              <a:t>Приходит к нам внезапно и ненадолго. Удивление – это ключик от эмоций. Помогает подниматься ввысь, учит с восхищением смотреть на мир и открывать для себя новое.</a:t>
            </a:r>
            <a:endParaRPr lang="ru-RU" sz="2400" b="1" dirty="0">
              <a:latin typeface="Comic Sans MS" pitchFamily="66" charset="0"/>
            </a:endParaRPr>
          </a:p>
        </p:txBody>
      </p:sp>
    </p:spTree>
    <p:extLst>
      <p:ext uri="{BB962C8B-B14F-4D97-AF65-F5344CB8AC3E}">
        <p14:creationId xmlns:p14="http://schemas.microsoft.com/office/powerpoint/2010/main" xmlns="" val="3720385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1159046" y="1126956"/>
            <a:ext cx="9176085" cy="6858005"/>
          </a:xfrm>
          <a:prstGeom prst="rect">
            <a:avLst/>
          </a:prstGeom>
        </p:spPr>
      </p:pic>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5400000">
            <a:off x="-548127" y="1664309"/>
            <a:ext cx="7962275" cy="5783296"/>
          </a:xfrm>
          <a:prstGeom prst="rect">
            <a:avLst/>
          </a:prstGeom>
        </p:spPr>
      </p:pic>
      <p:sp>
        <p:nvSpPr>
          <p:cNvPr id="7" name="TextBox 6"/>
          <p:cNvSpPr txBox="1"/>
          <p:nvPr/>
        </p:nvSpPr>
        <p:spPr>
          <a:xfrm>
            <a:off x="1066800" y="990600"/>
            <a:ext cx="4800600" cy="4154984"/>
          </a:xfrm>
          <a:prstGeom prst="rect">
            <a:avLst/>
          </a:prstGeom>
          <a:noFill/>
        </p:spPr>
        <p:txBody>
          <a:bodyPr wrap="square" rtlCol="0">
            <a:spAutoFit/>
          </a:bodyPr>
          <a:lstStyle/>
          <a:p>
            <a:pPr marL="457200" indent="-457200" algn="just">
              <a:buAutoNum type="arabicPeriod"/>
            </a:pPr>
            <a:r>
              <a:rPr lang="ru-RU" sz="2400" b="1" dirty="0" smtClean="0">
                <a:latin typeface="Comic Sans MS" pitchFamily="66" charset="0"/>
              </a:rPr>
              <a:t>Покажи, как ты умеешь удивляться?</a:t>
            </a:r>
          </a:p>
          <a:p>
            <a:pPr marL="457200" indent="-457200" algn="just">
              <a:buAutoNum type="arabicPeriod"/>
            </a:pPr>
            <a:r>
              <a:rPr lang="ru-RU" sz="2400" b="1" dirty="0" smtClean="0">
                <a:latin typeface="Comic Sans MS" pitchFamily="66" charset="0"/>
              </a:rPr>
              <a:t>Что может удивить человека?</a:t>
            </a:r>
          </a:p>
          <a:p>
            <a:pPr marL="457200" indent="-457200" algn="just">
              <a:buAutoNum type="arabicPeriod"/>
            </a:pPr>
            <a:r>
              <a:rPr lang="ru-RU" sz="2400" b="1" dirty="0" smtClean="0">
                <a:latin typeface="Comic Sans MS" pitchFamily="66" charset="0"/>
              </a:rPr>
              <a:t>Вспомни ситуацию, когда ты удивлялся.</a:t>
            </a:r>
          </a:p>
          <a:p>
            <a:pPr marL="457200" indent="-457200" algn="just">
              <a:buAutoNum type="arabicPeriod"/>
            </a:pPr>
            <a:r>
              <a:rPr lang="ru-RU" sz="2400" b="1" dirty="0" smtClean="0">
                <a:latin typeface="Comic Sans MS" pitchFamily="66" charset="0"/>
              </a:rPr>
              <a:t>Удивление – легкое или тяжелое?</a:t>
            </a:r>
          </a:p>
          <a:p>
            <a:pPr marL="457200" indent="-457200" algn="just">
              <a:buAutoNum type="arabicPeriod"/>
            </a:pPr>
            <a:r>
              <a:rPr lang="ru-RU" sz="2400" b="1" dirty="0" smtClean="0">
                <a:latin typeface="Comic Sans MS" pitchFamily="66" charset="0"/>
              </a:rPr>
              <a:t>На какое природное явление похоже удивление?</a:t>
            </a:r>
            <a:endParaRPr lang="ru-RU" sz="2400" b="1" dirty="0">
              <a:latin typeface="Comic Sans MS" pitchFamily="66" charset="0"/>
            </a:endParaRPr>
          </a:p>
        </p:txBody>
      </p:sp>
      <p:pic>
        <p:nvPicPr>
          <p:cNvPr id="8" name="Picture 2"/>
          <p:cNvPicPr>
            <a:picLocks noChangeAspect="1" noChangeArrowheads="1"/>
          </p:cNvPicPr>
          <p:nvPr/>
        </p:nvPicPr>
        <p:blipFill>
          <a:blip r:embed="rId4">
            <a:grayscl/>
          </a:blip>
          <a:srcRect/>
          <a:stretch>
            <a:fillRect/>
          </a:stretch>
        </p:blipFill>
        <p:spPr bwMode="auto">
          <a:xfrm>
            <a:off x="1981200" y="4953001"/>
            <a:ext cx="3276600" cy="3329131"/>
          </a:xfrm>
          <a:prstGeom prst="rect">
            <a:avLst/>
          </a:prstGeom>
          <a:noFill/>
          <a:ln w="9525">
            <a:noFill/>
            <a:miter lim="800000"/>
            <a:headEnd/>
            <a:tailEnd/>
          </a:ln>
          <a:effectLst>
            <a:softEdge rad="317500"/>
          </a:effectLst>
        </p:spPr>
      </p:pic>
    </p:spTree>
    <p:extLst>
      <p:ext uri="{BB962C8B-B14F-4D97-AF65-F5344CB8AC3E}">
        <p14:creationId xmlns:p14="http://schemas.microsoft.com/office/powerpoint/2010/main" xmlns="" val="18687140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1159046" y="1126956"/>
            <a:ext cx="9176085" cy="6858005"/>
          </a:xfrm>
          <a:prstGeom prst="rect">
            <a:avLst/>
          </a:prstGeom>
        </p:spPr>
      </p:pic>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5400000">
            <a:off x="-548127" y="1664309"/>
            <a:ext cx="7962275" cy="5783296"/>
          </a:xfrm>
          <a:prstGeom prst="rect">
            <a:avLst/>
          </a:prstGeom>
        </p:spPr>
      </p:pic>
      <p:sp>
        <p:nvSpPr>
          <p:cNvPr id="7" name="TextBox 6"/>
          <p:cNvSpPr txBox="1"/>
          <p:nvPr/>
        </p:nvSpPr>
        <p:spPr>
          <a:xfrm>
            <a:off x="1676400" y="1143002"/>
            <a:ext cx="3505200" cy="646331"/>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3600" dirty="0" smtClean="0">
                <a:latin typeface="Comic Sans MS" pitchFamily="66" charset="0"/>
              </a:rPr>
              <a:t>СТЫД</a:t>
            </a:r>
            <a:endParaRPr lang="ru-RU" sz="3600" dirty="0">
              <a:latin typeface="Comic Sans MS" pitchFamily="66" charset="0"/>
            </a:endParaRPr>
          </a:p>
        </p:txBody>
      </p:sp>
      <p:pic>
        <p:nvPicPr>
          <p:cNvPr id="8" name="Picture 2"/>
          <p:cNvPicPr>
            <a:picLocks noChangeAspect="1" noChangeArrowheads="1"/>
          </p:cNvPicPr>
          <p:nvPr/>
        </p:nvPicPr>
        <p:blipFill>
          <a:blip r:embed="rId4"/>
          <a:srcRect/>
          <a:stretch>
            <a:fillRect/>
          </a:stretch>
        </p:blipFill>
        <p:spPr bwMode="auto">
          <a:xfrm>
            <a:off x="1981200" y="1981202"/>
            <a:ext cx="2895600" cy="2528695"/>
          </a:xfrm>
          <a:prstGeom prst="rect">
            <a:avLst/>
          </a:prstGeom>
          <a:noFill/>
          <a:ln w="9525">
            <a:noFill/>
            <a:miter lim="800000"/>
            <a:headEnd/>
            <a:tailEnd/>
          </a:ln>
          <a:effectLst/>
        </p:spPr>
      </p:pic>
      <p:sp>
        <p:nvSpPr>
          <p:cNvPr id="9" name="TextBox 8"/>
          <p:cNvSpPr txBox="1"/>
          <p:nvPr/>
        </p:nvSpPr>
        <p:spPr>
          <a:xfrm>
            <a:off x="1143000" y="4495800"/>
            <a:ext cx="4648200" cy="3785652"/>
          </a:xfrm>
          <a:prstGeom prst="rect">
            <a:avLst/>
          </a:prstGeom>
          <a:noFill/>
        </p:spPr>
        <p:txBody>
          <a:bodyPr wrap="square" rtlCol="0">
            <a:spAutoFit/>
          </a:bodyPr>
          <a:lstStyle/>
          <a:p>
            <a:pPr algn="just"/>
            <a:r>
              <a:rPr lang="ru-RU" sz="2400" b="1" dirty="0" smtClean="0">
                <a:latin typeface="Comic Sans MS" pitchFamily="66" charset="0"/>
              </a:rPr>
              <a:t>Приходит к нам, когда мы понимаем, что сделали что-то неодобрительное. Позволяет нам правильно взаимодействовать с окружающими, учит нас анализировать свои поступки. Помогает меняться, развиваться и побеждать.</a:t>
            </a:r>
            <a:endParaRPr lang="ru-RU" sz="2400" b="1" dirty="0">
              <a:latin typeface="Comic Sans MS" pitchFamily="66" charset="0"/>
            </a:endParaRPr>
          </a:p>
        </p:txBody>
      </p:sp>
    </p:spTree>
    <p:extLst>
      <p:ext uri="{BB962C8B-B14F-4D97-AF65-F5344CB8AC3E}">
        <p14:creationId xmlns:p14="http://schemas.microsoft.com/office/powerpoint/2010/main" xmlns="" val="3528205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1159046" y="1126956"/>
            <a:ext cx="9176085" cy="6858005"/>
          </a:xfrm>
          <a:prstGeom prst="rect">
            <a:avLst/>
          </a:prstGeom>
        </p:spPr>
      </p:pic>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5400000">
            <a:off x="-548127" y="1664309"/>
            <a:ext cx="7962275" cy="5783296"/>
          </a:xfrm>
          <a:prstGeom prst="rect">
            <a:avLst/>
          </a:prstGeom>
        </p:spPr>
      </p:pic>
      <p:sp>
        <p:nvSpPr>
          <p:cNvPr id="7" name="TextBox 6"/>
          <p:cNvSpPr txBox="1"/>
          <p:nvPr/>
        </p:nvSpPr>
        <p:spPr>
          <a:xfrm>
            <a:off x="1143000" y="990600"/>
            <a:ext cx="4648200" cy="3785652"/>
          </a:xfrm>
          <a:prstGeom prst="rect">
            <a:avLst/>
          </a:prstGeom>
          <a:noFill/>
        </p:spPr>
        <p:txBody>
          <a:bodyPr wrap="square" rtlCol="0">
            <a:spAutoFit/>
          </a:bodyPr>
          <a:lstStyle/>
          <a:p>
            <a:pPr marL="457200" indent="-457200" algn="just">
              <a:buAutoNum type="arabicPeriod"/>
            </a:pPr>
            <a:r>
              <a:rPr lang="ru-RU" sz="2400" b="1" dirty="0" smtClean="0">
                <a:latin typeface="Comic Sans MS" pitchFamily="66" charset="0"/>
              </a:rPr>
              <a:t>Как выглядит человек, которому стыдно?</a:t>
            </a:r>
          </a:p>
          <a:p>
            <a:pPr marL="457200" indent="-457200" algn="just">
              <a:buAutoNum type="arabicPeriod"/>
            </a:pPr>
            <a:r>
              <a:rPr lang="ru-RU" sz="2400" b="1" dirty="0" smtClean="0">
                <a:latin typeface="Comic Sans MS" pitchFamily="66" charset="0"/>
              </a:rPr>
              <a:t>Когда нам бывает стыдно?</a:t>
            </a:r>
          </a:p>
          <a:p>
            <a:pPr marL="457200" indent="-457200" algn="just">
              <a:buAutoNum type="arabicPeriod"/>
            </a:pPr>
            <a:r>
              <a:rPr lang="ru-RU" sz="2400" b="1" dirty="0" smtClean="0">
                <a:latin typeface="Comic Sans MS" pitchFamily="66" charset="0"/>
              </a:rPr>
              <a:t>Какую пользу приносит стыд?</a:t>
            </a:r>
          </a:p>
          <a:p>
            <a:pPr marL="457200" indent="-457200" algn="just">
              <a:buAutoNum type="arabicPeriod"/>
            </a:pPr>
            <a:r>
              <a:rPr lang="ru-RU" sz="2400" b="1" dirty="0" smtClean="0">
                <a:latin typeface="Comic Sans MS" pitchFamily="66" charset="0"/>
              </a:rPr>
              <a:t>На что по вкусу похож стыд? (фрукт, овощ)</a:t>
            </a:r>
          </a:p>
          <a:p>
            <a:pPr marL="457200" indent="-457200" algn="just">
              <a:buAutoNum type="arabicPeriod"/>
            </a:pPr>
            <a:r>
              <a:rPr lang="ru-RU" sz="2400" b="1" dirty="0" smtClean="0">
                <a:latin typeface="Comic Sans MS" pitchFamily="66" charset="0"/>
              </a:rPr>
              <a:t>Что делать, когда тебе стыдно?</a:t>
            </a:r>
            <a:endParaRPr lang="ru-RU" sz="2400" b="1" dirty="0">
              <a:latin typeface="Comic Sans MS" pitchFamily="66" charset="0"/>
            </a:endParaRPr>
          </a:p>
        </p:txBody>
      </p:sp>
      <p:pic>
        <p:nvPicPr>
          <p:cNvPr id="8" name="Рисунок 7" descr="styd_1405488896.jpg"/>
          <p:cNvPicPr>
            <a:picLocks noChangeAspect="1"/>
          </p:cNvPicPr>
          <p:nvPr/>
        </p:nvPicPr>
        <p:blipFill>
          <a:blip r:embed="rId4">
            <a:grayscl/>
          </a:blip>
          <a:stretch>
            <a:fillRect/>
          </a:stretch>
        </p:blipFill>
        <p:spPr>
          <a:xfrm>
            <a:off x="2133600" y="4698275"/>
            <a:ext cx="2667000" cy="3581399"/>
          </a:xfrm>
          <a:prstGeom prst="rect">
            <a:avLst/>
          </a:prstGeom>
          <a:effectLst>
            <a:softEdge rad="317500"/>
          </a:effectLst>
        </p:spPr>
      </p:pic>
    </p:spTree>
    <p:extLst>
      <p:ext uri="{BB962C8B-B14F-4D97-AF65-F5344CB8AC3E}">
        <p14:creationId xmlns:p14="http://schemas.microsoft.com/office/powerpoint/2010/main" xmlns="" val="3129534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1159046" y="1126956"/>
            <a:ext cx="9176085" cy="6858005"/>
          </a:xfrm>
          <a:prstGeom prst="rect">
            <a:avLst/>
          </a:prstGeom>
        </p:spPr>
      </p:pic>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5400000">
            <a:off x="-548127" y="1664309"/>
            <a:ext cx="7962275" cy="5783296"/>
          </a:xfrm>
          <a:prstGeom prst="rect">
            <a:avLst/>
          </a:prstGeom>
        </p:spPr>
      </p:pic>
      <p:sp>
        <p:nvSpPr>
          <p:cNvPr id="7" name="TextBox 6"/>
          <p:cNvSpPr txBox="1"/>
          <p:nvPr/>
        </p:nvSpPr>
        <p:spPr>
          <a:xfrm>
            <a:off x="1676400" y="1143002"/>
            <a:ext cx="3505200" cy="646331"/>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ru-RU" sz="3600" dirty="0" smtClean="0">
                <a:latin typeface="Comic Sans MS" pitchFamily="66" charset="0"/>
              </a:rPr>
              <a:t>СКУКА</a:t>
            </a:r>
            <a:endParaRPr lang="ru-RU" sz="3600" dirty="0">
              <a:latin typeface="Comic Sans MS" pitchFamily="66" charset="0"/>
            </a:endParaRPr>
          </a:p>
        </p:txBody>
      </p:sp>
      <p:pic>
        <p:nvPicPr>
          <p:cNvPr id="8" name="Picture 2"/>
          <p:cNvPicPr>
            <a:picLocks noChangeAspect="1" noChangeArrowheads="1"/>
          </p:cNvPicPr>
          <p:nvPr/>
        </p:nvPicPr>
        <p:blipFill>
          <a:blip r:embed="rId4"/>
          <a:srcRect/>
          <a:stretch>
            <a:fillRect/>
          </a:stretch>
        </p:blipFill>
        <p:spPr bwMode="auto">
          <a:xfrm>
            <a:off x="1828800" y="2057401"/>
            <a:ext cx="3200400" cy="2624788"/>
          </a:xfrm>
          <a:prstGeom prst="rect">
            <a:avLst/>
          </a:prstGeom>
          <a:noFill/>
          <a:ln w="9525">
            <a:noFill/>
            <a:miter lim="800000"/>
            <a:headEnd/>
            <a:tailEnd/>
          </a:ln>
          <a:effectLst/>
        </p:spPr>
      </p:pic>
      <p:sp>
        <p:nvSpPr>
          <p:cNvPr id="9" name="TextBox 8"/>
          <p:cNvSpPr txBox="1"/>
          <p:nvPr/>
        </p:nvSpPr>
        <p:spPr>
          <a:xfrm>
            <a:off x="1219200" y="4876800"/>
            <a:ext cx="4495800" cy="2308324"/>
          </a:xfrm>
          <a:prstGeom prst="rect">
            <a:avLst/>
          </a:prstGeom>
          <a:noFill/>
        </p:spPr>
        <p:txBody>
          <a:bodyPr wrap="square" rtlCol="0">
            <a:spAutoFit/>
          </a:bodyPr>
          <a:lstStyle/>
          <a:p>
            <a:pPr algn="just"/>
            <a:r>
              <a:rPr lang="ru-RU" sz="2400" b="1" dirty="0" smtClean="0">
                <a:latin typeface="Comic Sans MS" pitchFamily="66" charset="0"/>
              </a:rPr>
              <a:t>Приходит к нам, когда нам ничего не хочется делать. Подталкивает нас на поиск новых интересных занятий и заставляет проявлять фантазию. </a:t>
            </a:r>
            <a:endParaRPr lang="ru-RU" sz="2400" b="1" dirty="0">
              <a:latin typeface="Comic Sans MS" pitchFamily="66" charset="0"/>
            </a:endParaRPr>
          </a:p>
        </p:txBody>
      </p:sp>
    </p:spTree>
    <p:extLst>
      <p:ext uri="{BB962C8B-B14F-4D97-AF65-F5344CB8AC3E}">
        <p14:creationId xmlns:p14="http://schemas.microsoft.com/office/powerpoint/2010/main" xmlns="" val="3067788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fony_13.jpg"/>
          <p:cNvPicPr>
            <a:picLocks noGrp="1" noChangeAspect="1"/>
          </p:cNvPicPr>
          <p:nvPr>
            <p:ph idx="1"/>
          </p:nvPr>
        </p:nvPicPr>
        <p:blipFill>
          <a:blip r:embed="rId2" cstate="print"/>
          <a:stretch>
            <a:fillRect/>
          </a:stretch>
        </p:blipFill>
        <p:spPr>
          <a:xfrm rot="16200000">
            <a:off x="-1142999" y="1142999"/>
            <a:ext cx="9144007" cy="6857999"/>
          </a:xfrm>
        </p:spPr>
      </p:pic>
      <p:sp>
        <p:nvSpPr>
          <p:cNvPr id="6" name="Прямоугольник 5"/>
          <p:cNvSpPr/>
          <p:nvPr/>
        </p:nvSpPr>
        <p:spPr>
          <a:xfrm>
            <a:off x="571480" y="762001"/>
            <a:ext cx="5857916" cy="9387185"/>
          </a:xfrm>
          <a:prstGeom prst="rect">
            <a:avLst/>
          </a:prstGeom>
        </p:spPr>
        <p:txBody>
          <a:bodyPr wrap="square">
            <a:spAutoFit/>
          </a:bodyPr>
          <a:lstStyle/>
          <a:p>
            <a:pPr algn="ctr"/>
            <a:r>
              <a:rPr lang="ru-RU" sz="2000" b="1" dirty="0" smtClean="0">
                <a:latin typeface="Comic Sans MS" pitchFamily="66" charset="0"/>
              </a:rPr>
              <a:t>ДЕТИ  С РАЗВИТЫМ ЭМОЦИОНАЛЬНЫМ ИНТЕЛЛЕКТОМ (</a:t>
            </a:r>
            <a:r>
              <a:rPr lang="en-US" sz="2000" b="1" dirty="0" smtClean="0">
                <a:latin typeface="Comic Sans MS" pitchFamily="66" charset="0"/>
              </a:rPr>
              <a:t>EQ</a:t>
            </a:r>
            <a:r>
              <a:rPr lang="ru-RU" sz="2000" b="1" dirty="0" smtClean="0">
                <a:latin typeface="Comic Sans MS" pitchFamily="66" charset="0"/>
              </a:rPr>
              <a:t>)</a:t>
            </a:r>
          </a:p>
          <a:p>
            <a:pPr algn="ctr"/>
            <a:endParaRPr lang="en-US" sz="2000" b="1" dirty="0" smtClean="0">
              <a:latin typeface="Comic Sans MS" pitchFamily="66" charset="0"/>
            </a:endParaRPr>
          </a:p>
          <a:p>
            <a:pPr algn="just">
              <a:buFont typeface="Wingdings" pitchFamily="2" charset="2"/>
              <a:buChar char="§"/>
            </a:pPr>
            <a:r>
              <a:rPr lang="ru-RU" sz="2200" b="1" dirty="0" smtClean="0">
                <a:latin typeface="Comic Sans MS" pitchFamily="66" charset="0"/>
              </a:rPr>
              <a:t> </a:t>
            </a:r>
            <a:r>
              <a:rPr lang="ru-RU" sz="2200" dirty="0" smtClean="0">
                <a:latin typeface="Comic Sans MS" pitchFamily="66" charset="0"/>
              </a:rPr>
              <a:t>уверены в себе;</a:t>
            </a:r>
          </a:p>
          <a:p>
            <a:pPr algn="just">
              <a:buFont typeface="Wingdings" pitchFamily="2" charset="2"/>
              <a:buChar char="§"/>
            </a:pPr>
            <a:endParaRPr lang="ru-RU" sz="2200" dirty="0" smtClean="0">
              <a:latin typeface="Comic Sans MS" pitchFamily="66" charset="0"/>
            </a:endParaRPr>
          </a:p>
          <a:p>
            <a:pPr algn="just">
              <a:buFont typeface="Wingdings" pitchFamily="2" charset="2"/>
              <a:buChar char="§"/>
            </a:pPr>
            <a:r>
              <a:rPr lang="ru-RU" sz="2200" dirty="0" smtClean="0">
                <a:latin typeface="Comic Sans MS" pitchFamily="66" charset="0"/>
              </a:rPr>
              <a:t> отличаются более высокой самооценкой;</a:t>
            </a:r>
          </a:p>
          <a:p>
            <a:pPr algn="just">
              <a:buFont typeface="Wingdings" pitchFamily="2" charset="2"/>
              <a:buChar char="§"/>
            </a:pPr>
            <a:endParaRPr lang="ru-RU" sz="2200" dirty="0" smtClean="0">
              <a:latin typeface="Comic Sans MS" pitchFamily="66" charset="0"/>
            </a:endParaRPr>
          </a:p>
          <a:p>
            <a:pPr algn="just">
              <a:buFont typeface="Wingdings" pitchFamily="2" charset="2"/>
              <a:buChar char="§"/>
            </a:pPr>
            <a:r>
              <a:rPr lang="ru-RU" sz="2200" dirty="0" smtClean="0">
                <a:latin typeface="Comic Sans MS" pitchFamily="66" charset="0"/>
              </a:rPr>
              <a:t> быстро адаптируются к новым обстоятельствам;</a:t>
            </a:r>
          </a:p>
          <a:p>
            <a:pPr algn="just">
              <a:buFont typeface="Wingdings" pitchFamily="2" charset="2"/>
              <a:buChar char="§"/>
            </a:pPr>
            <a:endParaRPr lang="ru-RU" sz="2200" dirty="0" smtClean="0">
              <a:latin typeface="Comic Sans MS" pitchFamily="66" charset="0"/>
            </a:endParaRPr>
          </a:p>
          <a:p>
            <a:pPr algn="just">
              <a:buFont typeface="Wingdings" pitchFamily="2" charset="2"/>
              <a:buChar char="§"/>
            </a:pPr>
            <a:r>
              <a:rPr lang="ru-RU" sz="2200" dirty="0" smtClean="0">
                <a:latin typeface="Comic Sans MS" pitchFamily="66" charset="0"/>
              </a:rPr>
              <a:t> готовы следовать принятым правилам поведения в обществе и при этом имеют собственное мнение, которое готовы защищать;</a:t>
            </a:r>
          </a:p>
          <a:p>
            <a:pPr algn="just">
              <a:buFont typeface="Wingdings" pitchFamily="2" charset="2"/>
              <a:buChar char="§"/>
            </a:pPr>
            <a:endParaRPr lang="ru-RU" sz="2200" dirty="0" smtClean="0">
              <a:latin typeface="Comic Sans MS" pitchFamily="66" charset="0"/>
            </a:endParaRPr>
          </a:p>
          <a:p>
            <a:pPr algn="just">
              <a:buFont typeface="Wingdings" pitchFamily="2" charset="2"/>
              <a:buChar char="§"/>
            </a:pPr>
            <a:r>
              <a:rPr lang="ru-RU" sz="2200" dirty="0" smtClean="0">
                <a:latin typeface="Comic Sans MS" pitchFamily="66" charset="0"/>
              </a:rPr>
              <a:t> много читают и учатся с интересом;</a:t>
            </a:r>
          </a:p>
          <a:p>
            <a:pPr algn="just">
              <a:buFont typeface="Wingdings" pitchFamily="2" charset="2"/>
              <a:buChar char="§"/>
            </a:pPr>
            <a:endParaRPr lang="ru-RU" sz="2200" dirty="0" smtClean="0">
              <a:latin typeface="Comic Sans MS" pitchFamily="66" charset="0"/>
            </a:endParaRPr>
          </a:p>
          <a:p>
            <a:pPr algn="just">
              <a:buFont typeface="Wingdings" pitchFamily="2" charset="2"/>
              <a:buChar char="§"/>
            </a:pPr>
            <a:r>
              <a:rPr lang="ru-RU" sz="2200" dirty="0" smtClean="0">
                <a:latin typeface="Comic Sans MS" pitchFamily="66" charset="0"/>
              </a:rPr>
              <a:t> быстрее устанавливают контакт со сверстниками и со взрослыми людьми;</a:t>
            </a:r>
          </a:p>
          <a:p>
            <a:pPr algn="just">
              <a:buFont typeface="Wingdings" pitchFamily="2" charset="2"/>
              <a:buChar char="§"/>
            </a:pPr>
            <a:endParaRPr lang="ru-RU" sz="2200" dirty="0" smtClean="0">
              <a:latin typeface="Comic Sans MS" pitchFamily="66" charset="0"/>
            </a:endParaRPr>
          </a:p>
          <a:p>
            <a:pPr algn="just">
              <a:buFont typeface="Wingdings" pitchFamily="2" charset="2"/>
              <a:buChar char="§"/>
            </a:pPr>
            <a:r>
              <a:rPr lang="ru-RU" sz="2200" dirty="0" smtClean="0">
                <a:latin typeface="Comic Sans MS" pitchFamily="66" charset="0"/>
              </a:rPr>
              <a:t> умеют разрешать конфликты и находят выход из сложных ситуаций.</a:t>
            </a:r>
          </a:p>
          <a:p>
            <a:pPr algn="just">
              <a:buFont typeface="Wingdings" pitchFamily="2" charset="2"/>
              <a:buChar char="§"/>
            </a:pPr>
            <a:endParaRPr lang="ru-RU" sz="2400" b="1" dirty="0" smtClean="0">
              <a:latin typeface="Comic Sans MS" pitchFamily="66" charset="0"/>
            </a:endParaRPr>
          </a:p>
          <a:p>
            <a:pPr algn="just">
              <a:buFont typeface="Wingdings" pitchFamily="2" charset="2"/>
              <a:buChar char="§"/>
            </a:pPr>
            <a:endParaRPr lang="ru-RU" sz="2400" b="1" dirty="0" smtClean="0">
              <a:latin typeface="Comic Sans MS" pitchFamily="66" charset="0"/>
            </a:endParaRPr>
          </a:p>
          <a:p>
            <a:pPr algn="just">
              <a:buFont typeface="Wingdings" pitchFamily="2" charset="2"/>
              <a:buChar char="§"/>
            </a:pPr>
            <a:endParaRPr lang="ru-RU" sz="2400" b="1" dirty="0" smtClean="0">
              <a:latin typeface="Comic Sans MS" pitchFamily="66" charset="0"/>
            </a:endParaRPr>
          </a:p>
          <a:p>
            <a:pPr algn="just">
              <a:buFont typeface="Wingdings" pitchFamily="2" charset="2"/>
              <a:buChar char="§"/>
            </a:pPr>
            <a:endParaRPr lang="ru-RU" sz="1400" b="1" dirty="0" smtClean="0">
              <a:latin typeface="Comic Sans MS" pitchFamily="66" charset="0"/>
            </a:endParaRP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1159046" y="1126956"/>
            <a:ext cx="9176085" cy="6858005"/>
          </a:xfrm>
          <a:prstGeom prst="rect">
            <a:avLst/>
          </a:prstGeom>
        </p:spPr>
      </p:pic>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5400000">
            <a:off x="-548127" y="1664309"/>
            <a:ext cx="7962275" cy="5783296"/>
          </a:xfrm>
          <a:prstGeom prst="rect">
            <a:avLst/>
          </a:prstGeom>
        </p:spPr>
      </p:pic>
      <p:sp>
        <p:nvSpPr>
          <p:cNvPr id="7" name="TextBox 6"/>
          <p:cNvSpPr txBox="1"/>
          <p:nvPr/>
        </p:nvSpPr>
        <p:spPr>
          <a:xfrm>
            <a:off x="1219200" y="990600"/>
            <a:ext cx="4495800" cy="3416320"/>
          </a:xfrm>
          <a:prstGeom prst="rect">
            <a:avLst/>
          </a:prstGeom>
          <a:noFill/>
        </p:spPr>
        <p:txBody>
          <a:bodyPr wrap="square" rtlCol="0">
            <a:spAutoFit/>
          </a:bodyPr>
          <a:lstStyle/>
          <a:p>
            <a:pPr marL="457200" indent="-457200" algn="just">
              <a:buAutoNum type="arabicPeriod"/>
            </a:pPr>
            <a:r>
              <a:rPr lang="ru-RU" sz="2400" b="1" dirty="0" smtClean="0">
                <a:latin typeface="Comic Sans MS" pitchFamily="66" charset="0"/>
              </a:rPr>
              <a:t>Изобрази скуку на лице.</a:t>
            </a:r>
          </a:p>
          <a:p>
            <a:pPr marL="457200" indent="-457200" algn="just">
              <a:buAutoNum type="arabicPeriod"/>
            </a:pPr>
            <a:r>
              <a:rPr lang="ru-RU" sz="2400" b="1" dirty="0" smtClean="0">
                <a:latin typeface="Comic Sans MS" pitchFamily="66" charset="0"/>
              </a:rPr>
              <a:t>Почему нам бывает скучно?</a:t>
            </a:r>
          </a:p>
          <a:p>
            <a:pPr marL="457200" indent="-457200" algn="just">
              <a:buAutoNum type="arabicPeriod"/>
            </a:pPr>
            <a:r>
              <a:rPr lang="ru-RU" sz="2400" b="1" dirty="0" smtClean="0">
                <a:latin typeface="Comic Sans MS" pitchFamily="66" charset="0"/>
              </a:rPr>
              <a:t>Что ты делаешь, когда тебе скучно?</a:t>
            </a:r>
          </a:p>
          <a:p>
            <a:pPr marL="457200" indent="-457200" algn="just">
              <a:buAutoNum type="arabicPeriod"/>
            </a:pPr>
            <a:r>
              <a:rPr lang="ru-RU" sz="2400" b="1" dirty="0" smtClean="0">
                <a:latin typeface="Comic Sans MS" pitchFamily="66" charset="0"/>
              </a:rPr>
              <a:t>Скука – тяжелая или легкая?</a:t>
            </a:r>
          </a:p>
          <a:p>
            <a:pPr marL="457200" indent="-457200" algn="just">
              <a:buAutoNum type="arabicPeriod"/>
            </a:pPr>
            <a:r>
              <a:rPr lang="ru-RU" sz="2400" b="1" dirty="0" smtClean="0">
                <a:latin typeface="Comic Sans MS" pitchFamily="66" charset="0"/>
              </a:rPr>
              <a:t>На какое время года похожа скука? Почему?</a:t>
            </a:r>
          </a:p>
        </p:txBody>
      </p:sp>
      <p:pic>
        <p:nvPicPr>
          <p:cNvPr id="8" name="Picture 2"/>
          <p:cNvPicPr>
            <a:picLocks noChangeAspect="1" noChangeArrowheads="1"/>
          </p:cNvPicPr>
          <p:nvPr/>
        </p:nvPicPr>
        <p:blipFill>
          <a:blip r:embed="rId4">
            <a:grayscl/>
          </a:blip>
          <a:srcRect/>
          <a:stretch>
            <a:fillRect/>
          </a:stretch>
        </p:blipFill>
        <p:spPr bwMode="auto">
          <a:xfrm>
            <a:off x="1600201" y="4572000"/>
            <a:ext cx="3996175" cy="3200400"/>
          </a:xfrm>
          <a:prstGeom prst="rect">
            <a:avLst/>
          </a:prstGeom>
          <a:noFill/>
          <a:ln w="9525">
            <a:noFill/>
            <a:miter lim="800000"/>
            <a:headEnd/>
            <a:tailEnd/>
          </a:ln>
          <a:effectLst>
            <a:softEdge rad="317500"/>
          </a:effectLst>
        </p:spPr>
      </p:pic>
    </p:spTree>
    <p:extLst>
      <p:ext uri="{BB962C8B-B14F-4D97-AF65-F5344CB8AC3E}">
        <p14:creationId xmlns:p14="http://schemas.microsoft.com/office/powerpoint/2010/main" xmlns="" val="1255857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1159046" y="1126956"/>
            <a:ext cx="9176085" cy="6858005"/>
          </a:xfrm>
          <a:prstGeom prst="rect">
            <a:avLst/>
          </a:prstGeom>
        </p:spPr>
      </p:pic>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5400000">
            <a:off x="-548127" y="1664309"/>
            <a:ext cx="7962275" cy="5783296"/>
          </a:xfrm>
          <a:prstGeom prst="rect">
            <a:avLst/>
          </a:prstGeom>
        </p:spPr>
      </p:pic>
      <p:sp>
        <p:nvSpPr>
          <p:cNvPr id="7" name="TextBox 6"/>
          <p:cNvSpPr txBox="1"/>
          <p:nvPr/>
        </p:nvSpPr>
        <p:spPr>
          <a:xfrm>
            <a:off x="1676400" y="1143002"/>
            <a:ext cx="3505200" cy="646331"/>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sz="3600" dirty="0" smtClean="0">
                <a:latin typeface="Comic Sans MS" pitchFamily="66" charset="0"/>
              </a:rPr>
              <a:t>ИНТЕРЕС</a:t>
            </a:r>
            <a:endParaRPr lang="ru-RU" sz="3600" dirty="0">
              <a:latin typeface="Comic Sans MS" pitchFamily="66" charset="0"/>
            </a:endParaRPr>
          </a:p>
        </p:txBody>
      </p:sp>
      <p:pic>
        <p:nvPicPr>
          <p:cNvPr id="8" name="Picture 2"/>
          <p:cNvPicPr>
            <a:picLocks noChangeAspect="1" noChangeArrowheads="1"/>
          </p:cNvPicPr>
          <p:nvPr/>
        </p:nvPicPr>
        <p:blipFill>
          <a:blip r:embed="rId4"/>
          <a:srcRect/>
          <a:stretch>
            <a:fillRect/>
          </a:stretch>
        </p:blipFill>
        <p:spPr bwMode="auto">
          <a:xfrm>
            <a:off x="1981201" y="2062402"/>
            <a:ext cx="2973031" cy="2777887"/>
          </a:xfrm>
          <a:prstGeom prst="rect">
            <a:avLst/>
          </a:prstGeom>
          <a:noFill/>
          <a:ln w="9525">
            <a:noFill/>
            <a:miter lim="800000"/>
            <a:headEnd/>
            <a:tailEnd/>
          </a:ln>
          <a:effectLst/>
        </p:spPr>
      </p:pic>
      <p:sp>
        <p:nvSpPr>
          <p:cNvPr id="9" name="TextBox 8"/>
          <p:cNvSpPr txBox="1"/>
          <p:nvPr/>
        </p:nvSpPr>
        <p:spPr>
          <a:xfrm>
            <a:off x="1143000" y="4724400"/>
            <a:ext cx="4648200" cy="3077765"/>
          </a:xfrm>
          <a:prstGeom prst="rect">
            <a:avLst/>
          </a:prstGeom>
          <a:noFill/>
        </p:spPr>
        <p:txBody>
          <a:bodyPr wrap="square" rtlCol="0">
            <a:spAutoFit/>
          </a:bodyPr>
          <a:lstStyle/>
          <a:p>
            <a:pPr algn="just"/>
            <a:r>
              <a:rPr lang="ru-RU" sz="2400" b="1" dirty="0" smtClean="0">
                <a:latin typeface="Comic Sans MS" pitchFamily="66" charset="0"/>
              </a:rPr>
              <a:t>Помогает нам делать большие и маленькие открытия, он подталкивает нас узнать, как и что в этом мире устроено. Благодаря интересу мы переживаем жизнь как увлекательное приключение.</a:t>
            </a:r>
            <a:endParaRPr lang="ru-RU" sz="2400" b="1" dirty="0">
              <a:latin typeface="Comic Sans MS" pitchFamily="66" charset="0"/>
            </a:endParaRPr>
          </a:p>
        </p:txBody>
      </p:sp>
    </p:spTree>
    <p:extLst>
      <p:ext uri="{BB962C8B-B14F-4D97-AF65-F5344CB8AC3E}">
        <p14:creationId xmlns:p14="http://schemas.microsoft.com/office/powerpoint/2010/main" xmlns="" val="34809388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1159046" y="1126956"/>
            <a:ext cx="9176085" cy="6858005"/>
          </a:xfrm>
          <a:prstGeom prst="rect">
            <a:avLst/>
          </a:prstGeom>
        </p:spPr>
      </p:pic>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5400000">
            <a:off x="-548127" y="1664309"/>
            <a:ext cx="7962275" cy="5783296"/>
          </a:xfrm>
          <a:prstGeom prst="rect">
            <a:avLst/>
          </a:prstGeom>
        </p:spPr>
      </p:pic>
      <p:sp>
        <p:nvSpPr>
          <p:cNvPr id="7" name="TextBox 6"/>
          <p:cNvSpPr txBox="1"/>
          <p:nvPr/>
        </p:nvSpPr>
        <p:spPr>
          <a:xfrm>
            <a:off x="1143000" y="990600"/>
            <a:ext cx="4648200" cy="3785652"/>
          </a:xfrm>
          <a:prstGeom prst="rect">
            <a:avLst/>
          </a:prstGeom>
          <a:noFill/>
        </p:spPr>
        <p:txBody>
          <a:bodyPr wrap="square" rtlCol="0">
            <a:spAutoFit/>
          </a:bodyPr>
          <a:lstStyle/>
          <a:p>
            <a:pPr marL="457200" indent="-457200" algn="just">
              <a:buAutoNum type="arabicPeriod"/>
            </a:pPr>
            <a:r>
              <a:rPr lang="ru-RU" sz="2400" b="1" dirty="0" smtClean="0">
                <a:latin typeface="Comic Sans MS" pitchFamily="66" charset="0"/>
              </a:rPr>
              <a:t>Вспомни и расскажи о своем интересном дне.</a:t>
            </a:r>
          </a:p>
          <a:p>
            <a:pPr marL="457200" indent="-457200" algn="just">
              <a:buAutoNum type="arabicPeriod"/>
            </a:pPr>
            <a:r>
              <a:rPr lang="ru-RU" sz="2400" b="1" dirty="0" smtClean="0">
                <a:latin typeface="Comic Sans MS" pitchFamily="66" charset="0"/>
              </a:rPr>
              <a:t>С кем тебе бывает интересно?</a:t>
            </a:r>
          </a:p>
          <a:p>
            <a:pPr marL="457200" indent="-457200" algn="just">
              <a:buAutoNum type="arabicPeriod"/>
            </a:pPr>
            <a:r>
              <a:rPr lang="ru-RU" sz="2400" b="1" dirty="0" smtClean="0">
                <a:latin typeface="Comic Sans MS" pitchFamily="66" charset="0"/>
              </a:rPr>
              <a:t>Где тебе интереснее всего находиться?</a:t>
            </a:r>
          </a:p>
          <a:p>
            <a:pPr marL="457200" indent="-457200" algn="just">
              <a:buAutoNum type="arabicPeriod"/>
            </a:pPr>
            <a:r>
              <a:rPr lang="ru-RU" sz="2400" b="1" dirty="0" smtClean="0">
                <a:latin typeface="Comic Sans MS" pitchFamily="66" charset="0"/>
              </a:rPr>
              <a:t>На что похож интерес? (цвет, вкус, запах)</a:t>
            </a:r>
          </a:p>
          <a:p>
            <a:pPr marL="457200" indent="-457200" algn="just">
              <a:buAutoNum type="arabicPeriod"/>
            </a:pPr>
            <a:r>
              <a:rPr lang="ru-RU" sz="2400" b="1" dirty="0" smtClean="0">
                <a:latin typeface="Comic Sans MS" pitchFamily="66" charset="0"/>
              </a:rPr>
              <a:t>Вспомни и расскажи интересную сказку.</a:t>
            </a:r>
            <a:endParaRPr lang="ru-RU" sz="2400" b="1" dirty="0">
              <a:latin typeface="Comic Sans MS" pitchFamily="66" charset="0"/>
            </a:endParaRPr>
          </a:p>
        </p:txBody>
      </p:sp>
      <p:pic>
        <p:nvPicPr>
          <p:cNvPr id="8" name="Picture 2"/>
          <p:cNvPicPr>
            <a:picLocks noChangeAspect="1" noChangeArrowheads="1"/>
          </p:cNvPicPr>
          <p:nvPr/>
        </p:nvPicPr>
        <p:blipFill>
          <a:blip r:embed="rId4">
            <a:grayscl/>
          </a:blip>
          <a:srcRect/>
          <a:stretch>
            <a:fillRect/>
          </a:stretch>
        </p:blipFill>
        <p:spPr bwMode="auto">
          <a:xfrm>
            <a:off x="1905000" y="4800601"/>
            <a:ext cx="2952750" cy="3218764"/>
          </a:xfrm>
          <a:prstGeom prst="rect">
            <a:avLst/>
          </a:prstGeom>
          <a:noFill/>
          <a:ln w="9525">
            <a:noFill/>
            <a:miter lim="800000"/>
            <a:headEnd/>
            <a:tailEnd/>
          </a:ln>
          <a:effectLst>
            <a:softEdge rad="317500"/>
          </a:effectLst>
        </p:spPr>
      </p:pic>
    </p:spTree>
    <p:extLst>
      <p:ext uri="{BB962C8B-B14F-4D97-AF65-F5344CB8AC3E}">
        <p14:creationId xmlns:p14="http://schemas.microsoft.com/office/powerpoint/2010/main" xmlns="" val="37478840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1159046" y="1126956"/>
            <a:ext cx="9176085" cy="6858005"/>
          </a:xfrm>
          <a:prstGeom prst="rect">
            <a:avLst/>
          </a:prstGeom>
        </p:spPr>
      </p:pic>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5400000">
            <a:off x="-548127" y="1664309"/>
            <a:ext cx="7962275" cy="5783296"/>
          </a:xfrm>
          <a:prstGeom prst="rect">
            <a:avLst/>
          </a:prstGeom>
        </p:spPr>
      </p:pic>
      <p:sp>
        <p:nvSpPr>
          <p:cNvPr id="7" name="TextBox 6"/>
          <p:cNvSpPr txBox="1"/>
          <p:nvPr/>
        </p:nvSpPr>
        <p:spPr>
          <a:xfrm>
            <a:off x="1676400" y="1143002"/>
            <a:ext cx="3505200" cy="646331"/>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3600" dirty="0" smtClean="0">
                <a:latin typeface="Comic Sans MS" pitchFamily="66" charset="0"/>
              </a:rPr>
              <a:t>ТРЕВОГА</a:t>
            </a:r>
            <a:endParaRPr lang="ru-RU" sz="3600" dirty="0">
              <a:latin typeface="Comic Sans MS" pitchFamily="66" charset="0"/>
            </a:endParaRPr>
          </a:p>
        </p:txBody>
      </p:sp>
      <p:pic>
        <p:nvPicPr>
          <p:cNvPr id="8" name="Picture 2"/>
          <p:cNvPicPr>
            <a:picLocks noChangeAspect="1" noChangeArrowheads="1"/>
          </p:cNvPicPr>
          <p:nvPr/>
        </p:nvPicPr>
        <p:blipFill>
          <a:blip r:embed="rId4"/>
          <a:srcRect/>
          <a:stretch>
            <a:fillRect/>
          </a:stretch>
        </p:blipFill>
        <p:spPr bwMode="auto">
          <a:xfrm>
            <a:off x="1981200" y="2057402"/>
            <a:ext cx="2895600" cy="2697703"/>
          </a:xfrm>
          <a:prstGeom prst="rect">
            <a:avLst/>
          </a:prstGeom>
          <a:noFill/>
          <a:ln w="9525">
            <a:noFill/>
            <a:miter lim="800000"/>
            <a:headEnd/>
            <a:tailEnd/>
          </a:ln>
          <a:effectLst/>
        </p:spPr>
      </p:pic>
      <p:sp>
        <p:nvSpPr>
          <p:cNvPr id="9" name="TextBox 8"/>
          <p:cNvSpPr txBox="1"/>
          <p:nvPr/>
        </p:nvSpPr>
        <p:spPr>
          <a:xfrm>
            <a:off x="1219200" y="4876800"/>
            <a:ext cx="4572000" cy="3046988"/>
          </a:xfrm>
          <a:prstGeom prst="rect">
            <a:avLst/>
          </a:prstGeom>
          <a:noFill/>
        </p:spPr>
        <p:txBody>
          <a:bodyPr wrap="square" rtlCol="0">
            <a:spAutoFit/>
          </a:bodyPr>
          <a:lstStyle/>
          <a:p>
            <a:pPr algn="just"/>
            <a:r>
              <a:rPr lang="ru-RU" sz="2400" b="1" dirty="0" smtClean="0">
                <a:latin typeface="Comic Sans MS" pitchFamily="66" charset="0"/>
              </a:rPr>
              <a:t>Приходит к нам, когда мы испытываем внутреннее волнение или ожидаем </a:t>
            </a:r>
          </a:p>
          <a:p>
            <a:pPr algn="just"/>
            <a:r>
              <a:rPr lang="ru-RU" sz="2400" b="1" dirty="0" smtClean="0">
                <a:latin typeface="Comic Sans MS" pitchFamily="66" charset="0"/>
              </a:rPr>
              <a:t>что-то неизвестное, предчувствуем неудачу или опасность.  Помогает нам оценить свои силы и возможности.</a:t>
            </a:r>
            <a:endParaRPr lang="ru-RU" sz="2400" b="1" dirty="0">
              <a:latin typeface="Comic Sans MS" pitchFamily="66" charset="0"/>
            </a:endParaRPr>
          </a:p>
        </p:txBody>
      </p:sp>
    </p:spTree>
    <p:extLst>
      <p:ext uri="{BB962C8B-B14F-4D97-AF65-F5344CB8AC3E}">
        <p14:creationId xmlns:p14="http://schemas.microsoft.com/office/powerpoint/2010/main" xmlns="" val="1373289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1159046" y="1126956"/>
            <a:ext cx="9176085" cy="6858005"/>
          </a:xfrm>
          <a:prstGeom prst="rect">
            <a:avLst/>
          </a:prstGeom>
        </p:spPr>
      </p:pic>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5400000">
            <a:off x="-548127" y="1664309"/>
            <a:ext cx="7962275" cy="5783296"/>
          </a:xfrm>
          <a:prstGeom prst="rect">
            <a:avLst/>
          </a:prstGeom>
        </p:spPr>
      </p:pic>
      <p:sp>
        <p:nvSpPr>
          <p:cNvPr id="7" name="TextBox 6"/>
          <p:cNvSpPr txBox="1"/>
          <p:nvPr/>
        </p:nvSpPr>
        <p:spPr>
          <a:xfrm>
            <a:off x="1219200" y="990600"/>
            <a:ext cx="4572000" cy="4154984"/>
          </a:xfrm>
          <a:prstGeom prst="rect">
            <a:avLst/>
          </a:prstGeom>
          <a:noFill/>
        </p:spPr>
        <p:txBody>
          <a:bodyPr wrap="square" rtlCol="0">
            <a:spAutoFit/>
          </a:bodyPr>
          <a:lstStyle/>
          <a:p>
            <a:pPr marL="457200" indent="-457200" algn="just">
              <a:buAutoNum type="arabicPeriod"/>
            </a:pPr>
            <a:r>
              <a:rPr lang="ru-RU" sz="2400" b="1" dirty="0" smtClean="0">
                <a:latin typeface="Comic Sans MS" pitchFamily="66" charset="0"/>
              </a:rPr>
              <a:t>Изобрази тревожного человека.</a:t>
            </a:r>
          </a:p>
          <a:p>
            <a:pPr marL="457200" indent="-457200" algn="just">
              <a:buAutoNum type="arabicPeriod"/>
            </a:pPr>
            <a:r>
              <a:rPr lang="ru-RU" sz="2400" b="1" dirty="0" smtClean="0">
                <a:latin typeface="Comic Sans MS" pitchFamily="66" charset="0"/>
              </a:rPr>
              <a:t>Как ведет себя тревожный человек?</a:t>
            </a:r>
          </a:p>
          <a:p>
            <a:pPr marL="457200" indent="-457200" algn="just">
              <a:buAutoNum type="arabicPeriod"/>
            </a:pPr>
            <a:r>
              <a:rPr lang="ru-RU" sz="2400" b="1" dirty="0" smtClean="0">
                <a:latin typeface="Comic Sans MS" pitchFamily="66" charset="0"/>
              </a:rPr>
              <a:t>Когда ты испытывал тревогу?</a:t>
            </a:r>
          </a:p>
          <a:p>
            <a:pPr marL="457200" indent="-457200" algn="just">
              <a:buAutoNum type="arabicPeriod"/>
            </a:pPr>
            <a:r>
              <a:rPr lang="ru-RU" sz="2400" b="1" dirty="0" smtClean="0">
                <a:latin typeface="Comic Sans MS" pitchFamily="66" charset="0"/>
              </a:rPr>
              <a:t>Мешает ли тревога человеку? Чем?</a:t>
            </a:r>
          </a:p>
          <a:p>
            <a:pPr marL="457200" indent="-457200" algn="just">
              <a:buAutoNum type="arabicPeriod"/>
            </a:pPr>
            <a:r>
              <a:rPr lang="ru-RU" sz="2400" b="1" dirty="0" smtClean="0">
                <a:latin typeface="Comic Sans MS" pitchFamily="66" charset="0"/>
              </a:rPr>
              <a:t>Что можно сделать, чтобы избавиться от тревоги?</a:t>
            </a:r>
            <a:endParaRPr lang="ru-RU" sz="2400" b="1" dirty="0">
              <a:latin typeface="Comic Sans MS" pitchFamily="66" charset="0"/>
            </a:endParaRPr>
          </a:p>
        </p:txBody>
      </p:sp>
      <p:pic>
        <p:nvPicPr>
          <p:cNvPr id="8" name="Picture 2"/>
          <p:cNvPicPr>
            <a:picLocks noChangeAspect="1" noChangeArrowheads="1"/>
          </p:cNvPicPr>
          <p:nvPr/>
        </p:nvPicPr>
        <p:blipFill>
          <a:blip r:embed="rId4">
            <a:grayscl/>
          </a:blip>
          <a:srcRect/>
          <a:stretch>
            <a:fillRect/>
          </a:stretch>
        </p:blipFill>
        <p:spPr bwMode="auto">
          <a:xfrm>
            <a:off x="1828801" y="5029200"/>
            <a:ext cx="3147794" cy="3352800"/>
          </a:xfrm>
          <a:prstGeom prst="rect">
            <a:avLst/>
          </a:prstGeom>
          <a:noFill/>
          <a:ln w="9525">
            <a:noFill/>
            <a:miter lim="800000"/>
            <a:headEnd/>
            <a:tailEnd/>
          </a:ln>
          <a:effectLst>
            <a:softEdge rad="317500"/>
          </a:effectLst>
        </p:spPr>
      </p:pic>
    </p:spTree>
    <p:extLst>
      <p:ext uri="{BB962C8B-B14F-4D97-AF65-F5344CB8AC3E}">
        <p14:creationId xmlns:p14="http://schemas.microsoft.com/office/powerpoint/2010/main" xmlns="" val="998329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1159046" y="1126956"/>
            <a:ext cx="9176085" cy="6858005"/>
          </a:xfrm>
          <a:prstGeom prst="rect">
            <a:avLst/>
          </a:prstGeom>
        </p:spPr>
      </p:pic>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5400000">
            <a:off x="-548127" y="1664309"/>
            <a:ext cx="7962275" cy="5783296"/>
          </a:xfrm>
          <a:prstGeom prst="rect">
            <a:avLst/>
          </a:prstGeom>
        </p:spPr>
      </p:pic>
      <p:sp>
        <p:nvSpPr>
          <p:cNvPr id="7" name="TextBox 6"/>
          <p:cNvSpPr txBox="1"/>
          <p:nvPr/>
        </p:nvSpPr>
        <p:spPr>
          <a:xfrm>
            <a:off x="1676400" y="1143002"/>
            <a:ext cx="3505200" cy="646331"/>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3600" dirty="0" smtClean="0">
                <a:latin typeface="Comic Sans MS" pitchFamily="66" charset="0"/>
              </a:rPr>
              <a:t>ГОРДОСТЬ</a:t>
            </a:r>
            <a:endParaRPr lang="ru-RU" sz="3600" dirty="0">
              <a:latin typeface="Comic Sans MS" pitchFamily="66" charset="0"/>
            </a:endParaRPr>
          </a:p>
        </p:txBody>
      </p:sp>
      <p:pic>
        <p:nvPicPr>
          <p:cNvPr id="8" name="Picture 2"/>
          <p:cNvPicPr>
            <a:picLocks noChangeAspect="1" noChangeArrowheads="1"/>
          </p:cNvPicPr>
          <p:nvPr/>
        </p:nvPicPr>
        <p:blipFill>
          <a:blip r:embed="rId4"/>
          <a:srcRect/>
          <a:stretch>
            <a:fillRect/>
          </a:stretch>
        </p:blipFill>
        <p:spPr bwMode="auto">
          <a:xfrm>
            <a:off x="1828800" y="1828800"/>
            <a:ext cx="3200400" cy="2913987"/>
          </a:xfrm>
          <a:prstGeom prst="rect">
            <a:avLst/>
          </a:prstGeom>
          <a:noFill/>
          <a:ln w="9525">
            <a:noFill/>
            <a:miter lim="800000"/>
            <a:headEnd/>
            <a:tailEnd/>
          </a:ln>
          <a:effectLst/>
        </p:spPr>
      </p:pic>
      <p:sp>
        <p:nvSpPr>
          <p:cNvPr id="9" name="TextBox 8"/>
          <p:cNvSpPr txBox="1"/>
          <p:nvPr/>
        </p:nvSpPr>
        <p:spPr>
          <a:xfrm>
            <a:off x="1143000" y="4724400"/>
            <a:ext cx="4724400" cy="3077765"/>
          </a:xfrm>
          <a:prstGeom prst="rect">
            <a:avLst/>
          </a:prstGeom>
          <a:noFill/>
        </p:spPr>
        <p:txBody>
          <a:bodyPr wrap="square" rtlCol="0">
            <a:spAutoFit/>
          </a:bodyPr>
          <a:lstStyle/>
          <a:p>
            <a:pPr algn="just"/>
            <a:r>
              <a:rPr lang="ru-RU" sz="2400" b="1" dirty="0" smtClean="0">
                <a:latin typeface="Comic Sans MS" pitchFamily="66" charset="0"/>
              </a:rPr>
              <a:t>Приходит к нам, когда мы сделали что-то хорошее или совершили одобрительный поступок. Доставляет нам чувство удовлетворения от проделанного и  подталкивает нас к новым достижениям.</a:t>
            </a:r>
            <a:endParaRPr lang="ru-RU" sz="2400" b="1" dirty="0">
              <a:latin typeface="Comic Sans MS" pitchFamily="66" charset="0"/>
            </a:endParaRPr>
          </a:p>
        </p:txBody>
      </p:sp>
    </p:spTree>
    <p:extLst>
      <p:ext uri="{BB962C8B-B14F-4D97-AF65-F5344CB8AC3E}">
        <p14:creationId xmlns:p14="http://schemas.microsoft.com/office/powerpoint/2010/main" xmlns="" val="19670894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1159046" y="1126956"/>
            <a:ext cx="9176085" cy="6858005"/>
          </a:xfrm>
          <a:prstGeom prst="rect">
            <a:avLst/>
          </a:prstGeom>
        </p:spPr>
      </p:pic>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5400000">
            <a:off x="-548127" y="1664309"/>
            <a:ext cx="7962275" cy="5783296"/>
          </a:xfrm>
          <a:prstGeom prst="rect">
            <a:avLst/>
          </a:prstGeom>
        </p:spPr>
      </p:pic>
      <p:sp>
        <p:nvSpPr>
          <p:cNvPr id="7" name="TextBox 6"/>
          <p:cNvSpPr txBox="1"/>
          <p:nvPr/>
        </p:nvSpPr>
        <p:spPr>
          <a:xfrm>
            <a:off x="1143000" y="838201"/>
            <a:ext cx="4724400" cy="4524315"/>
          </a:xfrm>
          <a:prstGeom prst="rect">
            <a:avLst/>
          </a:prstGeom>
          <a:noFill/>
        </p:spPr>
        <p:txBody>
          <a:bodyPr wrap="square" rtlCol="0">
            <a:spAutoFit/>
          </a:bodyPr>
          <a:lstStyle/>
          <a:p>
            <a:pPr marL="457200" indent="-457200" algn="just">
              <a:buAutoNum type="arabicPeriod"/>
            </a:pPr>
            <a:r>
              <a:rPr lang="ru-RU" sz="2400" b="1" dirty="0" smtClean="0">
                <a:latin typeface="Comic Sans MS" pitchFamily="66" charset="0"/>
              </a:rPr>
              <a:t>Когда ты последний раз испытывал гордость?</a:t>
            </a:r>
          </a:p>
          <a:p>
            <a:pPr marL="457200" indent="-457200" algn="just">
              <a:buAutoNum type="arabicPeriod"/>
            </a:pPr>
            <a:r>
              <a:rPr lang="ru-RU" sz="2400" b="1" dirty="0" smtClean="0">
                <a:latin typeface="Comic Sans MS" pitchFamily="66" charset="0"/>
              </a:rPr>
              <a:t>Может ли гордость навредить? В каких случаях?</a:t>
            </a:r>
          </a:p>
          <a:p>
            <a:pPr marL="457200" indent="-457200" algn="just">
              <a:buAutoNum type="arabicPeriod"/>
            </a:pPr>
            <a:r>
              <a:rPr lang="ru-RU" sz="2400" b="1" dirty="0" smtClean="0">
                <a:latin typeface="Comic Sans MS" pitchFamily="66" charset="0"/>
              </a:rPr>
              <a:t>Пройдись гордой походкой.</a:t>
            </a:r>
          </a:p>
          <a:p>
            <a:pPr marL="457200" indent="-457200" algn="just">
              <a:buAutoNum type="arabicPeriod"/>
            </a:pPr>
            <a:r>
              <a:rPr lang="ru-RU" sz="2400" b="1" dirty="0" smtClean="0">
                <a:latin typeface="Comic Sans MS" pitchFamily="66" charset="0"/>
              </a:rPr>
              <a:t>Какое животное ты считаешь гордым? Почему?</a:t>
            </a:r>
          </a:p>
          <a:p>
            <a:pPr marL="457200" indent="-457200" algn="just">
              <a:buAutoNum type="arabicPeriod"/>
            </a:pPr>
            <a:r>
              <a:rPr lang="ru-RU" sz="2400" b="1" dirty="0" smtClean="0">
                <a:latin typeface="Comic Sans MS" pitchFamily="66" charset="0"/>
              </a:rPr>
              <a:t>Нарисуй то, чем ты гордишься.</a:t>
            </a:r>
            <a:endParaRPr lang="ru-RU" sz="2400" b="1" dirty="0">
              <a:latin typeface="Comic Sans MS" pitchFamily="66" charset="0"/>
            </a:endParaRPr>
          </a:p>
        </p:txBody>
      </p:sp>
      <p:pic>
        <p:nvPicPr>
          <p:cNvPr id="8" name="Picture 2"/>
          <p:cNvPicPr>
            <a:picLocks noChangeAspect="1" noChangeArrowheads="1"/>
          </p:cNvPicPr>
          <p:nvPr/>
        </p:nvPicPr>
        <p:blipFill>
          <a:blip r:embed="rId4">
            <a:grayscl/>
          </a:blip>
          <a:srcRect/>
          <a:stretch>
            <a:fillRect/>
          </a:stretch>
        </p:blipFill>
        <p:spPr bwMode="auto">
          <a:xfrm>
            <a:off x="2362200" y="5136174"/>
            <a:ext cx="2438400" cy="3165231"/>
          </a:xfrm>
          <a:prstGeom prst="rect">
            <a:avLst/>
          </a:prstGeom>
          <a:noFill/>
          <a:ln w="9525">
            <a:noFill/>
            <a:miter lim="800000"/>
            <a:headEnd/>
            <a:tailEnd/>
          </a:ln>
          <a:effectLst>
            <a:softEdge rad="317500"/>
          </a:effectLst>
        </p:spPr>
      </p:pic>
    </p:spTree>
    <p:extLst>
      <p:ext uri="{BB962C8B-B14F-4D97-AF65-F5344CB8AC3E}">
        <p14:creationId xmlns:p14="http://schemas.microsoft.com/office/powerpoint/2010/main" xmlns="" val="25297260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1159046" y="1126956"/>
            <a:ext cx="9176085" cy="6858005"/>
          </a:xfrm>
          <a:prstGeom prst="rect">
            <a:avLst/>
          </a:prstGeom>
        </p:spPr>
      </p:pic>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5400000">
            <a:off x="-548127" y="1664309"/>
            <a:ext cx="7962275" cy="5783296"/>
          </a:xfrm>
          <a:prstGeom prst="rect">
            <a:avLst/>
          </a:prstGeom>
        </p:spPr>
      </p:pic>
      <p:sp>
        <p:nvSpPr>
          <p:cNvPr id="8" name="TextBox 7"/>
          <p:cNvSpPr txBox="1"/>
          <p:nvPr/>
        </p:nvSpPr>
        <p:spPr>
          <a:xfrm>
            <a:off x="1676400" y="1143002"/>
            <a:ext cx="3505200" cy="646331"/>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sz="3600" dirty="0" smtClean="0">
                <a:latin typeface="Comic Sans MS" pitchFamily="66" charset="0"/>
              </a:rPr>
              <a:t>СТРАХ</a:t>
            </a:r>
            <a:endParaRPr lang="ru-RU" sz="3600" dirty="0">
              <a:latin typeface="Comic Sans MS" pitchFamily="66" charset="0"/>
            </a:endParaRPr>
          </a:p>
        </p:txBody>
      </p:sp>
      <p:pic>
        <p:nvPicPr>
          <p:cNvPr id="9" name="Picture 2"/>
          <p:cNvPicPr>
            <a:picLocks noChangeAspect="1" noChangeArrowheads="1"/>
          </p:cNvPicPr>
          <p:nvPr/>
        </p:nvPicPr>
        <p:blipFill>
          <a:blip r:embed="rId4"/>
          <a:srcRect/>
          <a:stretch>
            <a:fillRect/>
          </a:stretch>
        </p:blipFill>
        <p:spPr bwMode="auto">
          <a:xfrm>
            <a:off x="1752600" y="1905000"/>
            <a:ext cx="3273264" cy="2590800"/>
          </a:xfrm>
          <a:prstGeom prst="rect">
            <a:avLst/>
          </a:prstGeom>
          <a:noFill/>
          <a:ln w="9525">
            <a:noFill/>
            <a:miter lim="800000"/>
            <a:headEnd/>
            <a:tailEnd/>
          </a:ln>
          <a:effectLst/>
        </p:spPr>
      </p:pic>
      <p:sp>
        <p:nvSpPr>
          <p:cNvPr id="10" name="TextBox 9"/>
          <p:cNvSpPr txBox="1"/>
          <p:nvPr/>
        </p:nvSpPr>
        <p:spPr>
          <a:xfrm>
            <a:off x="1066800" y="4724400"/>
            <a:ext cx="4724400" cy="2677656"/>
          </a:xfrm>
          <a:prstGeom prst="rect">
            <a:avLst/>
          </a:prstGeom>
          <a:noFill/>
        </p:spPr>
        <p:txBody>
          <a:bodyPr wrap="square" rtlCol="0">
            <a:spAutoFit/>
          </a:bodyPr>
          <a:lstStyle/>
          <a:p>
            <a:pPr algn="just"/>
            <a:r>
              <a:rPr lang="ru-RU" sz="2400" b="1" dirty="0" smtClean="0">
                <a:latin typeface="Comic Sans MS" pitchFamily="66" charset="0"/>
              </a:rPr>
              <a:t>Неприятное чувство, но он, когда мы подключаем осторожность, оберегает нас от опасностей. Страх не дает нам принять неверные решения и  совершить необдуманные поступки.</a:t>
            </a:r>
            <a:endParaRPr lang="ru-RU" sz="2400" b="1" dirty="0">
              <a:latin typeface="Comic Sans MS" pitchFamily="66" charset="0"/>
            </a:endParaRPr>
          </a:p>
        </p:txBody>
      </p:sp>
    </p:spTree>
    <p:extLst>
      <p:ext uri="{BB962C8B-B14F-4D97-AF65-F5344CB8AC3E}">
        <p14:creationId xmlns:p14="http://schemas.microsoft.com/office/powerpoint/2010/main" xmlns="" val="6927407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1159046" y="1126956"/>
            <a:ext cx="9176085" cy="6858005"/>
          </a:xfrm>
          <a:prstGeom prst="rect">
            <a:avLst/>
          </a:prstGeom>
        </p:spPr>
      </p:pic>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5400000">
            <a:off x="-548127" y="1664309"/>
            <a:ext cx="7962275" cy="5783296"/>
          </a:xfrm>
          <a:prstGeom prst="rect">
            <a:avLst/>
          </a:prstGeom>
        </p:spPr>
      </p:pic>
      <p:sp>
        <p:nvSpPr>
          <p:cNvPr id="7" name="TextBox 6"/>
          <p:cNvSpPr txBox="1"/>
          <p:nvPr/>
        </p:nvSpPr>
        <p:spPr>
          <a:xfrm>
            <a:off x="1066800" y="762000"/>
            <a:ext cx="4724400" cy="3785652"/>
          </a:xfrm>
          <a:prstGeom prst="rect">
            <a:avLst/>
          </a:prstGeom>
          <a:noFill/>
        </p:spPr>
        <p:txBody>
          <a:bodyPr wrap="square" rtlCol="0">
            <a:spAutoFit/>
          </a:bodyPr>
          <a:lstStyle/>
          <a:p>
            <a:pPr marL="457200" indent="-457200" algn="just">
              <a:buFont typeface="+mj-lt"/>
              <a:buAutoNum type="arabicPeriod"/>
            </a:pPr>
            <a:r>
              <a:rPr lang="ru-RU" sz="2400" b="1" dirty="0" smtClean="0">
                <a:latin typeface="Comic Sans MS" pitchFamily="66" charset="0"/>
              </a:rPr>
              <a:t>Как выглядит испуганный человек?</a:t>
            </a:r>
          </a:p>
          <a:p>
            <a:pPr marL="457200" indent="-457200" algn="just">
              <a:buFont typeface="+mj-lt"/>
              <a:buAutoNum type="arabicPeriod"/>
            </a:pPr>
            <a:r>
              <a:rPr lang="ru-RU" sz="2400" b="1" dirty="0" smtClean="0">
                <a:latin typeface="Comic Sans MS" pitchFamily="66" charset="0"/>
              </a:rPr>
              <a:t>Произнеси испуганно звуки: «А, О,У»</a:t>
            </a:r>
          </a:p>
          <a:p>
            <a:pPr marL="457200" indent="-457200" algn="just">
              <a:buFont typeface="+mj-lt"/>
              <a:buAutoNum type="arabicPeriod"/>
            </a:pPr>
            <a:r>
              <a:rPr lang="ru-RU" sz="2400" b="1" dirty="0" smtClean="0">
                <a:latin typeface="Comic Sans MS" pitchFamily="66" charset="0"/>
              </a:rPr>
              <a:t>Закончи предложения: «Когда я боюсь я…»</a:t>
            </a:r>
          </a:p>
          <a:p>
            <a:pPr marL="457200" indent="-457200" algn="just">
              <a:buFont typeface="+mj-lt"/>
              <a:buAutoNum type="arabicPeriod"/>
            </a:pPr>
            <a:r>
              <a:rPr lang="ru-RU" sz="2400" b="1" dirty="0" smtClean="0">
                <a:latin typeface="Comic Sans MS" pitchFamily="66" charset="0"/>
              </a:rPr>
              <a:t>На что похож страх (звук, цвет, запах)?</a:t>
            </a:r>
          </a:p>
          <a:p>
            <a:pPr marL="457200" indent="-457200" algn="just">
              <a:buFont typeface="+mj-lt"/>
              <a:buAutoNum type="arabicPeriod"/>
            </a:pPr>
            <a:r>
              <a:rPr lang="ru-RU" sz="2400" b="1" dirty="0" smtClean="0">
                <a:latin typeface="Comic Sans MS" pitchFamily="66" charset="0"/>
              </a:rPr>
              <a:t>Нарисуй испуганного поросенка.</a:t>
            </a:r>
          </a:p>
        </p:txBody>
      </p:sp>
      <p:pic>
        <p:nvPicPr>
          <p:cNvPr id="8" name="Picture 2"/>
          <p:cNvPicPr>
            <a:picLocks noChangeAspect="1" noChangeArrowheads="1"/>
          </p:cNvPicPr>
          <p:nvPr/>
        </p:nvPicPr>
        <p:blipFill>
          <a:blip r:embed="rId4">
            <a:grayscl/>
          </a:blip>
          <a:srcRect/>
          <a:stretch>
            <a:fillRect/>
          </a:stretch>
        </p:blipFill>
        <p:spPr bwMode="auto">
          <a:xfrm>
            <a:off x="1828800" y="4572000"/>
            <a:ext cx="3581400" cy="3505200"/>
          </a:xfrm>
          <a:prstGeom prst="rect">
            <a:avLst/>
          </a:prstGeom>
          <a:noFill/>
          <a:ln w="9525">
            <a:noFill/>
            <a:miter lim="800000"/>
            <a:headEnd/>
            <a:tailEnd/>
          </a:ln>
          <a:effectLst>
            <a:softEdge rad="317500"/>
          </a:effectLst>
        </p:spPr>
      </p:pic>
    </p:spTree>
    <p:extLst>
      <p:ext uri="{BB962C8B-B14F-4D97-AF65-F5344CB8AC3E}">
        <p14:creationId xmlns:p14="http://schemas.microsoft.com/office/powerpoint/2010/main" xmlns="" val="1372746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1159046" y="1126956"/>
            <a:ext cx="9176085" cy="6858005"/>
          </a:xfrm>
          <a:prstGeom prst="rect">
            <a:avLst/>
          </a:prstGeom>
        </p:spPr>
      </p:pic>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5400000">
            <a:off x="-548127" y="1664309"/>
            <a:ext cx="7962275" cy="5783296"/>
          </a:xfrm>
          <a:prstGeom prst="rect">
            <a:avLst/>
          </a:prstGeom>
        </p:spPr>
      </p:pic>
      <p:sp>
        <p:nvSpPr>
          <p:cNvPr id="7" name="TextBox 6"/>
          <p:cNvSpPr txBox="1"/>
          <p:nvPr/>
        </p:nvSpPr>
        <p:spPr>
          <a:xfrm>
            <a:off x="1676400" y="1143002"/>
            <a:ext cx="3505200" cy="646331"/>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3600" dirty="0" smtClean="0">
                <a:latin typeface="Comic Sans MS" pitchFamily="66" charset="0"/>
              </a:rPr>
              <a:t>ДОВЕРИЕ</a:t>
            </a:r>
            <a:endParaRPr lang="ru-RU" sz="3600" dirty="0">
              <a:latin typeface="Comic Sans MS" pitchFamily="66" charset="0"/>
            </a:endParaRPr>
          </a:p>
        </p:txBody>
      </p:sp>
      <p:pic>
        <p:nvPicPr>
          <p:cNvPr id="8" name="Picture 2"/>
          <p:cNvPicPr>
            <a:picLocks noChangeAspect="1" noChangeArrowheads="1"/>
          </p:cNvPicPr>
          <p:nvPr/>
        </p:nvPicPr>
        <p:blipFill>
          <a:blip r:embed="rId4"/>
          <a:srcRect/>
          <a:stretch>
            <a:fillRect/>
          </a:stretch>
        </p:blipFill>
        <p:spPr bwMode="auto">
          <a:xfrm>
            <a:off x="1905000" y="1981200"/>
            <a:ext cx="3172992" cy="2667000"/>
          </a:xfrm>
          <a:prstGeom prst="rect">
            <a:avLst/>
          </a:prstGeom>
          <a:noFill/>
          <a:ln w="9525">
            <a:noFill/>
            <a:miter lim="800000"/>
            <a:headEnd/>
            <a:tailEnd/>
          </a:ln>
          <a:effectLst/>
        </p:spPr>
      </p:pic>
      <p:sp>
        <p:nvSpPr>
          <p:cNvPr id="9" name="TextBox 8"/>
          <p:cNvSpPr txBox="1"/>
          <p:nvPr/>
        </p:nvSpPr>
        <p:spPr>
          <a:xfrm>
            <a:off x="1219200" y="4572000"/>
            <a:ext cx="4495800" cy="3416320"/>
          </a:xfrm>
          <a:prstGeom prst="rect">
            <a:avLst/>
          </a:prstGeom>
          <a:noFill/>
        </p:spPr>
        <p:txBody>
          <a:bodyPr wrap="square" rtlCol="0">
            <a:spAutoFit/>
          </a:bodyPr>
          <a:lstStyle/>
          <a:p>
            <a:pPr algn="just"/>
            <a:r>
              <a:rPr lang="ru-RU" sz="2400" b="1" dirty="0" smtClean="0">
                <a:latin typeface="Comic Sans MS" pitchFamily="66" charset="0"/>
              </a:rPr>
              <a:t>Возникает, когда мы хорошо кого-то узнаем, а значит, оно лежит в основе дружбы. Без доверия невозможно жить в семье, а вне семьи доверие помогает успешно действовать всем вместе, быть в одной команде.</a:t>
            </a:r>
            <a:endParaRPr lang="ru-RU" sz="2400" b="1" dirty="0">
              <a:latin typeface="Comic Sans MS" pitchFamily="66" charset="0"/>
            </a:endParaRPr>
          </a:p>
        </p:txBody>
      </p:sp>
    </p:spTree>
    <p:extLst>
      <p:ext uri="{BB962C8B-B14F-4D97-AF65-F5344CB8AC3E}">
        <p14:creationId xmlns:p14="http://schemas.microsoft.com/office/powerpoint/2010/main" xmlns="" val="2940591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fony_13.jpg"/>
          <p:cNvPicPr>
            <a:picLocks noGrp="1" noChangeAspect="1"/>
          </p:cNvPicPr>
          <p:nvPr>
            <p:ph idx="1"/>
          </p:nvPr>
        </p:nvPicPr>
        <p:blipFill>
          <a:blip r:embed="rId2" cstate="print"/>
          <a:stretch>
            <a:fillRect/>
          </a:stretch>
        </p:blipFill>
        <p:spPr>
          <a:xfrm rot="16200000">
            <a:off x="-1143003" y="1143006"/>
            <a:ext cx="9144007" cy="6857999"/>
          </a:xfrm>
        </p:spPr>
      </p:pic>
      <p:sp>
        <p:nvSpPr>
          <p:cNvPr id="6" name="Прямоугольник 5"/>
          <p:cNvSpPr/>
          <p:nvPr/>
        </p:nvSpPr>
        <p:spPr>
          <a:xfrm>
            <a:off x="990600" y="762000"/>
            <a:ext cx="5029200" cy="1754326"/>
          </a:xfrm>
          <a:prstGeom prst="rect">
            <a:avLst/>
          </a:prstGeom>
        </p:spPr>
        <p:txBody>
          <a:bodyPr wrap="square">
            <a:spAutoFit/>
          </a:bodyPr>
          <a:lstStyle/>
          <a:p>
            <a:pPr algn="ctr"/>
            <a:endParaRPr lang="en-US" sz="1600" b="1" dirty="0" smtClean="0">
              <a:latin typeface="Comic Sans MS" pitchFamily="66" charset="0"/>
            </a:endParaRPr>
          </a:p>
          <a:p>
            <a:pPr algn="just">
              <a:buFont typeface="Wingdings" pitchFamily="2" charset="2"/>
              <a:buChar char="§"/>
            </a:pPr>
            <a:endParaRPr lang="ru-RU" b="1" dirty="0" smtClean="0">
              <a:latin typeface="Comic Sans MS" pitchFamily="66" charset="0"/>
            </a:endParaRPr>
          </a:p>
          <a:p>
            <a:pPr algn="just">
              <a:buFont typeface="Wingdings" pitchFamily="2" charset="2"/>
              <a:buChar char="§"/>
            </a:pPr>
            <a:endParaRPr lang="ru-RU" sz="1400" b="1" dirty="0" smtClean="0">
              <a:latin typeface="Comic Sans MS" pitchFamily="66" charset="0"/>
            </a:endParaRPr>
          </a:p>
          <a:p>
            <a:pPr algn="just">
              <a:buFont typeface="Wingdings" pitchFamily="2" charset="2"/>
              <a:buChar char="§"/>
            </a:pPr>
            <a:endParaRPr lang="ru-RU" sz="1400" b="1" dirty="0" smtClean="0">
              <a:latin typeface="Comic Sans MS" pitchFamily="66" charset="0"/>
            </a:endParaRPr>
          </a:p>
          <a:p>
            <a:pPr algn="just">
              <a:buFont typeface="Wingdings" pitchFamily="2" charset="2"/>
              <a:buChar char="§"/>
            </a:pPr>
            <a:endParaRPr lang="ru-RU" sz="1400" b="1" dirty="0" smtClean="0">
              <a:latin typeface="Comic Sans MS" pitchFamily="66" charset="0"/>
            </a:endParaRPr>
          </a:p>
          <a:p>
            <a:pPr algn="just">
              <a:buFont typeface="Wingdings" pitchFamily="2" charset="2"/>
              <a:buChar char="§"/>
            </a:pPr>
            <a:endParaRPr lang="ru-RU" sz="1400" b="1" dirty="0" smtClean="0">
              <a:latin typeface="Comic Sans MS" pitchFamily="66" charset="0"/>
            </a:endParaRPr>
          </a:p>
          <a:p>
            <a:endParaRPr lang="ru-RU" dirty="0"/>
          </a:p>
        </p:txBody>
      </p:sp>
      <p:sp>
        <p:nvSpPr>
          <p:cNvPr id="8" name="Блок-схема: узел 7"/>
          <p:cNvSpPr/>
          <p:nvPr/>
        </p:nvSpPr>
        <p:spPr>
          <a:xfrm>
            <a:off x="714357" y="1928795"/>
            <a:ext cx="1857388" cy="1857388"/>
          </a:xfrm>
          <a:prstGeom prst="flowChartConnecto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Блок-схема: узел 8"/>
          <p:cNvSpPr/>
          <p:nvPr/>
        </p:nvSpPr>
        <p:spPr>
          <a:xfrm flipH="1">
            <a:off x="4214818" y="1928795"/>
            <a:ext cx="1785950" cy="185738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428604" y="642912"/>
            <a:ext cx="6000792" cy="461665"/>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smtClean="0">
                <a:latin typeface="Comic Sans MS" pitchFamily="66" charset="0"/>
              </a:rPr>
              <a:t>EQ </a:t>
            </a:r>
            <a:r>
              <a:rPr lang="ru-RU" sz="2400" dirty="0" smtClean="0">
                <a:latin typeface="Comic Sans MS" pitchFamily="66" charset="0"/>
              </a:rPr>
              <a:t>и готовность к обучению в школе</a:t>
            </a:r>
            <a:endParaRPr lang="ru-RU" sz="2400" dirty="0">
              <a:latin typeface="Comic Sans MS" pitchFamily="66" charset="0"/>
            </a:endParaRPr>
          </a:p>
        </p:txBody>
      </p:sp>
      <p:sp>
        <p:nvSpPr>
          <p:cNvPr id="12" name="TextBox 11"/>
          <p:cNvSpPr txBox="1"/>
          <p:nvPr/>
        </p:nvSpPr>
        <p:spPr>
          <a:xfrm>
            <a:off x="1285861" y="2643174"/>
            <a:ext cx="714380" cy="369332"/>
          </a:xfrm>
          <a:prstGeom prst="rect">
            <a:avLst/>
          </a:prstGeom>
          <a:noFill/>
        </p:spPr>
        <p:txBody>
          <a:bodyPr wrap="square" rtlCol="0">
            <a:spAutoFit/>
          </a:bodyPr>
          <a:lstStyle/>
          <a:p>
            <a:pPr algn="ctr"/>
            <a:r>
              <a:rPr lang="en-US" dirty="0" smtClean="0"/>
              <a:t>EQ</a:t>
            </a:r>
            <a:endParaRPr lang="ru-RU" dirty="0"/>
          </a:p>
        </p:txBody>
      </p:sp>
      <p:sp>
        <p:nvSpPr>
          <p:cNvPr id="13" name="TextBox 12"/>
          <p:cNvSpPr txBox="1"/>
          <p:nvPr/>
        </p:nvSpPr>
        <p:spPr>
          <a:xfrm>
            <a:off x="4429132" y="2500299"/>
            <a:ext cx="1357322" cy="646331"/>
          </a:xfrm>
          <a:prstGeom prst="rect">
            <a:avLst/>
          </a:prstGeom>
          <a:noFill/>
        </p:spPr>
        <p:txBody>
          <a:bodyPr wrap="square" rtlCol="0">
            <a:spAutoFit/>
          </a:bodyPr>
          <a:lstStyle/>
          <a:p>
            <a:pPr algn="ctr"/>
            <a:r>
              <a:rPr lang="ru-RU" dirty="0" smtClean="0"/>
              <a:t>Готовность к школе</a:t>
            </a:r>
            <a:endParaRPr lang="ru-RU" dirty="0"/>
          </a:p>
        </p:txBody>
      </p:sp>
      <p:sp>
        <p:nvSpPr>
          <p:cNvPr id="14" name="Стрелка вправо 13"/>
          <p:cNvSpPr/>
          <p:nvPr/>
        </p:nvSpPr>
        <p:spPr>
          <a:xfrm>
            <a:off x="2714620" y="2500297"/>
            <a:ext cx="1357322" cy="214315"/>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лево 14"/>
          <p:cNvSpPr/>
          <p:nvPr/>
        </p:nvSpPr>
        <p:spPr>
          <a:xfrm>
            <a:off x="2714620" y="3000364"/>
            <a:ext cx="1357322" cy="2143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descr="site_36.preview.jpg"/>
          <p:cNvPicPr>
            <a:picLocks noChangeAspect="1"/>
          </p:cNvPicPr>
          <p:nvPr/>
        </p:nvPicPr>
        <p:blipFill>
          <a:blip r:embed="rId3"/>
          <a:stretch>
            <a:fillRect/>
          </a:stretch>
        </p:blipFill>
        <p:spPr>
          <a:xfrm>
            <a:off x="1142985" y="4714878"/>
            <a:ext cx="4572032" cy="315392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1159046" y="1126956"/>
            <a:ext cx="9176085" cy="6858005"/>
          </a:xfrm>
          <a:prstGeom prst="rect">
            <a:avLst/>
          </a:prstGeom>
        </p:spPr>
      </p:pic>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5400000">
            <a:off x="-548127" y="1664309"/>
            <a:ext cx="7962275" cy="5783296"/>
          </a:xfrm>
          <a:prstGeom prst="rect">
            <a:avLst/>
          </a:prstGeom>
        </p:spPr>
      </p:pic>
      <p:sp>
        <p:nvSpPr>
          <p:cNvPr id="7" name="TextBox 6"/>
          <p:cNvSpPr txBox="1"/>
          <p:nvPr/>
        </p:nvSpPr>
        <p:spPr>
          <a:xfrm>
            <a:off x="990600" y="762000"/>
            <a:ext cx="4876800" cy="3785652"/>
          </a:xfrm>
          <a:prstGeom prst="rect">
            <a:avLst/>
          </a:prstGeom>
          <a:noFill/>
        </p:spPr>
        <p:txBody>
          <a:bodyPr wrap="square" rtlCol="0">
            <a:spAutoFit/>
          </a:bodyPr>
          <a:lstStyle/>
          <a:p>
            <a:pPr marL="457200" indent="-457200" algn="just">
              <a:buFont typeface="+mj-lt"/>
              <a:buAutoNum type="arabicPeriod"/>
            </a:pPr>
            <a:r>
              <a:rPr lang="ru-RU" sz="2400" b="1" dirty="0" smtClean="0">
                <a:latin typeface="Comic Sans MS" pitchFamily="66" charset="0"/>
              </a:rPr>
              <a:t>Опиши доверчивого человека.</a:t>
            </a:r>
          </a:p>
          <a:p>
            <a:pPr marL="457200" indent="-457200" algn="just">
              <a:buFont typeface="+mj-lt"/>
              <a:buAutoNum type="arabicPeriod"/>
            </a:pPr>
            <a:r>
              <a:rPr lang="ru-RU" sz="2400" b="1" dirty="0" smtClean="0">
                <a:latin typeface="Comic Sans MS" pitchFamily="66" charset="0"/>
              </a:rPr>
              <a:t>Как ты думаешь: доверять это хорошо или плохо?</a:t>
            </a:r>
          </a:p>
          <a:p>
            <a:pPr marL="457200" indent="-457200" algn="just">
              <a:buFont typeface="+mj-lt"/>
              <a:buAutoNum type="arabicPeriod"/>
            </a:pPr>
            <a:r>
              <a:rPr lang="ru-RU" sz="2400" b="1" dirty="0" smtClean="0">
                <a:latin typeface="Comic Sans MS" pitchFamily="66" charset="0"/>
              </a:rPr>
              <a:t>Кому можно доверять?</a:t>
            </a:r>
          </a:p>
          <a:p>
            <a:pPr marL="457200" indent="-457200" algn="just">
              <a:buFont typeface="+mj-lt"/>
              <a:buAutoNum type="arabicPeriod"/>
            </a:pPr>
            <a:r>
              <a:rPr lang="ru-RU" sz="2400" b="1" dirty="0" smtClean="0">
                <a:latin typeface="Comic Sans MS" pitchFamily="66" charset="0"/>
              </a:rPr>
              <a:t>Как заслужить к себе доверие близких?</a:t>
            </a:r>
          </a:p>
          <a:p>
            <a:pPr marL="457200" indent="-457200" algn="just">
              <a:buFont typeface="+mj-lt"/>
              <a:buAutoNum type="arabicPeriod"/>
            </a:pPr>
            <a:r>
              <a:rPr lang="ru-RU" sz="2400" b="1" dirty="0" smtClean="0">
                <a:latin typeface="Comic Sans MS" pitchFamily="66" charset="0"/>
              </a:rPr>
              <a:t>Вспомни и назови самого доверчивого сказочного героя.</a:t>
            </a:r>
            <a:endParaRPr lang="ru-RU" sz="2400" b="1" dirty="0">
              <a:latin typeface="Comic Sans MS" pitchFamily="66" charset="0"/>
            </a:endParaRPr>
          </a:p>
        </p:txBody>
      </p:sp>
      <p:pic>
        <p:nvPicPr>
          <p:cNvPr id="8" name="Picture 2"/>
          <p:cNvPicPr>
            <a:picLocks noChangeAspect="1" noChangeArrowheads="1"/>
          </p:cNvPicPr>
          <p:nvPr/>
        </p:nvPicPr>
        <p:blipFill>
          <a:blip r:embed="rId4">
            <a:grayscl/>
          </a:blip>
          <a:srcRect/>
          <a:stretch>
            <a:fillRect/>
          </a:stretch>
        </p:blipFill>
        <p:spPr bwMode="auto">
          <a:xfrm>
            <a:off x="1828801" y="4724401"/>
            <a:ext cx="3396223" cy="3459780"/>
          </a:xfrm>
          <a:prstGeom prst="rect">
            <a:avLst/>
          </a:prstGeom>
          <a:noFill/>
          <a:ln w="9525">
            <a:noFill/>
            <a:miter lim="800000"/>
            <a:headEnd/>
            <a:tailEnd/>
          </a:ln>
          <a:effectLst>
            <a:softEdge rad="317500"/>
          </a:effectLst>
        </p:spPr>
      </p:pic>
    </p:spTree>
    <p:extLst>
      <p:ext uri="{BB962C8B-B14F-4D97-AF65-F5344CB8AC3E}">
        <p14:creationId xmlns:p14="http://schemas.microsoft.com/office/powerpoint/2010/main" xmlns="" val="23706358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1159046" y="1126956"/>
            <a:ext cx="9176085" cy="6858005"/>
          </a:xfrm>
          <a:prstGeom prst="rect">
            <a:avLst/>
          </a:prstGeom>
        </p:spPr>
      </p:pic>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5400000">
            <a:off x="-548127" y="1664309"/>
            <a:ext cx="7962275" cy="5783296"/>
          </a:xfrm>
          <a:prstGeom prst="rect">
            <a:avLst/>
          </a:prstGeom>
        </p:spPr>
      </p:pic>
      <p:sp>
        <p:nvSpPr>
          <p:cNvPr id="7" name="TextBox 6"/>
          <p:cNvSpPr txBox="1"/>
          <p:nvPr/>
        </p:nvSpPr>
        <p:spPr>
          <a:xfrm>
            <a:off x="1676400" y="1143002"/>
            <a:ext cx="3505200" cy="646331"/>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3600" dirty="0" smtClean="0">
                <a:latin typeface="Comic Sans MS" pitchFamily="66" charset="0"/>
              </a:rPr>
              <a:t>СМЕЛОСТЬ</a:t>
            </a:r>
            <a:endParaRPr lang="ru-RU" sz="3600" dirty="0">
              <a:latin typeface="Comic Sans MS" pitchFamily="66" charset="0"/>
            </a:endParaRPr>
          </a:p>
        </p:txBody>
      </p:sp>
      <p:pic>
        <p:nvPicPr>
          <p:cNvPr id="8" name="Picture 2"/>
          <p:cNvPicPr>
            <a:picLocks noChangeAspect="1" noChangeArrowheads="1"/>
          </p:cNvPicPr>
          <p:nvPr/>
        </p:nvPicPr>
        <p:blipFill>
          <a:blip r:embed="rId4"/>
          <a:srcRect/>
          <a:stretch>
            <a:fillRect/>
          </a:stretch>
        </p:blipFill>
        <p:spPr bwMode="auto">
          <a:xfrm>
            <a:off x="1905000" y="1981200"/>
            <a:ext cx="2923390" cy="2819400"/>
          </a:xfrm>
          <a:prstGeom prst="rect">
            <a:avLst/>
          </a:prstGeom>
          <a:noFill/>
          <a:ln w="9525">
            <a:noFill/>
            <a:miter lim="800000"/>
            <a:headEnd/>
            <a:tailEnd/>
          </a:ln>
          <a:effectLst/>
        </p:spPr>
      </p:pic>
      <p:sp>
        <p:nvSpPr>
          <p:cNvPr id="9" name="TextBox 8"/>
          <p:cNvSpPr txBox="1"/>
          <p:nvPr/>
        </p:nvSpPr>
        <p:spPr>
          <a:xfrm>
            <a:off x="1219200" y="5029200"/>
            <a:ext cx="4572000" cy="2308324"/>
          </a:xfrm>
          <a:prstGeom prst="rect">
            <a:avLst/>
          </a:prstGeom>
          <a:noFill/>
        </p:spPr>
        <p:txBody>
          <a:bodyPr wrap="square" rtlCol="0">
            <a:spAutoFit/>
          </a:bodyPr>
          <a:lstStyle/>
          <a:p>
            <a:pPr algn="just"/>
            <a:r>
              <a:rPr lang="ru-RU" sz="2400" b="1" dirty="0" smtClean="0">
                <a:latin typeface="Comic Sans MS" pitchFamily="66" charset="0"/>
              </a:rPr>
              <a:t>Приходит к нам в ситуации сложного выбора. Смелость учит нас побеждать свои страхи, не бояться трудностей и действовать решительно.</a:t>
            </a:r>
            <a:endParaRPr lang="ru-RU" sz="2400" b="1" dirty="0">
              <a:latin typeface="Comic Sans MS" pitchFamily="66" charset="0"/>
            </a:endParaRPr>
          </a:p>
        </p:txBody>
      </p:sp>
    </p:spTree>
    <p:extLst>
      <p:ext uri="{BB962C8B-B14F-4D97-AF65-F5344CB8AC3E}">
        <p14:creationId xmlns:p14="http://schemas.microsoft.com/office/powerpoint/2010/main" xmlns="" val="13471732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1159046" y="1126956"/>
            <a:ext cx="9176085" cy="6858005"/>
          </a:xfrm>
          <a:prstGeom prst="rect">
            <a:avLst/>
          </a:prstGeom>
        </p:spPr>
      </p:pic>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5400000">
            <a:off x="-548127" y="1664309"/>
            <a:ext cx="7962275" cy="5783296"/>
          </a:xfrm>
          <a:prstGeom prst="rect">
            <a:avLst/>
          </a:prstGeom>
        </p:spPr>
      </p:pic>
      <p:sp>
        <p:nvSpPr>
          <p:cNvPr id="7" name="TextBox 6"/>
          <p:cNvSpPr txBox="1"/>
          <p:nvPr/>
        </p:nvSpPr>
        <p:spPr>
          <a:xfrm>
            <a:off x="1143000" y="762000"/>
            <a:ext cx="4724400" cy="4154984"/>
          </a:xfrm>
          <a:prstGeom prst="rect">
            <a:avLst/>
          </a:prstGeom>
          <a:noFill/>
        </p:spPr>
        <p:txBody>
          <a:bodyPr wrap="square" rtlCol="0">
            <a:spAutoFit/>
          </a:bodyPr>
          <a:lstStyle/>
          <a:p>
            <a:pPr marL="457200" indent="-457200" algn="just">
              <a:buFont typeface="+mj-lt"/>
              <a:buAutoNum type="arabicPeriod"/>
            </a:pPr>
            <a:r>
              <a:rPr lang="ru-RU" sz="2400" b="1" dirty="0" smtClean="0">
                <a:latin typeface="Comic Sans MS" pitchFamily="66" charset="0"/>
              </a:rPr>
              <a:t>Что такое смелость?</a:t>
            </a:r>
          </a:p>
          <a:p>
            <a:pPr marL="457200" indent="-457200" algn="just">
              <a:buFont typeface="+mj-lt"/>
              <a:buAutoNum type="arabicPeriod"/>
            </a:pPr>
            <a:r>
              <a:rPr lang="ru-RU" sz="2400" b="1" dirty="0" smtClean="0">
                <a:latin typeface="Comic Sans MS" pitchFamily="66" charset="0"/>
              </a:rPr>
              <a:t>Опиши смелого человека.</a:t>
            </a:r>
          </a:p>
          <a:p>
            <a:pPr marL="457200" indent="-457200" algn="just">
              <a:buFont typeface="+mj-lt"/>
              <a:buAutoNum type="arabicPeriod"/>
            </a:pPr>
            <a:r>
              <a:rPr lang="ru-RU" sz="2400" b="1" dirty="0" smtClean="0">
                <a:latin typeface="Comic Sans MS" pitchFamily="66" charset="0"/>
              </a:rPr>
              <a:t>На какое природное явление похожа смелость?</a:t>
            </a:r>
          </a:p>
          <a:p>
            <a:pPr marL="457200" indent="-457200" algn="just">
              <a:buFont typeface="+mj-lt"/>
              <a:buAutoNum type="arabicPeriod"/>
            </a:pPr>
            <a:r>
              <a:rPr lang="ru-RU" sz="2400" b="1" dirty="0" smtClean="0">
                <a:latin typeface="Comic Sans MS" pitchFamily="66" charset="0"/>
              </a:rPr>
              <a:t>Вспомни и назови самого смелого сказочного героя.</a:t>
            </a:r>
          </a:p>
          <a:p>
            <a:pPr marL="457200" indent="-457200" algn="just">
              <a:buFont typeface="+mj-lt"/>
              <a:buAutoNum type="arabicPeriod"/>
            </a:pPr>
            <a:r>
              <a:rPr lang="ru-RU" sz="2400" b="1" dirty="0" smtClean="0">
                <a:latin typeface="Comic Sans MS" pitchFamily="66" charset="0"/>
              </a:rPr>
              <a:t>А бывает так, что очень смелый человек где-то струсил? Почему?</a:t>
            </a:r>
          </a:p>
        </p:txBody>
      </p:sp>
      <p:pic>
        <p:nvPicPr>
          <p:cNvPr id="8" name="Picture 2"/>
          <p:cNvPicPr>
            <a:picLocks noChangeAspect="1" noChangeArrowheads="1"/>
          </p:cNvPicPr>
          <p:nvPr/>
        </p:nvPicPr>
        <p:blipFill>
          <a:blip r:embed="rId4">
            <a:grayscl/>
          </a:blip>
          <a:srcRect/>
          <a:stretch>
            <a:fillRect/>
          </a:stretch>
        </p:blipFill>
        <p:spPr bwMode="auto">
          <a:xfrm>
            <a:off x="1828800" y="5088673"/>
            <a:ext cx="3307225" cy="3293329"/>
          </a:xfrm>
          <a:prstGeom prst="rect">
            <a:avLst/>
          </a:prstGeom>
          <a:noFill/>
          <a:ln w="9525">
            <a:noFill/>
            <a:miter lim="800000"/>
            <a:headEnd/>
            <a:tailEnd/>
          </a:ln>
          <a:effectLst>
            <a:softEdge rad="317500"/>
          </a:effectLst>
        </p:spPr>
      </p:pic>
    </p:spTree>
    <p:extLst>
      <p:ext uri="{BB962C8B-B14F-4D97-AF65-F5344CB8AC3E}">
        <p14:creationId xmlns:p14="http://schemas.microsoft.com/office/powerpoint/2010/main" xmlns="" val="14523680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fony_13.jpg"/>
          <p:cNvPicPr>
            <a:picLocks noChangeAspect="1"/>
          </p:cNvPicPr>
          <p:nvPr/>
        </p:nvPicPr>
        <p:blipFill>
          <a:blip r:embed="rId2" cstate="print"/>
          <a:stretch>
            <a:fillRect/>
          </a:stretch>
        </p:blipFill>
        <p:spPr>
          <a:xfrm rot="16200000">
            <a:off x="-1143000" y="1143000"/>
            <a:ext cx="9144000" cy="6858000"/>
          </a:xfrm>
          <a:prstGeom prst="rect">
            <a:avLst/>
          </a:prstGeom>
        </p:spPr>
      </p:pic>
      <p:pic>
        <p:nvPicPr>
          <p:cNvPr id="4" name="Содержимое 3" descr="bAeAtm26lLI.jpg"/>
          <p:cNvPicPr>
            <a:picLocks noGrp="1" noChangeAspect="1"/>
          </p:cNvPicPr>
          <p:nvPr>
            <p:ph idx="1"/>
          </p:nvPr>
        </p:nvPicPr>
        <p:blipFill>
          <a:blip r:embed="rId3"/>
          <a:stretch>
            <a:fillRect/>
          </a:stretch>
        </p:blipFill>
        <p:spPr>
          <a:xfrm>
            <a:off x="928670" y="571472"/>
            <a:ext cx="5143534" cy="3857652"/>
          </a:xfrm>
          <a:prstGeom prst="rect">
            <a:avLst/>
          </a:prstGeom>
          <a:ln>
            <a:noFill/>
          </a:ln>
          <a:effectLst>
            <a:outerShdw blurRad="292100" dist="139700" dir="2700000" algn="tl" rotWithShape="0">
              <a:srgbClr val="333333">
                <a:alpha val="65000"/>
              </a:srgbClr>
            </a:outerShdw>
          </a:effectLst>
        </p:spPr>
      </p:pic>
      <p:pic>
        <p:nvPicPr>
          <p:cNvPr id="6" name="Рисунок 5" descr="-6E6o8NPKDc (1).jpg"/>
          <p:cNvPicPr>
            <a:picLocks noChangeAspect="1"/>
          </p:cNvPicPr>
          <p:nvPr/>
        </p:nvPicPr>
        <p:blipFill>
          <a:blip r:embed="rId4"/>
          <a:stretch>
            <a:fillRect/>
          </a:stretch>
        </p:blipFill>
        <p:spPr>
          <a:xfrm>
            <a:off x="928670" y="4857752"/>
            <a:ext cx="5214974" cy="391123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fony_13.jpg"/>
          <p:cNvPicPr>
            <a:picLocks noChangeAspect="1"/>
          </p:cNvPicPr>
          <p:nvPr/>
        </p:nvPicPr>
        <p:blipFill>
          <a:blip r:embed="rId2" cstate="print"/>
          <a:stretch>
            <a:fillRect/>
          </a:stretch>
        </p:blipFill>
        <p:spPr>
          <a:xfrm rot="16200000">
            <a:off x="-1143000" y="1143000"/>
            <a:ext cx="9144000" cy="6858000"/>
          </a:xfrm>
          <a:prstGeom prst="rect">
            <a:avLst/>
          </a:prstGeom>
        </p:spPr>
      </p:pic>
      <p:pic>
        <p:nvPicPr>
          <p:cNvPr id="8" name="Содержимое 7" descr="EhygfQhGXIk.jpg"/>
          <p:cNvPicPr>
            <a:picLocks noGrp="1" noChangeAspect="1"/>
          </p:cNvPicPr>
          <p:nvPr>
            <p:ph idx="1"/>
          </p:nvPr>
        </p:nvPicPr>
        <p:blipFill>
          <a:blip r:embed="rId3"/>
          <a:stretch>
            <a:fillRect/>
          </a:stretch>
        </p:blipFill>
        <p:spPr>
          <a:xfrm>
            <a:off x="857232" y="428596"/>
            <a:ext cx="5286412" cy="3964810"/>
          </a:xfrm>
          <a:prstGeom prst="rect">
            <a:avLst/>
          </a:prstGeom>
          <a:ln>
            <a:noFill/>
          </a:ln>
          <a:effectLst>
            <a:outerShdw blurRad="292100" dist="139700" dir="2700000" algn="tl" rotWithShape="0">
              <a:srgbClr val="333333">
                <a:alpha val="65000"/>
              </a:srgbClr>
            </a:outerShdw>
          </a:effectLst>
        </p:spPr>
      </p:pic>
      <p:pic>
        <p:nvPicPr>
          <p:cNvPr id="9" name="Рисунок 8" descr="QL1RQlZerTo.jpg"/>
          <p:cNvPicPr>
            <a:picLocks noChangeAspect="1"/>
          </p:cNvPicPr>
          <p:nvPr/>
        </p:nvPicPr>
        <p:blipFill>
          <a:blip r:embed="rId4"/>
          <a:stretch>
            <a:fillRect/>
          </a:stretch>
        </p:blipFill>
        <p:spPr>
          <a:xfrm>
            <a:off x="785794" y="4714876"/>
            <a:ext cx="5357850" cy="401838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fony_13.jpg"/>
          <p:cNvPicPr>
            <a:picLocks noChangeAspect="1"/>
          </p:cNvPicPr>
          <p:nvPr/>
        </p:nvPicPr>
        <p:blipFill>
          <a:blip r:embed="rId2" cstate="print"/>
          <a:stretch>
            <a:fillRect/>
          </a:stretch>
        </p:blipFill>
        <p:spPr>
          <a:xfrm rot="16200000">
            <a:off x="-1143000" y="1143000"/>
            <a:ext cx="9144000" cy="6858000"/>
          </a:xfrm>
          <a:prstGeom prst="rect">
            <a:avLst/>
          </a:prstGeom>
        </p:spPr>
      </p:pic>
      <p:sp>
        <p:nvSpPr>
          <p:cNvPr id="7" name="TextBox 6"/>
          <p:cNvSpPr txBox="1"/>
          <p:nvPr/>
        </p:nvSpPr>
        <p:spPr>
          <a:xfrm>
            <a:off x="0" y="3714744"/>
            <a:ext cx="6858000" cy="1323439"/>
          </a:xfrm>
          <a:prstGeom prst="rect">
            <a:avLst/>
          </a:prstGeom>
          <a:noFill/>
        </p:spPr>
        <p:txBody>
          <a:bodyPr wrap="square" rtlCol="0">
            <a:spAutoFit/>
          </a:bodyPr>
          <a:lstStyle/>
          <a:p>
            <a:pPr algn="ctr"/>
            <a:r>
              <a:rPr lang="ru-RU" sz="4000" b="1" dirty="0" smtClean="0">
                <a:latin typeface="Comic Sans MS" pitchFamily="66" charset="0"/>
              </a:rPr>
              <a:t>СПАСИБО  ЗА ВНИМАНИЕ!</a:t>
            </a:r>
            <a:endParaRPr lang="ru-RU" sz="4000" b="1" dirty="0">
              <a:latin typeface="Comic Sans MS"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fony_13.jpg"/>
          <p:cNvPicPr>
            <a:picLocks noGrp="1" noChangeAspect="1"/>
          </p:cNvPicPr>
          <p:nvPr>
            <p:ph idx="1"/>
          </p:nvPr>
        </p:nvPicPr>
        <p:blipFill>
          <a:blip r:embed="rId2" cstate="print"/>
          <a:stretch>
            <a:fillRect/>
          </a:stretch>
        </p:blipFill>
        <p:spPr>
          <a:xfrm rot="16200000">
            <a:off x="-1142999" y="1142999"/>
            <a:ext cx="9144007" cy="6857999"/>
          </a:xfrm>
        </p:spPr>
      </p:pic>
      <p:sp>
        <p:nvSpPr>
          <p:cNvPr id="5" name="Прямоугольник 4"/>
          <p:cNvSpPr/>
          <p:nvPr/>
        </p:nvSpPr>
        <p:spPr>
          <a:xfrm>
            <a:off x="990600" y="914401"/>
            <a:ext cx="4876800" cy="7294305"/>
          </a:xfrm>
          <a:prstGeom prst="rect">
            <a:avLst/>
          </a:prstGeom>
        </p:spPr>
        <p:txBody>
          <a:bodyPr wrap="square">
            <a:spAutoFit/>
          </a:bodyPr>
          <a:lstStyle/>
          <a:p>
            <a:pPr algn="just"/>
            <a:r>
              <a:rPr lang="ru-RU" sz="1950" b="1" dirty="0" smtClean="0">
                <a:latin typeface="Comic Sans MS" pitchFamily="66" charset="0"/>
              </a:rPr>
              <a:t>Эмоциональный интеллект (</a:t>
            </a:r>
            <a:r>
              <a:rPr lang="en-US" sz="1950" b="1" dirty="0" smtClean="0">
                <a:latin typeface="Comic Sans MS" pitchFamily="66" charset="0"/>
              </a:rPr>
              <a:t>EQ) </a:t>
            </a:r>
            <a:r>
              <a:rPr lang="en-US" sz="1950" dirty="0" smtClean="0">
                <a:latin typeface="Comic Sans MS" pitchFamily="66" charset="0"/>
              </a:rPr>
              <a:t>– </a:t>
            </a:r>
            <a:r>
              <a:rPr lang="ru-RU" sz="1950" dirty="0" smtClean="0">
                <a:latin typeface="Comic Sans MS" pitchFamily="66" charset="0"/>
              </a:rPr>
              <a:t>это способность распознавать свои и чужие эмоции, свои и чужие чувства и переживания. Психологи знают, что работа с эмоциональной сферой  является важной и необходимой  для общего развития и социализации ребенка как дошкольного, так и школьного возраста.</a:t>
            </a:r>
          </a:p>
          <a:p>
            <a:pPr algn="just"/>
            <a:r>
              <a:rPr lang="ru-RU" sz="1950" b="1" dirty="0" smtClean="0">
                <a:latin typeface="Comic Sans MS" pitchFamily="66" charset="0"/>
              </a:rPr>
              <a:t>Эмоции</a:t>
            </a:r>
            <a:r>
              <a:rPr lang="ru-RU" sz="1950" dirty="0" smtClean="0">
                <a:latin typeface="Comic Sans MS" pitchFamily="66" charset="0"/>
              </a:rPr>
              <a:t> – это тоже знания, получаемые посредством опыта и разъяснения взрослых. Данная </a:t>
            </a:r>
            <a:r>
              <a:rPr lang="ru-RU" sz="1950" b="1" dirty="0" smtClean="0">
                <a:latin typeface="Comic Sans MS" pitchFamily="66" charset="0"/>
              </a:rPr>
              <a:t>игра</a:t>
            </a:r>
            <a:r>
              <a:rPr lang="ru-RU" sz="1950" dirty="0" smtClean="0">
                <a:latin typeface="Comic Sans MS" pitchFamily="66" charset="0"/>
              </a:rPr>
              <a:t>, в которой эмоции представлены как </a:t>
            </a:r>
            <a:r>
              <a:rPr lang="ru-RU" sz="1950" b="1" dirty="0" smtClean="0">
                <a:latin typeface="Comic Sans MS" pitchFamily="66" charset="0"/>
              </a:rPr>
              <a:t>наши волшебные помощники</a:t>
            </a:r>
            <a:r>
              <a:rPr lang="ru-RU" sz="1950" dirty="0" smtClean="0">
                <a:latin typeface="Comic Sans MS" pitchFamily="66" charset="0"/>
              </a:rPr>
              <a:t>, позволяет объяснить ребенку в легкой игровой форме, что такое эмоции, какими они бывают и как с ними справляться.</a:t>
            </a:r>
          </a:p>
          <a:p>
            <a:pPr algn="just"/>
            <a:r>
              <a:rPr lang="ru-RU" sz="1950" b="1" dirty="0" smtClean="0">
                <a:latin typeface="Comic Sans MS" pitchFamily="66" charset="0"/>
              </a:rPr>
              <a:t>Игра</a:t>
            </a:r>
            <a:r>
              <a:rPr lang="ru-RU" sz="1950" dirty="0" smtClean="0">
                <a:latin typeface="Comic Sans MS" pitchFamily="66" charset="0"/>
              </a:rPr>
              <a:t>, которую Вы держите в руках, научит детей правильно реагировать на окружающие их события, общаться, дружить, учиться, жить в гармонии с миром. А все это и есть </a:t>
            </a:r>
            <a:r>
              <a:rPr lang="ru-RU" sz="1950" b="1" dirty="0" smtClean="0">
                <a:latin typeface="Comic Sans MS" pitchFamily="66" charset="0"/>
              </a:rPr>
              <a:t>эмоциональный интеллект</a:t>
            </a:r>
            <a:r>
              <a:rPr lang="ru-RU" sz="1950" dirty="0" smtClean="0">
                <a:latin typeface="Comic Sans MS" pitchFamily="66" charset="0"/>
              </a:rPr>
              <a:t>.</a:t>
            </a:r>
            <a:endParaRPr lang="ru-RU" sz="195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fony_13.jpg"/>
          <p:cNvPicPr>
            <a:picLocks noGrp="1" noChangeAspect="1"/>
          </p:cNvPicPr>
          <p:nvPr>
            <p:ph idx="1"/>
          </p:nvPr>
        </p:nvPicPr>
        <p:blipFill>
          <a:blip r:embed="rId2" cstate="print"/>
          <a:stretch>
            <a:fillRect/>
          </a:stretch>
        </p:blipFill>
        <p:spPr>
          <a:xfrm rot="16200000">
            <a:off x="-1142999" y="1142999"/>
            <a:ext cx="9144007" cy="6857999"/>
          </a:xfrm>
        </p:spPr>
      </p:pic>
      <p:sp>
        <p:nvSpPr>
          <p:cNvPr id="6" name="Прямоугольник 5"/>
          <p:cNvSpPr/>
          <p:nvPr/>
        </p:nvSpPr>
        <p:spPr>
          <a:xfrm>
            <a:off x="990600" y="762000"/>
            <a:ext cx="5029200" cy="7848302"/>
          </a:xfrm>
          <a:prstGeom prst="rect">
            <a:avLst/>
          </a:prstGeom>
        </p:spPr>
        <p:txBody>
          <a:bodyPr wrap="square">
            <a:spAutoFit/>
          </a:bodyPr>
          <a:lstStyle/>
          <a:p>
            <a:pPr algn="just"/>
            <a:r>
              <a:rPr lang="ru-RU" dirty="0" smtClean="0">
                <a:latin typeface="Comic Sans MS" pitchFamily="66" charset="0"/>
              </a:rPr>
              <a:t>Игра рассчитана на возраст </a:t>
            </a:r>
            <a:r>
              <a:rPr lang="ru-RU" b="1" dirty="0" smtClean="0">
                <a:latin typeface="Comic Sans MS" pitchFamily="66" charset="0"/>
              </a:rPr>
              <a:t>5-7 лет</a:t>
            </a:r>
            <a:r>
              <a:rPr lang="ru-RU" dirty="0" smtClean="0">
                <a:latin typeface="Comic Sans MS" pitchFamily="66" charset="0"/>
              </a:rPr>
              <a:t>.</a:t>
            </a:r>
          </a:p>
          <a:p>
            <a:pPr algn="just"/>
            <a:r>
              <a:rPr lang="ru-RU" dirty="0" smtClean="0">
                <a:latin typeface="Comic Sans MS" pitchFamily="66" charset="0"/>
              </a:rPr>
              <a:t>Форма проведения может быть как </a:t>
            </a:r>
            <a:r>
              <a:rPr lang="ru-RU" b="1" dirty="0" smtClean="0">
                <a:latin typeface="Comic Sans MS" pitchFamily="66" charset="0"/>
              </a:rPr>
              <a:t>групповая</a:t>
            </a:r>
            <a:r>
              <a:rPr lang="ru-RU" dirty="0" smtClean="0">
                <a:latin typeface="Comic Sans MS" pitchFamily="66" charset="0"/>
              </a:rPr>
              <a:t>, так и </a:t>
            </a:r>
            <a:r>
              <a:rPr lang="ru-RU" b="1" dirty="0" smtClean="0">
                <a:latin typeface="Comic Sans MS" pitchFamily="66" charset="0"/>
              </a:rPr>
              <a:t>индивидуальная. </a:t>
            </a:r>
          </a:p>
          <a:p>
            <a:pPr algn="just"/>
            <a:r>
              <a:rPr lang="ru-RU" dirty="0" smtClean="0">
                <a:latin typeface="Comic Sans MS" pitchFamily="66" charset="0"/>
              </a:rPr>
              <a:t>Участие в игре могут принимать до </a:t>
            </a:r>
            <a:r>
              <a:rPr lang="ru-RU" b="1" dirty="0" smtClean="0">
                <a:latin typeface="Comic Sans MS" pitchFamily="66" charset="0"/>
              </a:rPr>
              <a:t>12 человек.</a:t>
            </a:r>
          </a:p>
          <a:p>
            <a:pPr algn="just"/>
            <a:r>
              <a:rPr lang="ru-RU" b="1" dirty="0" smtClean="0">
                <a:latin typeface="Comic Sans MS" pitchFamily="66" charset="0"/>
              </a:rPr>
              <a:t>В комплект игры входит: </a:t>
            </a:r>
            <a:r>
              <a:rPr lang="ru-RU" dirty="0" smtClean="0">
                <a:latin typeface="Comic Sans MS" pitchFamily="66" charset="0"/>
              </a:rPr>
              <a:t>мешок с камешками (12 </a:t>
            </a:r>
            <a:r>
              <a:rPr lang="ru-RU" dirty="0" err="1" smtClean="0">
                <a:latin typeface="Comic Sans MS" pitchFamily="66" charset="0"/>
              </a:rPr>
              <a:t>шт</a:t>
            </a:r>
            <a:r>
              <a:rPr lang="ru-RU" dirty="0" smtClean="0">
                <a:latin typeface="Comic Sans MS" pitchFamily="66" charset="0"/>
              </a:rPr>
              <a:t>), карточки с описанием Волшебных Помощников, вопросами и заданиями (14 </a:t>
            </a:r>
            <a:r>
              <a:rPr lang="ru-RU" dirty="0" err="1" smtClean="0">
                <a:latin typeface="Comic Sans MS" pitchFamily="66" charset="0"/>
              </a:rPr>
              <a:t>шт</a:t>
            </a:r>
            <a:r>
              <a:rPr lang="ru-RU" dirty="0" smtClean="0">
                <a:latin typeface="Comic Sans MS" pitchFamily="66" charset="0"/>
              </a:rPr>
              <a:t>).</a:t>
            </a:r>
          </a:p>
          <a:p>
            <a:pPr algn="ctr"/>
            <a:endParaRPr lang="ru-RU" b="1" dirty="0" smtClean="0">
              <a:latin typeface="Comic Sans MS" pitchFamily="66" charset="0"/>
            </a:endParaRPr>
          </a:p>
          <a:p>
            <a:pPr algn="ctr"/>
            <a:r>
              <a:rPr lang="ru-RU" b="1" dirty="0" smtClean="0">
                <a:latin typeface="Comic Sans MS" pitchFamily="66" charset="0"/>
              </a:rPr>
              <a:t>Как играть в эту игру?</a:t>
            </a:r>
          </a:p>
          <a:p>
            <a:pPr algn="just"/>
            <a:r>
              <a:rPr lang="ru-RU" dirty="0" smtClean="0">
                <a:latin typeface="Comic Sans MS" pitchFamily="66" charset="0"/>
              </a:rPr>
              <a:t>Детям предлагается выбрать себе Волшебного Помощника. Ребенок достает из мешка любой камешек с изображением эмоции и находит соответствующую карточку. Взрослый знакомит ребенка с Помощником (эмоцией), а затем ребенку предлагается выполнить пять заданий (ответить на вопросы). После успешного выполнения заданий, ребенок выбирает следующий камешек, либо передает мешок для выбора своего Волшебного Помощника другому участнику. Таким образом происходит ознакомление со всеми доступными в игре эмоциями.</a:t>
            </a:r>
          </a:p>
          <a:p>
            <a:pPr algn="just"/>
            <a:r>
              <a:rPr lang="ru-RU" dirty="0" smtClean="0">
                <a:latin typeface="Comic Sans MS" pitchFamily="66" charset="0"/>
              </a:rPr>
              <a:t> </a:t>
            </a:r>
          </a:p>
          <a:p>
            <a:pPr algn="ctr"/>
            <a:r>
              <a:rPr lang="ru-RU" b="1" dirty="0" smtClean="0">
                <a:latin typeface="Comic Sans MS" pitchFamily="66" charset="0"/>
              </a:rPr>
              <a:t> </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fony_13.jpg"/>
          <p:cNvPicPr>
            <a:picLocks noGrp="1" noChangeAspect="1"/>
          </p:cNvPicPr>
          <p:nvPr>
            <p:ph idx="1"/>
          </p:nvPr>
        </p:nvPicPr>
        <p:blipFill>
          <a:blip r:embed="rId2" cstate="print"/>
          <a:stretch>
            <a:fillRect/>
          </a:stretch>
        </p:blipFill>
        <p:spPr>
          <a:xfrm rot="16200000">
            <a:off x="-1142999" y="1142999"/>
            <a:ext cx="9144007" cy="6857999"/>
          </a:xfrm>
        </p:spPr>
      </p:pic>
      <p:sp>
        <p:nvSpPr>
          <p:cNvPr id="6" name="Прямоугольник 5"/>
          <p:cNvSpPr/>
          <p:nvPr/>
        </p:nvSpPr>
        <p:spPr>
          <a:xfrm>
            <a:off x="642918" y="1"/>
            <a:ext cx="5715040" cy="8956298"/>
          </a:xfrm>
          <a:prstGeom prst="rect">
            <a:avLst/>
          </a:prstGeom>
        </p:spPr>
        <p:txBody>
          <a:bodyPr wrap="square">
            <a:spAutoFit/>
          </a:bodyPr>
          <a:lstStyle/>
          <a:p>
            <a:pPr algn="just"/>
            <a:endParaRPr lang="ru-RU" b="1" dirty="0" smtClean="0">
              <a:latin typeface="Comic Sans MS" pitchFamily="66" charset="0"/>
            </a:endParaRPr>
          </a:p>
          <a:p>
            <a:pPr algn="just"/>
            <a:r>
              <a:rPr lang="ru-RU" b="1" dirty="0" smtClean="0">
                <a:latin typeface="Comic Sans MS" pitchFamily="66" charset="0"/>
              </a:rPr>
              <a:t>Интерактивная беседа</a:t>
            </a:r>
          </a:p>
          <a:p>
            <a:pPr algn="just"/>
            <a:endParaRPr lang="ru-RU" b="1" dirty="0" smtClean="0">
              <a:latin typeface="Comic Sans MS" pitchFamily="66" charset="0"/>
            </a:endParaRPr>
          </a:p>
          <a:p>
            <a:pPr algn="just"/>
            <a:r>
              <a:rPr lang="ru-RU" dirty="0" smtClean="0">
                <a:latin typeface="Comic Sans MS" pitchFamily="66" charset="0"/>
              </a:rPr>
              <a:t>Ведущий (ребенок или взрослый) предлагает участникам выбрать один камешек из мешка. Дети называют эмоцию и находят соответствующую карточку с заданиями. Среди участников происходит обсуждение и затем каждый высказывается по заданному вопросу.</a:t>
            </a:r>
          </a:p>
          <a:p>
            <a:pPr algn="just"/>
            <a:endParaRPr lang="ru-RU" dirty="0" smtClean="0">
              <a:latin typeface="Comic Sans MS" pitchFamily="66" charset="0"/>
            </a:endParaRPr>
          </a:p>
          <a:p>
            <a:pPr algn="just"/>
            <a:r>
              <a:rPr lang="ru-RU" b="1" dirty="0" smtClean="0">
                <a:latin typeface="Comic Sans MS" pitchFamily="66" charset="0"/>
              </a:rPr>
              <a:t>Угадай эмоцию</a:t>
            </a:r>
          </a:p>
          <a:p>
            <a:pPr algn="just"/>
            <a:endParaRPr lang="ru-RU" b="1" dirty="0" smtClean="0">
              <a:latin typeface="Comic Sans MS" pitchFamily="66" charset="0"/>
            </a:endParaRPr>
          </a:p>
          <a:p>
            <a:pPr algn="just"/>
            <a:r>
              <a:rPr lang="ru-RU" dirty="0" smtClean="0">
                <a:latin typeface="Comic Sans MS" pitchFamily="66" charset="0"/>
              </a:rPr>
              <a:t>Участники по очереди выбирают камешек из мешка и задают наводящие вопросы по выбранной эмоции. В это время остальные участники игры должны догадаться о какой эмоции идет речь.</a:t>
            </a:r>
          </a:p>
          <a:p>
            <a:pPr algn="just"/>
            <a:endParaRPr lang="ru-RU" dirty="0" smtClean="0">
              <a:latin typeface="Comic Sans MS" pitchFamily="66" charset="0"/>
            </a:endParaRPr>
          </a:p>
          <a:p>
            <a:pPr algn="just"/>
            <a:r>
              <a:rPr lang="ru-RU" b="1" dirty="0" smtClean="0">
                <a:latin typeface="Comic Sans MS" pitchFamily="66" charset="0"/>
              </a:rPr>
              <a:t>Составь рассказ </a:t>
            </a:r>
          </a:p>
          <a:p>
            <a:pPr algn="just"/>
            <a:endParaRPr lang="ru-RU" b="1" dirty="0" smtClean="0">
              <a:latin typeface="Comic Sans MS" pitchFamily="66" charset="0"/>
            </a:endParaRPr>
          </a:p>
          <a:p>
            <a:pPr algn="just"/>
            <a:r>
              <a:rPr lang="ru-RU" dirty="0" smtClean="0">
                <a:latin typeface="Comic Sans MS" pitchFamily="66" charset="0"/>
              </a:rPr>
              <a:t>Вспоминается сказочный герой (ёжик, колобок, фея и т. д.). Ребенок выбирает камешек из мешка и при помощи  выбранной эмоции придумывает ситуацию с заданным героем. Таким образом, в зависимости от формы работы (групповой или индивидуальной) ребенок или группа детей составляет рассказ (историю, сказку) с использованием всех имеющихся в игре камешков.</a:t>
            </a:r>
          </a:p>
          <a:p>
            <a:pPr algn="ctr"/>
            <a:endParaRPr lang="ru-RU" dirty="0" smtClean="0">
              <a:latin typeface="Comic Sans MS" pitchFamily="66" charset="0"/>
            </a:endParaRPr>
          </a:p>
          <a:p>
            <a:pPr algn="ctr"/>
            <a:r>
              <a:rPr lang="ru-RU" b="1" dirty="0" smtClean="0">
                <a:latin typeface="Comic Sans MS" pitchFamily="66" charset="0"/>
              </a:rPr>
              <a:t>Желаем успеха! </a:t>
            </a: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1159046" y="1126956"/>
            <a:ext cx="9176085" cy="6858005"/>
          </a:xfrm>
          <a:prstGeom prst="rect">
            <a:avLst/>
          </a:prstGeom>
        </p:spPr>
      </p:pic>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5400000">
            <a:off x="-548127" y="1664309"/>
            <a:ext cx="7962275" cy="5783296"/>
          </a:xfrm>
          <a:prstGeom prst="rect">
            <a:avLst/>
          </a:prstGeom>
        </p:spPr>
      </p:pic>
      <p:sp>
        <p:nvSpPr>
          <p:cNvPr id="7" name="TextBox 6"/>
          <p:cNvSpPr txBox="1"/>
          <p:nvPr/>
        </p:nvSpPr>
        <p:spPr>
          <a:xfrm>
            <a:off x="762000" y="762002"/>
            <a:ext cx="5105400" cy="7591821"/>
          </a:xfrm>
          <a:prstGeom prst="rect">
            <a:avLst/>
          </a:prstGeom>
          <a:noFill/>
        </p:spPr>
        <p:txBody>
          <a:bodyPr wrap="square" rtlCol="0">
            <a:spAutoFit/>
          </a:bodyPr>
          <a:lstStyle/>
          <a:p>
            <a:pPr marL="457200" indent="-457200" algn="ctr"/>
            <a:r>
              <a:rPr lang="ru-RU" sz="2800" b="1" dirty="0" smtClean="0">
                <a:solidFill>
                  <a:schemeClr val="accent6">
                    <a:lumMod val="75000"/>
                  </a:schemeClr>
                </a:solidFill>
                <a:latin typeface="Comic Sans MS" pitchFamily="66" charset="0"/>
              </a:rPr>
              <a:t>Дорогой друг!</a:t>
            </a:r>
          </a:p>
          <a:p>
            <a:pPr marL="457200" indent="-457200" algn="ctr"/>
            <a:endParaRPr lang="ru-RU" sz="2800" b="1" dirty="0" smtClean="0">
              <a:latin typeface="Comic Sans MS" pitchFamily="66" charset="0"/>
            </a:endParaRPr>
          </a:p>
          <a:p>
            <a:pPr marL="457200" indent="-457200" algn="ctr"/>
            <a:r>
              <a:rPr lang="ru-RU" sz="2800" b="1" dirty="0" smtClean="0">
                <a:latin typeface="Comic Sans MS" pitchFamily="66" charset="0"/>
              </a:rPr>
              <a:t>Каждый день ты переживаешь множество эмоций. Все они важны и нужны в твоей жизни. Ты добился уже очень многого. А впереди тебя ждет долгий путь. И пусть эмоции будут твоими друзьями! Мы всегда придем к тебе на помощь!</a:t>
            </a:r>
          </a:p>
          <a:p>
            <a:pPr marL="457200" indent="-457200" algn="ctr"/>
            <a:r>
              <a:rPr lang="ru-RU" sz="2800" b="1" dirty="0" smtClean="0">
                <a:latin typeface="Comic Sans MS" pitchFamily="66" charset="0"/>
              </a:rPr>
              <a:t>Спасибо, что ты есть!</a:t>
            </a:r>
          </a:p>
          <a:p>
            <a:pPr marL="457200" indent="-457200" algn="ctr"/>
            <a:endParaRPr lang="ru-RU" sz="2800" b="1" dirty="0" smtClean="0">
              <a:solidFill>
                <a:srgbClr val="009900"/>
              </a:solidFill>
              <a:latin typeface="Comic Sans MS" pitchFamily="66" charset="0"/>
            </a:endParaRPr>
          </a:p>
          <a:p>
            <a:pPr marL="457200" indent="-457200" algn="ctr"/>
            <a:r>
              <a:rPr lang="ru-RU" sz="2800" b="1" dirty="0" smtClean="0">
                <a:solidFill>
                  <a:srgbClr val="009900"/>
                </a:solidFill>
                <a:latin typeface="Comic Sans MS" pitchFamily="66" charset="0"/>
              </a:rPr>
              <a:t>Твои Волшебные Помощники</a:t>
            </a:r>
          </a:p>
        </p:txBody>
      </p:sp>
    </p:spTree>
    <p:extLst>
      <p:ext uri="{BB962C8B-B14F-4D97-AF65-F5344CB8AC3E}">
        <p14:creationId xmlns:p14="http://schemas.microsoft.com/office/powerpoint/2010/main" xmlns="" val="779026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1159046" y="1126956"/>
            <a:ext cx="9176085" cy="6858005"/>
          </a:xfrm>
          <a:prstGeom prst="rect">
            <a:avLst/>
          </a:prstGeom>
        </p:spPr>
      </p:pic>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5400000">
            <a:off x="-548127" y="1664309"/>
            <a:ext cx="7962275" cy="5783296"/>
          </a:xfrm>
          <a:prstGeom prst="rect">
            <a:avLst/>
          </a:prstGeom>
        </p:spPr>
      </p:pic>
      <p:sp>
        <p:nvSpPr>
          <p:cNvPr id="7" name="TextBox 6"/>
          <p:cNvSpPr txBox="1"/>
          <p:nvPr/>
        </p:nvSpPr>
        <p:spPr>
          <a:xfrm>
            <a:off x="914400" y="762002"/>
            <a:ext cx="4953000" cy="46166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2400" dirty="0" smtClean="0">
                <a:latin typeface="Comic Sans MS" pitchFamily="66" charset="0"/>
              </a:rPr>
              <a:t>ВОЛШЕБНЫЕ ПОМОЩНИКИ</a:t>
            </a:r>
            <a:endParaRPr lang="ru-RU" sz="2400" dirty="0">
              <a:latin typeface="Comic Sans MS" pitchFamily="66" charset="0"/>
            </a:endParaRPr>
          </a:p>
        </p:txBody>
      </p:sp>
      <p:sp>
        <p:nvSpPr>
          <p:cNvPr id="8" name="TextBox 7"/>
          <p:cNvSpPr txBox="1"/>
          <p:nvPr/>
        </p:nvSpPr>
        <p:spPr>
          <a:xfrm>
            <a:off x="914400" y="1371602"/>
            <a:ext cx="1524000" cy="27699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1200" dirty="0" smtClean="0">
                <a:latin typeface="Comic Sans MS" pitchFamily="66" charset="0"/>
              </a:rPr>
              <a:t>РАДОСТЬ</a:t>
            </a:r>
            <a:endParaRPr lang="ru-RU" sz="1200" dirty="0">
              <a:latin typeface="Comic Sans MS" pitchFamily="66" charset="0"/>
            </a:endParaRPr>
          </a:p>
        </p:txBody>
      </p:sp>
      <p:sp>
        <p:nvSpPr>
          <p:cNvPr id="9" name="TextBox 8"/>
          <p:cNvSpPr txBox="1"/>
          <p:nvPr/>
        </p:nvSpPr>
        <p:spPr>
          <a:xfrm>
            <a:off x="2819400" y="1371602"/>
            <a:ext cx="1371600" cy="276999"/>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1200" dirty="0" smtClean="0">
                <a:latin typeface="Comic Sans MS" pitchFamily="66" charset="0"/>
              </a:rPr>
              <a:t>СТЫД</a:t>
            </a:r>
            <a:endParaRPr lang="ru-RU" sz="1200" dirty="0">
              <a:latin typeface="Comic Sans MS" pitchFamily="66" charset="0"/>
            </a:endParaRPr>
          </a:p>
        </p:txBody>
      </p:sp>
      <p:sp>
        <p:nvSpPr>
          <p:cNvPr id="10" name="TextBox 9"/>
          <p:cNvSpPr txBox="1"/>
          <p:nvPr/>
        </p:nvSpPr>
        <p:spPr>
          <a:xfrm>
            <a:off x="4495800" y="1371602"/>
            <a:ext cx="1371600"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sz="1200" dirty="0" smtClean="0">
                <a:latin typeface="Comic Sans MS" pitchFamily="66" charset="0"/>
              </a:rPr>
              <a:t>ГРУСТЬ</a:t>
            </a:r>
            <a:endParaRPr lang="ru-RU" sz="1200" dirty="0">
              <a:latin typeface="Comic Sans MS" pitchFamily="66" charset="0"/>
            </a:endParaRPr>
          </a:p>
        </p:txBody>
      </p:sp>
      <p:pic>
        <p:nvPicPr>
          <p:cNvPr id="11" name="Picture 4"/>
          <p:cNvPicPr>
            <a:picLocks noChangeAspect="1" noChangeArrowheads="1"/>
          </p:cNvPicPr>
          <p:nvPr/>
        </p:nvPicPr>
        <p:blipFill>
          <a:blip r:embed="rId4"/>
          <a:srcRect/>
          <a:stretch>
            <a:fillRect/>
          </a:stretch>
        </p:blipFill>
        <p:spPr bwMode="auto">
          <a:xfrm>
            <a:off x="990600" y="1905000"/>
            <a:ext cx="1447800" cy="1219200"/>
          </a:xfrm>
          <a:prstGeom prst="rect">
            <a:avLst/>
          </a:prstGeom>
          <a:noFill/>
          <a:ln w="9525">
            <a:noFill/>
            <a:miter lim="800000"/>
            <a:headEnd/>
            <a:tailEnd/>
          </a:ln>
          <a:effectLst/>
        </p:spPr>
      </p:pic>
      <p:pic>
        <p:nvPicPr>
          <p:cNvPr id="12" name="Picture 2"/>
          <p:cNvPicPr>
            <a:picLocks noChangeAspect="1" noChangeArrowheads="1"/>
          </p:cNvPicPr>
          <p:nvPr/>
        </p:nvPicPr>
        <p:blipFill>
          <a:blip r:embed="rId5"/>
          <a:srcRect/>
          <a:stretch>
            <a:fillRect/>
          </a:stretch>
        </p:blipFill>
        <p:spPr bwMode="auto">
          <a:xfrm>
            <a:off x="2819401" y="1905000"/>
            <a:ext cx="1308847" cy="1143000"/>
          </a:xfrm>
          <a:prstGeom prst="rect">
            <a:avLst/>
          </a:prstGeom>
          <a:noFill/>
          <a:ln w="9525">
            <a:noFill/>
            <a:miter lim="800000"/>
            <a:headEnd/>
            <a:tailEnd/>
          </a:ln>
          <a:effectLst/>
        </p:spPr>
      </p:pic>
      <p:pic>
        <p:nvPicPr>
          <p:cNvPr id="13" name="Picture 3"/>
          <p:cNvPicPr>
            <a:picLocks noChangeAspect="1" noChangeArrowheads="1"/>
          </p:cNvPicPr>
          <p:nvPr/>
        </p:nvPicPr>
        <p:blipFill>
          <a:blip r:embed="rId6"/>
          <a:srcRect/>
          <a:stretch>
            <a:fillRect/>
          </a:stretch>
        </p:blipFill>
        <p:spPr bwMode="auto">
          <a:xfrm>
            <a:off x="4495800" y="1911929"/>
            <a:ext cx="1333500" cy="1212273"/>
          </a:xfrm>
          <a:prstGeom prst="rect">
            <a:avLst/>
          </a:prstGeom>
          <a:noFill/>
          <a:ln w="9525">
            <a:noFill/>
            <a:miter lim="800000"/>
            <a:headEnd/>
            <a:tailEnd/>
          </a:ln>
          <a:effectLst/>
        </p:spPr>
      </p:pic>
      <p:sp>
        <p:nvSpPr>
          <p:cNvPr id="14" name="TextBox 13"/>
          <p:cNvSpPr txBox="1"/>
          <p:nvPr/>
        </p:nvSpPr>
        <p:spPr>
          <a:xfrm>
            <a:off x="990600" y="3200402"/>
            <a:ext cx="1447800" cy="276999"/>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1200" dirty="0" smtClean="0">
                <a:latin typeface="Comic Sans MS" pitchFamily="66" charset="0"/>
              </a:rPr>
              <a:t>ЗЛОСТЬ</a:t>
            </a:r>
            <a:endParaRPr lang="ru-RU" sz="1200" dirty="0">
              <a:latin typeface="Comic Sans MS" pitchFamily="66" charset="0"/>
            </a:endParaRPr>
          </a:p>
        </p:txBody>
      </p:sp>
      <p:sp>
        <p:nvSpPr>
          <p:cNvPr id="15" name="TextBox 14"/>
          <p:cNvSpPr txBox="1"/>
          <p:nvPr/>
        </p:nvSpPr>
        <p:spPr>
          <a:xfrm>
            <a:off x="2819400" y="3200402"/>
            <a:ext cx="1371600" cy="276999"/>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ru-RU" sz="1200" dirty="0" smtClean="0">
                <a:latin typeface="Comic Sans MS" pitchFamily="66" charset="0"/>
              </a:rPr>
              <a:t>СКУКА</a:t>
            </a:r>
            <a:endParaRPr lang="ru-RU" sz="1200" dirty="0">
              <a:latin typeface="Comic Sans MS" pitchFamily="66" charset="0"/>
            </a:endParaRPr>
          </a:p>
        </p:txBody>
      </p:sp>
      <p:sp>
        <p:nvSpPr>
          <p:cNvPr id="16" name="TextBox 15"/>
          <p:cNvSpPr txBox="1"/>
          <p:nvPr/>
        </p:nvSpPr>
        <p:spPr>
          <a:xfrm>
            <a:off x="4495800" y="3200402"/>
            <a:ext cx="1371600" cy="27699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1200" dirty="0" smtClean="0">
                <a:latin typeface="Comic Sans MS" pitchFamily="66" charset="0"/>
              </a:rPr>
              <a:t>УДИВЛЕНИЕ</a:t>
            </a:r>
            <a:endParaRPr lang="ru-RU" sz="1200" dirty="0">
              <a:latin typeface="Comic Sans MS" pitchFamily="66" charset="0"/>
            </a:endParaRPr>
          </a:p>
        </p:txBody>
      </p:sp>
      <p:pic>
        <p:nvPicPr>
          <p:cNvPr id="17" name="Picture 3"/>
          <p:cNvPicPr>
            <a:picLocks noChangeAspect="1" noChangeArrowheads="1"/>
          </p:cNvPicPr>
          <p:nvPr/>
        </p:nvPicPr>
        <p:blipFill>
          <a:blip r:embed="rId7"/>
          <a:srcRect/>
          <a:stretch>
            <a:fillRect/>
          </a:stretch>
        </p:blipFill>
        <p:spPr bwMode="auto">
          <a:xfrm>
            <a:off x="1066801" y="3708400"/>
            <a:ext cx="1404260" cy="1092200"/>
          </a:xfrm>
          <a:prstGeom prst="rect">
            <a:avLst/>
          </a:prstGeom>
          <a:noFill/>
          <a:ln w="9525">
            <a:noFill/>
            <a:miter lim="800000"/>
            <a:headEnd/>
            <a:tailEnd/>
          </a:ln>
          <a:effectLst/>
        </p:spPr>
      </p:pic>
      <p:pic>
        <p:nvPicPr>
          <p:cNvPr id="18" name="Picture 2"/>
          <p:cNvPicPr>
            <a:picLocks noChangeAspect="1" noChangeArrowheads="1"/>
          </p:cNvPicPr>
          <p:nvPr/>
        </p:nvPicPr>
        <p:blipFill>
          <a:blip r:embed="rId8"/>
          <a:srcRect/>
          <a:stretch>
            <a:fillRect/>
          </a:stretch>
        </p:blipFill>
        <p:spPr bwMode="auto">
          <a:xfrm>
            <a:off x="2819400" y="3733801"/>
            <a:ext cx="1343526" cy="1115591"/>
          </a:xfrm>
          <a:prstGeom prst="rect">
            <a:avLst/>
          </a:prstGeom>
          <a:noFill/>
          <a:ln w="9525">
            <a:noFill/>
            <a:miter lim="800000"/>
            <a:headEnd/>
            <a:tailEnd/>
          </a:ln>
          <a:effectLst/>
        </p:spPr>
      </p:pic>
      <p:pic>
        <p:nvPicPr>
          <p:cNvPr id="19" name="Picture 2"/>
          <p:cNvPicPr>
            <a:picLocks noChangeAspect="1" noChangeArrowheads="1"/>
          </p:cNvPicPr>
          <p:nvPr/>
        </p:nvPicPr>
        <p:blipFill>
          <a:blip r:embed="rId9"/>
          <a:srcRect/>
          <a:stretch>
            <a:fillRect/>
          </a:stretch>
        </p:blipFill>
        <p:spPr bwMode="auto">
          <a:xfrm>
            <a:off x="4572000" y="3733801"/>
            <a:ext cx="1237018" cy="1119945"/>
          </a:xfrm>
          <a:prstGeom prst="rect">
            <a:avLst/>
          </a:prstGeom>
          <a:noFill/>
          <a:ln w="9525">
            <a:noFill/>
            <a:miter lim="800000"/>
            <a:headEnd/>
            <a:tailEnd/>
          </a:ln>
          <a:effectLst/>
        </p:spPr>
      </p:pic>
      <p:sp>
        <p:nvSpPr>
          <p:cNvPr id="20" name="TextBox 19"/>
          <p:cNvSpPr txBox="1"/>
          <p:nvPr/>
        </p:nvSpPr>
        <p:spPr>
          <a:xfrm>
            <a:off x="990600" y="4953001"/>
            <a:ext cx="1447800" cy="276999"/>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sz="1200" dirty="0" smtClean="0">
                <a:latin typeface="Comic Sans MS" pitchFamily="66" charset="0"/>
              </a:rPr>
              <a:t>ИНТЕРЕС</a:t>
            </a:r>
            <a:endParaRPr lang="ru-RU" sz="1200" dirty="0">
              <a:latin typeface="Comic Sans MS" pitchFamily="66" charset="0"/>
            </a:endParaRPr>
          </a:p>
        </p:txBody>
      </p:sp>
      <p:sp>
        <p:nvSpPr>
          <p:cNvPr id="21" name="TextBox 20"/>
          <p:cNvSpPr txBox="1"/>
          <p:nvPr/>
        </p:nvSpPr>
        <p:spPr>
          <a:xfrm>
            <a:off x="2819400" y="4953002"/>
            <a:ext cx="1371600" cy="276999"/>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1200" dirty="0" smtClean="0">
                <a:latin typeface="Comic Sans MS" pitchFamily="66" charset="0"/>
              </a:rPr>
              <a:t>ДОВЕРИЕ</a:t>
            </a:r>
            <a:endParaRPr lang="ru-RU" sz="1200" dirty="0">
              <a:latin typeface="Comic Sans MS" pitchFamily="66" charset="0"/>
            </a:endParaRPr>
          </a:p>
        </p:txBody>
      </p:sp>
      <p:sp>
        <p:nvSpPr>
          <p:cNvPr id="22" name="TextBox 21"/>
          <p:cNvSpPr txBox="1"/>
          <p:nvPr/>
        </p:nvSpPr>
        <p:spPr>
          <a:xfrm>
            <a:off x="4495800" y="4953001"/>
            <a:ext cx="1371600" cy="276999"/>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1200" dirty="0" smtClean="0">
                <a:latin typeface="Comic Sans MS" pitchFamily="66" charset="0"/>
              </a:rPr>
              <a:t>ТРЕВОГА</a:t>
            </a:r>
            <a:endParaRPr lang="ru-RU" sz="1200" dirty="0">
              <a:latin typeface="Comic Sans MS" pitchFamily="66" charset="0"/>
            </a:endParaRPr>
          </a:p>
        </p:txBody>
      </p:sp>
      <p:pic>
        <p:nvPicPr>
          <p:cNvPr id="23" name="Picture 2"/>
          <p:cNvPicPr>
            <a:picLocks noChangeAspect="1" noChangeArrowheads="1"/>
          </p:cNvPicPr>
          <p:nvPr/>
        </p:nvPicPr>
        <p:blipFill>
          <a:blip r:embed="rId10"/>
          <a:srcRect/>
          <a:stretch>
            <a:fillRect/>
          </a:stretch>
        </p:blipFill>
        <p:spPr bwMode="auto">
          <a:xfrm>
            <a:off x="1066800" y="5496404"/>
            <a:ext cx="1288788" cy="1132997"/>
          </a:xfrm>
          <a:prstGeom prst="rect">
            <a:avLst/>
          </a:prstGeom>
          <a:noFill/>
          <a:ln w="9525">
            <a:noFill/>
            <a:miter lim="800000"/>
            <a:headEnd/>
            <a:tailEnd/>
          </a:ln>
          <a:effectLst/>
        </p:spPr>
      </p:pic>
      <p:pic>
        <p:nvPicPr>
          <p:cNvPr id="24" name="Picture 2"/>
          <p:cNvPicPr>
            <a:picLocks noChangeAspect="1" noChangeArrowheads="1"/>
          </p:cNvPicPr>
          <p:nvPr/>
        </p:nvPicPr>
        <p:blipFill>
          <a:blip r:embed="rId11"/>
          <a:srcRect/>
          <a:stretch>
            <a:fillRect/>
          </a:stretch>
        </p:blipFill>
        <p:spPr bwMode="auto">
          <a:xfrm>
            <a:off x="2743200" y="5410201"/>
            <a:ext cx="1447800" cy="1258947"/>
          </a:xfrm>
          <a:prstGeom prst="rect">
            <a:avLst/>
          </a:prstGeom>
          <a:noFill/>
          <a:ln w="9525">
            <a:noFill/>
            <a:miter lim="800000"/>
            <a:headEnd/>
            <a:tailEnd/>
          </a:ln>
          <a:effectLst/>
        </p:spPr>
      </p:pic>
      <p:pic>
        <p:nvPicPr>
          <p:cNvPr id="25" name="Picture 2"/>
          <p:cNvPicPr>
            <a:picLocks noChangeAspect="1" noChangeArrowheads="1"/>
          </p:cNvPicPr>
          <p:nvPr/>
        </p:nvPicPr>
        <p:blipFill>
          <a:blip r:embed="rId12"/>
          <a:srcRect/>
          <a:stretch>
            <a:fillRect/>
          </a:stretch>
        </p:blipFill>
        <p:spPr bwMode="auto">
          <a:xfrm>
            <a:off x="4495800" y="5436241"/>
            <a:ext cx="1295400" cy="1206865"/>
          </a:xfrm>
          <a:prstGeom prst="rect">
            <a:avLst/>
          </a:prstGeom>
          <a:noFill/>
          <a:ln w="9525">
            <a:noFill/>
            <a:miter lim="800000"/>
            <a:headEnd/>
            <a:tailEnd/>
          </a:ln>
          <a:effectLst/>
        </p:spPr>
      </p:pic>
      <p:sp>
        <p:nvSpPr>
          <p:cNvPr id="26" name="TextBox 25"/>
          <p:cNvSpPr txBox="1"/>
          <p:nvPr/>
        </p:nvSpPr>
        <p:spPr>
          <a:xfrm>
            <a:off x="990600" y="6858002"/>
            <a:ext cx="1447800" cy="276999"/>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1200" dirty="0" smtClean="0">
                <a:latin typeface="Comic Sans MS" pitchFamily="66" charset="0"/>
              </a:rPr>
              <a:t>ГОРДОСТЬ</a:t>
            </a:r>
            <a:endParaRPr lang="ru-RU" sz="1200" dirty="0">
              <a:latin typeface="Comic Sans MS" pitchFamily="66" charset="0"/>
            </a:endParaRPr>
          </a:p>
        </p:txBody>
      </p:sp>
      <p:sp>
        <p:nvSpPr>
          <p:cNvPr id="27" name="TextBox 26"/>
          <p:cNvSpPr txBox="1"/>
          <p:nvPr/>
        </p:nvSpPr>
        <p:spPr>
          <a:xfrm>
            <a:off x="2819400" y="6858002"/>
            <a:ext cx="1371600" cy="276999"/>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1200" dirty="0" smtClean="0">
                <a:latin typeface="Comic Sans MS" pitchFamily="66" charset="0"/>
              </a:rPr>
              <a:t>СМЕЛОСТЬ</a:t>
            </a:r>
            <a:endParaRPr lang="ru-RU" sz="1200" dirty="0">
              <a:latin typeface="Comic Sans MS" pitchFamily="66" charset="0"/>
            </a:endParaRPr>
          </a:p>
        </p:txBody>
      </p:sp>
      <p:sp>
        <p:nvSpPr>
          <p:cNvPr id="28" name="TextBox 27"/>
          <p:cNvSpPr txBox="1"/>
          <p:nvPr/>
        </p:nvSpPr>
        <p:spPr>
          <a:xfrm>
            <a:off x="4495800" y="6858002"/>
            <a:ext cx="1371600"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sz="1200" dirty="0" smtClean="0">
                <a:latin typeface="Comic Sans MS" pitchFamily="66" charset="0"/>
              </a:rPr>
              <a:t>СТРАХ</a:t>
            </a:r>
            <a:endParaRPr lang="ru-RU" sz="1200" dirty="0">
              <a:latin typeface="Comic Sans MS" pitchFamily="66" charset="0"/>
            </a:endParaRPr>
          </a:p>
        </p:txBody>
      </p:sp>
      <p:pic>
        <p:nvPicPr>
          <p:cNvPr id="29" name="Picture 2"/>
          <p:cNvPicPr>
            <a:picLocks noChangeAspect="1" noChangeArrowheads="1"/>
          </p:cNvPicPr>
          <p:nvPr/>
        </p:nvPicPr>
        <p:blipFill>
          <a:blip r:embed="rId13"/>
          <a:srcRect/>
          <a:stretch>
            <a:fillRect/>
          </a:stretch>
        </p:blipFill>
        <p:spPr bwMode="auto">
          <a:xfrm>
            <a:off x="1066801" y="7226629"/>
            <a:ext cx="1219200" cy="1146255"/>
          </a:xfrm>
          <a:prstGeom prst="rect">
            <a:avLst/>
          </a:prstGeom>
          <a:noFill/>
          <a:ln w="9525">
            <a:noFill/>
            <a:miter lim="800000"/>
            <a:headEnd/>
            <a:tailEnd/>
          </a:ln>
          <a:effectLst/>
        </p:spPr>
      </p:pic>
      <p:pic>
        <p:nvPicPr>
          <p:cNvPr id="30" name="Picture 2"/>
          <p:cNvPicPr>
            <a:picLocks noChangeAspect="1" noChangeArrowheads="1"/>
          </p:cNvPicPr>
          <p:nvPr/>
        </p:nvPicPr>
        <p:blipFill>
          <a:blip r:embed="rId14"/>
          <a:srcRect/>
          <a:stretch>
            <a:fillRect/>
          </a:stretch>
        </p:blipFill>
        <p:spPr bwMode="auto">
          <a:xfrm>
            <a:off x="2895601" y="7206170"/>
            <a:ext cx="1222009" cy="1178541"/>
          </a:xfrm>
          <a:prstGeom prst="rect">
            <a:avLst/>
          </a:prstGeom>
          <a:noFill/>
          <a:ln w="9525">
            <a:noFill/>
            <a:miter lim="800000"/>
            <a:headEnd/>
            <a:tailEnd/>
          </a:ln>
          <a:effectLst/>
        </p:spPr>
      </p:pic>
      <p:pic>
        <p:nvPicPr>
          <p:cNvPr id="31" name="Picture 2"/>
          <p:cNvPicPr>
            <a:picLocks noChangeAspect="1" noChangeArrowheads="1"/>
          </p:cNvPicPr>
          <p:nvPr/>
        </p:nvPicPr>
        <p:blipFill>
          <a:blip r:embed="rId15"/>
          <a:srcRect/>
          <a:stretch>
            <a:fillRect/>
          </a:stretch>
        </p:blipFill>
        <p:spPr bwMode="auto">
          <a:xfrm>
            <a:off x="4495800" y="7331088"/>
            <a:ext cx="1424017" cy="1127112"/>
          </a:xfrm>
          <a:prstGeom prst="rect">
            <a:avLst/>
          </a:prstGeom>
          <a:noFill/>
          <a:ln w="9525">
            <a:noFill/>
            <a:miter lim="800000"/>
            <a:headEnd/>
            <a:tailEnd/>
          </a:ln>
          <a:effectLst/>
        </p:spPr>
      </p:pic>
    </p:spTree>
    <p:extLst>
      <p:ext uri="{BB962C8B-B14F-4D97-AF65-F5344CB8AC3E}">
        <p14:creationId xmlns:p14="http://schemas.microsoft.com/office/powerpoint/2010/main" xmlns="" val="1756537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1159046" y="1126956"/>
            <a:ext cx="9176085" cy="6858005"/>
          </a:xfrm>
          <a:prstGeom prst="rect">
            <a:avLst/>
          </a:prstGeom>
        </p:spPr>
      </p:pic>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5400000">
            <a:off x="-548127" y="1664309"/>
            <a:ext cx="7962275" cy="5783296"/>
          </a:xfrm>
          <a:prstGeom prst="rect">
            <a:avLst/>
          </a:prstGeom>
        </p:spPr>
      </p:pic>
      <p:sp>
        <p:nvSpPr>
          <p:cNvPr id="8" name="TextBox 7"/>
          <p:cNvSpPr txBox="1"/>
          <p:nvPr/>
        </p:nvSpPr>
        <p:spPr>
          <a:xfrm>
            <a:off x="2057400" y="1143002"/>
            <a:ext cx="2743200" cy="646331"/>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3600" dirty="0" smtClean="0">
                <a:latin typeface="Comic Sans MS" pitchFamily="66" charset="0"/>
              </a:rPr>
              <a:t>РАДОСТЬ</a:t>
            </a:r>
            <a:endParaRPr lang="ru-RU" sz="3600" dirty="0">
              <a:latin typeface="Comic Sans MS" pitchFamily="66" charset="0"/>
            </a:endParaRPr>
          </a:p>
        </p:txBody>
      </p:sp>
      <p:pic>
        <p:nvPicPr>
          <p:cNvPr id="10" name="Picture 4"/>
          <p:cNvPicPr>
            <a:picLocks noChangeAspect="1" noChangeArrowheads="1"/>
          </p:cNvPicPr>
          <p:nvPr/>
        </p:nvPicPr>
        <p:blipFill>
          <a:blip r:embed="rId4"/>
          <a:srcRect/>
          <a:stretch>
            <a:fillRect/>
          </a:stretch>
        </p:blipFill>
        <p:spPr bwMode="auto">
          <a:xfrm>
            <a:off x="1905001" y="1828800"/>
            <a:ext cx="3024241" cy="2590800"/>
          </a:xfrm>
          <a:prstGeom prst="rect">
            <a:avLst/>
          </a:prstGeom>
          <a:noFill/>
          <a:ln w="9525">
            <a:noFill/>
            <a:miter lim="800000"/>
            <a:headEnd/>
            <a:tailEnd/>
          </a:ln>
          <a:effectLst/>
        </p:spPr>
      </p:pic>
      <p:sp>
        <p:nvSpPr>
          <p:cNvPr id="11" name="TextBox 10"/>
          <p:cNvSpPr txBox="1"/>
          <p:nvPr/>
        </p:nvSpPr>
        <p:spPr>
          <a:xfrm>
            <a:off x="990600" y="4343400"/>
            <a:ext cx="4876800" cy="3785652"/>
          </a:xfrm>
          <a:prstGeom prst="rect">
            <a:avLst/>
          </a:prstGeom>
          <a:noFill/>
        </p:spPr>
        <p:txBody>
          <a:bodyPr wrap="square" rtlCol="0">
            <a:spAutoFit/>
          </a:bodyPr>
          <a:lstStyle/>
          <a:p>
            <a:pPr algn="just"/>
            <a:r>
              <a:rPr lang="ru-RU" sz="2400" b="1" dirty="0" smtClean="0">
                <a:latin typeface="Comic Sans MS" pitchFamily="66" charset="0"/>
              </a:rPr>
              <a:t>Приходит к нам, когда мы занимаемся тем, что нам нравится, когда у нас всё получается, когда рядом с нами близкие люди. Радость помогает нам чувствовать, что мы важны и нужны друг другу. И она же поддерживает нас в стремлении двигаться к цели.</a:t>
            </a:r>
            <a:endParaRPr lang="ru-RU" sz="2400" b="1" dirty="0">
              <a:latin typeface="Comic Sans MS" pitchFamily="66" charset="0"/>
            </a:endParaRPr>
          </a:p>
        </p:txBody>
      </p:sp>
    </p:spTree>
    <p:extLst>
      <p:ext uri="{BB962C8B-B14F-4D97-AF65-F5344CB8AC3E}">
        <p14:creationId xmlns:p14="http://schemas.microsoft.com/office/powerpoint/2010/main" xmlns="" val="2128290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896</TotalTime>
  <Words>1417</Words>
  <Application>Microsoft Office PowerPoint</Application>
  <PresentationFormat>Экран (4:3)</PresentationFormat>
  <Paragraphs>165</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санек</dc:creator>
  <cp:lastModifiedBy>санек</cp:lastModifiedBy>
  <cp:revision>78</cp:revision>
  <dcterms:created xsi:type="dcterms:W3CDTF">2018-04-17T05:35:31Z</dcterms:created>
  <dcterms:modified xsi:type="dcterms:W3CDTF">2018-04-25T09:19:27Z</dcterms:modified>
</cp:coreProperties>
</file>