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69" r:id="rId4"/>
    <p:sldId id="267" r:id="rId5"/>
    <p:sldId id="271" r:id="rId6"/>
    <p:sldId id="262" r:id="rId7"/>
    <p:sldId id="263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82BAB-FB95-470C-8844-5D71237493EB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4E388-0D3E-453C-9FA6-E7F014C70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8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E388-0D3E-453C-9FA6-E7F014C706D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81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4FC6A11-6F25-48C7-8671-8222449DADA6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9AD85A9-DD0D-4C78-9701-A23527660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6A11-6F25-48C7-8671-8222449DADA6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85A9-DD0D-4C78-9701-A23527660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6A11-6F25-48C7-8671-8222449DADA6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85A9-DD0D-4C78-9701-A23527660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4FC6A11-6F25-48C7-8671-8222449DADA6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85A9-DD0D-4C78-9701-A23527660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4FC6A11-6F25-48C7-8671-8222449DADA6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9AD85A9-DD0D-4C78-9701-A235276602E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4FC6A11-6F25-48C7-8671-8222449DADA6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9AD85A9-DD0D-4C78-9701-A23527660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4FC6A11-6F25-48C7-8671-8222449DADA6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9AD85A9-DD0D-4C78-9701-A23527660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6A11-6F25-48C7-8671-8222449DADA6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85A9-DD0D-4C78-9701-A23527660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4FC6A11-6F25-48C7-8671-8222449DADA6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9AD85A9-DD0D-4C78-9701-A23527660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4FC6A11-6F25-48C7-8671-8222449DADA6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9AD85A9-DD0D-4C78-9701-A23527660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4FC6A11-6F25-48C7-8671-8222449DADA6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9AD85A9-DD0D-4C78-9701-A23527660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4FC6A11-6F25-48C7-8671-8222449DADA6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9AD85A9-DD0D-4C78-9701-A235276602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16632"/>
            <a:ext cx="6840760" cy="3528392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7030A0"/>
                </a:solidFill>
              </a:rPr>
              <a:t>Тема проекта: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« </a:t>
            </a:r>
            <a:r>
              <a:rPr lang="ru-RU" b="1" dirty="0" smtClean="0">
                <a:solidFill>
                  <a:srgbClr val="C00000"/>
                </a:solidFill>
              </a:rPr>
              <a:t>Мой город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Паспорт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проекта: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Вид проекта</a:t>
            </a:r>
            <a:r>
              <a:rPr lang="ru-RU" sz="2200" b="1" dirty="0"/>
              <a:t>: </a:t>
            </a:r>
            <a:r>
              <a:rPr lang="ru-RU" sz="1800" dirty="0" smtClean="0">
                <a:solidFill>
                  <a:schemeClr val="tx1"/>
                </a:solidFill>
              </a:rPr>
              <a:t>краткосрочный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Сроки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реализации: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1800" dirty="0" smtClean="0">
                <a:solidFill>
                  <a:schemeClr val="tx1"/>
                </a:solidFill>
              </a:rPr>
              <a:t>с 24 </a:t>
            </a:r>
            <a:r>
              <a:rPr lang="ru-RU" sz="1800" dirty="0" smtClean="0">
                <a:solidFill>
                  <a:schemeClr val="tx1"/>
                </a:solidFill>
              </a:rPr>
              <a:t>сентября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по 6 </a:t>
            </a:r>
            <a:r>
              <a:rPr lang="ru-RU" sz="1800" dirty="0" smtClean="0">
                <a:solidFill>
                  <a:schemeClr val="tx1"/>
                </a:solidFill>
              </a:rPr>
              <a:t>октября</a:t>
            </a:r>
            <a:r>
              <a:rPr lang="ru-RU" sz="1800" dirty="0" smtClean="0">
                <a:solidFill>
                  <a:schemeClr val="tx1"/>
                </a:solidFill>
              </a:rPr>
              <a:t> 2018г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4536504" cy="244827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Участники проекта: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Воспитатели </a:t>
            </a:r>
            <a:r>
              <a:rPr lang="ru-RU" sz="1800" b="1" dirty="0" smtClean="0">
                <a:solidFill>
                  <a:schemeClr val="tx1"/>
                </a:solidFill>
              </a:rPr>
              <a:t>подготовительной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группы </a:t>
            </a:r>
            <a:r>
              <a:rPr lang="ru-RU" sz="1800" b="1" dirty="0" smtClean="0">
                <a:solidFill>
                  <a:schemeClr val="tx1"/>
                </a:solidFill>
              </a:rPr>
              <a:t>№:8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Мидюкина О.В.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800" b="1" dirty="0" err="1" smtClean="0">
                <a:solidFill>
                  <a:schemeClr val="tx1"/>
                </a:solidFill>
              </a:rPr>
              <a:t>Якупова</a:t>
            </a:r>
            <a:r>
              <a:rPr lang="ru-RU" sz="1800" b="1" dirty="0" smtClean="0">
                <a:solidFill>
                  <a:schemeClr val="tx1"/>
                </a:solidFill>
              </a:rPr>
              <a:t> Л.И.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Дети </a:t>
            </a:r>
            <a:r>
              <a:rPr lang="ru-RU" sz="1800" b="1" dirty="0" smtClean="0">
                <a:solidFill>
                  <a:schemeClr val="tx1"/>
                </a:solidFill>
              </a:rPr>
              <a:t>подготовительной </a:t>
            </a:r>
            <a:r>
              <a:rPr lang="ru-RU" sz="1800" b="1" dirty="0" smtClean="0">
                <a:solidFill>
                  <a:schemeClr val="tx1"/>
                </a:solidFill>
              </a:rPr>
              <a:t>группы №8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Родители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3" y="89246"/>
            <a:ext cx="8928993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Спасибо за внимание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6"/>
          <a:stretch/>
        </p:blipFill>
        <p:spPr>
          <a:xfrm>
            <a:off x="-4936" y="858687"/>
            <a:ext cx="9148936" cy="600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9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solidFill>
                  <a:srgbClr val="FFFF00"/>
                </a:solidFill>
              </a:rPr>
              <a:t>ЦЕЛЬ И ЗАДАЧИ ПРОЕКТА:</a:t>
            </a:r>
            <a:endParaRPr lang="ru-RU" sz="4000" b="1" u="sng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3394720" cy="5267673"/>
          </a:xfrm>
        </p:spPr>
        <p:txBody>
          <a:bodyPr>
            <a:normAutofit fontScale="40000" lnSpcReduction="20000"/>
          </a:bodyPr>
          <a:lstStyle/>
          <a:p>
            <a:pPr marL="64008" indent="0" algn="ctr">
              <a:buNone/>
            </a:pPr>
            <a:r>
              <a:rPr lang="ru-RU" sz="5000" b="1" u="sng" dirty="0" smtClean="0">
                <a:solidFill>
                  <a:schemeClr val="bg1"/>
                </a:solidFill>
              </a:rPr>
              <a:t>Цель проекта:</a:t>
            </a:r>
          </a:p>
          <a:p>
            <a:pPr marL="64008" indent="0" algn="ctr">
              <a:buNone/>
            </a:pPr>
            <a:endParaRPr lang="ru-RU" sz="3400" b="1" dirty="0" smtClean="0"/>
          </a:p>
          <a:p>
            <a:pPr marL="64008" indent="0" algn="ctr">
              <a:buNone/>
            </a:pPr>
            <a:r>
              <a:rPr lang="ru-RU" sz="4000" b="1" dirty="0"/>
              <a:t>Целью </a:t>
            </a:r>
            <a:r>
              <a:rPr lang="ru-RU" sz="4000" b="1" dirty="0" smtClean="0"/>
              <a:t>работы </a:t>
            </a:r>
            <a:r>
              <a:rPr lang="ru-RU" sz="4000" b="1" dirty="0"/>
              <a:t>является формирование творческой личности дошкольника</a:t>
            </a:r>
            <a:r>
              <a:rPr lang="ru-RU" sz="4000" b="1" dirty="0" smtClean="0"/>
              <a:t>,</a:t>
            </a:r>
          </a:p>
          <a:p>
            <a:pPr marL="64008" indent="0" algn="ctr">
              <a:buNone/>
            </a:pPr>
            <a:r>
              <a:rPr lang="ru-RU" sz="4000" b="1" dirty="0" smtClean="0"/>
              <a:t> </a:t>
            </a:r>
            <a:r>
              <a:rPr lang="ru-RU" sz="4000" b="1" dirty="0"/>
              <a:t>развитие творческих способностей на основе участия в проектной деятельности. </a:t>
            </a:r>
          </a:p>
          <a:p>
            <a:pPr marL="64008" indent="0" algn="ctr">
              <a:buNone/>
            </a:pPr>
            <a:endParaRPr lang="ru-RU" sz="4000" b="1" dirty="0" smtClean="0"/>
          </a:p>
          <a:p>
            <a:pPr marL="64008" indent="0" algn="ctr">
              <a:buNone/>
            </a:pPr>
            <a:r>
              <a:rPr lang="ru-RU" sz="4000" b="1" dirty="0" smtClean="0"/>
              <a:t>Формировать понимание необходимости соблюдения техники безопасности при работе с ножницами, клеем.</a:t>
            </a:r>
          </a:p>
          <a:p>
            <a:pPr marL="64008" indent="0" algn="ctr">
              <a:buNone/>
            </a:pPr>
            <a:endParaRPr lang="ru-RU" sz="4000" b="1" dirty="0" smtClean="0"/>
          </a:p>
          <a:p>
            <a:pPr marL="64008" indent="0" algn="ctr">
              <a:buNone/>
            </a:pPr>
            <a:endParaRPr lang="ru-RU" sz="4000" b="1" dirty="0" smtClean="0"/>
          </a:p>
          <a:p>
            <a:pPr marL="64008" indent="0" algn="ctr">
              <a:buNone/>
            </a:pPr>
            <a:r>
              <a:rPr lang="ru-RU" sz="4000" b="1" dirty="0" smtClean="0"/>
              <a:t>Формировать у ребенка такие качества, как целеустремленность, настойчивость, доводить начатое дело до конца</a:t>
            </a:r>
            <a:r>
              <a:rPr lang="ru-RU" sz="4000" b="1" dirty="0"/>
              <a:t>. </a:t>
            </a:r>
            <a:endParaRPr lang="ru-RU" sz="4000" b="1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908720"/>
            <a:ext cx="4402832" cy="5544615"/>
          </a:xfrm>
        </p:spPr>
        <p:txBody>
          <a:bodyPr>
            <a:normAutofit fontScale="40000" lnSpcReduction="20000"/>
          </a:bodyPr>
          <a:lstStyle/>
          <a:p>
            <a:pPr marL="64008" indent="0" algn="ctr">
              <a:buNone/>
            </a:pPr>
            <a:r>
              <a:rPr lang="ru-RU" sz="3500" b="1" dirty="0"/>
              <a:t>Для достижения цели были определены следующие </a:t>
            </a:r>
            <a:endParaRPr lang="ru-RU" sz="3500" b="1" dirty="0" smtClean="0"/>
          </a:p>
          <a:p>
            <a:pPr marL="64008" indent="0" algn="ctr">
              <a:buNone/>
            </a:pPr>
            <a:r>
              <a:rPr lang="ru-RU" sz="5000" b="1" u="sng" dirty="0" smtClean="0">
                <a:solidFill>
                  <a:schemeClr val="bg1"/>
                </a:solidFill>
              </a:rPr>
              <a:t>задачи проекта:</a:t>
            </a:r>
          </a:p>
          <a:p>
            <a:pPr marL="64008" indent="0" algn="ctr">
              <a:buNone/>
            </a:pPr>
            <a:endParaRPr lang="ru-RU" sz="1600" dirty="0"/>
          </a:p>
          <a:p>
            <a:pPr marL="64008" indent="0" algn="ctr">
              <a:buNone/>
            </a:pPr>
            <a:r>
              <a:rPr lang="ru-RU" sz="4000" dirty="0" smtClean="0"/>
              <a:t>  </a:t>
            </a:r>
            <a:r>
              <a:rPr lang="ru-RU" sz="4000" b="1" dirty="0"/>
              <a:t>Познакомить детей со свойствами </a:t>
            </a:r>
            <a:r>
              <a:rPr lang="ru-RU" sz="4000" b="1" dirty="0" smtClean="0"/>
              <a:t>и</a:t>
            </a:r>
          </a:p>
          <a:p>
            <a:pPr marL="64008" indent="0" algn="ctr">
              <a:buNone/>
            </a:pPr>
            <a:r>
              <a:rPr lang="ru-RU" sz="4000" b="1" dirty="0" smtClean="0"/>
              <a:t>  </a:t>
            </a:r>
            <a:r>
              <a:rPr lang="ru-RU" sz="4000" b="1" dirty="0"/>
              <a:t>особенностями </a:t>
            </a:r>
            <a:r>
              <a:rPr lang="ru-RU" sz="4000" b="1" dirty="0" smtClean="0"/>
              <a:t>бумаги.</a:t>
            </a:r>
          </a:p>
          <a:p>
            <a:pPr marL="64008" indent="0" algn="ctr">
              <a:buNone/>
            </a:pPr>
            <a:endParaRPr lang="ru-RU" sz="4000" b="1" dirty="0" smtClean="0"/>
          </a:p>
          <a:p>
            <a:pPr marL="64008" indent="0" algn="ctr">
              <a:buNone/>
            </a:pPr>
            <a:r>
              <a:rPr lang="ru-RU" sz="4000" b="1" dirty="0" smtClean="0"/>
              <a:t>      </a:t>
            </a:r>
            <a:r>
              <a:rPr lang="ru-RU" sz="4000" b="1" dirty="0"/>
              <a:t>Развивать интерес к истории создания </a:t>
            </a:r>
            <a:r>
              <a:rPr lang="ru-RU" sz="4000" b="1" dirty="0" smtClean="0"/>
              <a:t>бумаги.</a:t>
            </a:r>
          </a:p>
          <a:p>
            <a:pPr marL="64008" indent="0" algn="ctr">
              <a:buNone/>
            </a:pPr>
            <a:endParaRPr lang="ru-RU" sz="4000" b="1" dirty="0" smtClean="0"/>
          </a:p>
          <a:p>
            <a:pPr marL="64008" indent="0" algn="ctr">
              <a:buNone/>
            </a:pPr>
            <a:r>
              <a:rPr lang="ru-RU" sz="4000" b="1" dirty="0" smtClean="0"/>
              <a:t>Формировать </a:t>
            </a:r>
            <a:r>
              <a:rPr lang="ru-RU" sz="4000" b="1" dirty="0"/>
              <a:t>умение использовать различные технические приёмы при работе с </a:t>
            </a:r>
            <a:r>
              <a:rPr lang="ru-RU" sz="4000" b="1" dirty="0" smtClean="0"/>
              <a:t>бумагой.</a:t>
            </a:r>
          </a:p>
          <a:p>
            <a:pPr marL="64008" indent="0" algn="ctr">
              <a:buNone/>
            </a:pPr>
            <a:endParaRPr lang="ru-RU" sz="4000" b="1" dirty="0" smtClean="0"/>
          </a:p>
          <a:p>
            <a:pPr marL="64008" indent="0" algn="ctr">
              <a:buNone/>
            </a:pPr>
            <a:r>
              <a:rPr lang="ru-RU" sz="4000" b="1" dirty="0" smtClean="0"/>
              <a:t>Развивать творческий потенциал ребёнка.</a:t>
            </a:r>
          </a:p>
          <a:p>
            <a:pPr marL="64008" indent="0" algn="ctr">
              <a:buNone/>
            </a:pPr>
            <a:endParaRPr lang="ru-RU" sz="4000" b="1" dirty="0" smtClean="0"/>
          </a:p>
          <a:p>
            <a:pPr marL="64008" indent="0" algn="ctr">
              <a:buNone/>
            </a:pPr>
            <a:r>
              <a:rPr lang="ru-RU" sz="4000" b="1" dirty="0" smtClean="0"/>
              <a:t>Развитие мелкой моторики рук и глазомера.</a:t>
            </a:r>
          </a:p>
          <a:p>
            <a:pPr marL="64008" indent="0" algn="ctr">
              <a:buNone/>
            </a:pPr>
            <a:endParaRPr lang="ru-RU" sz="4000" b="1" dirty="0" smtClean="0"/>
          </a:p>
          <a:p>
            <a:pPr marL="64008" indent="0" algn="ctr">
              <a:buNone/>
            </a:pPr>
            <a:r>
              <a:rPr lang="ru-RU" sz="4000" b="1" dirty="0" smtClean="0"/>
              <a:t>Формировать стремление смастерить что-либо своими руками, терпение и упорство, необходимые при работе с бумагой.</a:t>
            </a:r>
            <a:endParaRPr lang="ru-RU" sz="4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14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</a:rPr>
              <a:t>Осуществление проекта по основным видам деятельности</a:t>
            </a:r>
            <a:r>
              <a:rPr lang="ru-RU" sz="2800" b="1" u="sng" dirty="0" smtClean="0">
                <a:solidFill>
                  <a:srgbClr val="C00000"/>
                </a:solidFill>
              </a:rPr>
              <a:t>:</a:t>
            </a: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 smtClean="0">
                <a:solidFill>
                  <a:srgbClr val="FFFF00"/>
                </a:solidFill>
              </a:rPr>
              <a:t>Беседа: «Виды и свойства бумаги».</a:t>
            </a:r>
            <a:endParaRPr lang="ru-RU" sz="2800" b="1" u="sng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2"/>
          <a:stretch/>
        </p:blipFill>
        <p:spPr>
          <a:xfrm>
            <a:off x="3454488" y="4365104"/>
            <a:ext cx="5580160" cy="2459856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4762379" cy="2678837"/>
          </a:xfrm>
        </p:spPr>
      </p:pic>
    </p:spTree>
    <p:extLst>
      <p:ext uri="{BB962C8B-B14F-4D97-AF65-F5344CB8AC3E}">
        <p14:creationId xmlns:p14="http://schemas.microsoft.com/office/powerpoint/2010/main" val="49757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0896"/>
            <a:ext cx="792088" cy="640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</a:rPr>
              <a:t>Осуществление проекта по основным видам деятельности: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Беседа: </a:t>
            </a:r>
            <a:r>
              <a:rPr lang="ru-RU" sz="2800" b="1" dirty="0">
                <a:solidFill>
                  <a:srgbClr val="7030A0"/>
                </a:solidFill>
              </a:rPr>
              <a:t>«Виды и свойства бумаги».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4" r="93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14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00B0F0"/>
                </a:solidFill>
              </a:rPr>
              <a:t>Ручной труд.</a:t>
            </a:r>
            <a:endParaRPr lang="ru-RU" b="1" u="sng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412777"/>
            <a:ext cx="3528392" cy="4835624"/>
          </a:xfrm>
        </p:spPr>
        <p:txBody>
          <a:bodyPr>
            <a:normAutofit lnSpcReduction="10000"/>
          </a:bodyPr>
          <a:lstStyle/>
          <a:p>
            <a:pPr marL="64008" indent="0" algn="ctr">
              <a:buNone/>
            </a:pPr>
            <a:r>
              <a:rPr lang="ru-RU" b="1" dirty="0"/>
              <a:t>Ручной труд - это творческая работа ребенка </a:t>
            </a:r>
            <a:endParaRPr lang="ru-RU" b="1" dirty="0" smtClean="0"/>
          </a:p>
          <a:p>
            <a:pPr marL="64008" indent="0" algn="ctr">
              <a:buNone/>
            </a:pPr>
            <a:r>
              <a:rPr lang="ru-RU" b="1" dirty="0" smtClean="0"/>
              <a:t>с </a:t>
            </a:r>
            <a:r>
              <a:rPr lang="ru-RU" b="1" dirty="0"/>
              <a:t>различными материалами, </a:t>
            </a:r>
            <a:endParaRPr lang="ru-RU" b="1" dirty="0" smtClean="0"/>
          </a:p>
          <a:p>
            <a:pPr marL="64008" indent="0" algn="ctr">
              <a:buNone/>
            </a:pPr>
            <a:r>
              <a:rPr lang="ru-RU" b="1" dirty="0" smtClean="0"/>
              <a:t>в </a:t>
            </a:r>
            <a:r>
              <a:rPr lang="ru-RU" b="1" dirty="0"/>
              <a:t>процессе которой он создает полезные и эстетически значимые предметы и </a:t>
            </a:r>
            <a:r>
              <a:rPr lang="ru-RU" b="1" dirty="0" smtClean="0"/>
              <a:t>изделия.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16" y="1700808"/>
            <a:ext cx="5304395" cy="3960440"/>
          </a:xfrm>
        </p:spPr>
      </p:pic>
    </p:spTree>
    <p:extLst>
      <p:ext uri="{BB962C8B-B14F-4D97-AF65-F5344CB8AC3E}">
        <p14:creationId xmlns:p14="http://schemas.microsoft.com/office/powerpoint/2010/main" val="200072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u="sng" dirty="0" smtClean="0">
                <a:solidFill>
                  <a:srgbClr val="FFFF00"/>
                </a:solidFill>
              </a:rPr>
              <a:t> Беседа: «Техники работы с бумагой</a:t>
            </a:r>
            <a:r>
              <a:rPr lang="ru-RU" sz="3600" b="1" i="1" u="sng" dirty="0" smtClean="0">
                <a:solidFill>
                  <a:srgbClr val="FFFF00"/>
                </a:solidFill>
              </a:rPr>
              <a:t>»</a:t>
            </a:r>
            <a:r>
              <a:rPr lang="ru-RU" sz="3600" b="1" u="sng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3600" b="1" u="sng" dirty="0" smtClean="0">
                <a:solidFill>
                  <a:srgbClr val="0070C0"/>
                </a:solidFill>
                <a:effectLst/>
              </a:rPr>
              <a:t>Вырезания из бумаги, </a:t>
            </a:r>
            <a:r>
              <a:rPr lang="ru-RU" sz="3600" b="1" u="sng" dirty="0" err="1" smtClean="0">
                <a:solidFill>
                  <a:srgbClr val="0070C0"/>
                </a:solidFill>
                <a:effectLst/>
              </a:rPr>
              <a:t>моделий</a:t>
            </a:r>
            <a:r>
              <a:rPr lang="ru-RU" sz="3600" b="1" u="sng" dirty="0" smtClean="0">
                <a:solidFill>
                  <a:srgbClr val="0070C0"/>
                </a:solidFill>
                <a:effectLst/>
              </a:rPr>
              <a:t> машин и домов.</a:t>
            </a:r>
            <a:endParaRPr lang="ru-RU" b="1" i="1" u="sng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4242461" cy="23863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04" y="4005064"/>
            <a:ext cx="4358480" cy="2451645"/>
          </a:xfrm>
        </p:spPr>
      </p:pic>
    </p:spTree>
    <p:extLst>
      <p:ext uri="{BB962C8B-B14F-4D97-AF65-F5344CB8AC3E}">
        <p14:creationId xmlns:p14="http://schemas.microsoft.com/office/powerpoint/2010/main" val="31124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solidFill>
                  <a:srgbClr val="0070C0"/>
                </a:solidFill>
              </a:rPr>
              <a:t> </a:t>
            </a:r>
            <a:r>
              <a:rPr lang="ru-RU" sz="3600" b="1" u="sng" dirty="0" smtClean="0">
                <a:solidFill>
                  <a:srgbClr val="0070C0"/>
                </a:solidFill>
              </a:rPr>
              <a:t>МОДЕЛИРОВАНИЕ ИЗ БУМАГИ</a:t>
            </a:r>
            <a:endParaRPr lang="ru-RU" sz="3600" b="1" u="sng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1722437"/>
            <a:ext cx="3466728" cy="4525963"/>
          </a:xfrm>
        </p:spPr>
        <p:txBody>
          <a:bodyPr>
            <a:normAutofit fontScale="92500" lnSpcReduction="10000"/>
          </a:bodyPr>
          <a:lstStyle/>
          <a:p>
            <a:pPr marL="64008" indent="0" algn="ctr">
              <a:buNone/>
            </a:pPr>
            <a:r>
              <a:rPr lang="ru-RU" b="1" dirty="0"/>
              <a:t>Моделирование из бумаги </a:t>
            </a:r>
            <a:r>
              <a:rPr lang="ru-RU" b="1" dirty="0" smtClean="0"/>
              <a:t>– </a:t>
            </a:r>
          </a:p>
          <a:p>
            <a:pPr marL="64008" indent="0" algn="ctr">
              <a:buNone/>
            </a:pPr>
            <a:r>
              <a:rPr lang="ru-RU" b="1" dirty="0" smtClean="0"/>
              <a:t>создание </a:t>
            </a:r>
            <a:r>
              <a:rPr lang="ru-RU" b="1" dirty="0"/>
              <a:t>моделей различных объектов с сохранением пропорций. Напечатанная (начерченная) на листе развертка модели вырезается, сгибается и склеивается.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7072"/>
            <a:ext cx="4233800" cy="23815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4211960" cy="23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7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7"/>
            <a:ext cx="842493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FFFF00"/>
                </a:solidFill>
              </a:rPr>
              <a:t>Результаты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-дети активно  познают окружающий мир,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 </a:t>
            </a:r>
            <a:r>
              <a:rPr lang="ru-RU" sz="2000" b="1" dirty="0">
                <a:solidFill>
                  <a:srgbClr val="002060"/>
                </a:solidFill>
              </a:rPr>
              <a:t>них  формируются навыки исследовательской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деятельности,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развивается </a:t>
            </a:r>
            <a:r>
              <a:rPr lang="ru-RU" sz="2000" b="1" dirty="0">
                <a:solidFill>
                  <a:srgbClr val="002060"/>
                </a:solidFill>
              </a:rPr>
              <a:t>познавательная </a:t>
            </a:r>
            <a:r>
              <a:rPr lang="ru-RU" sz="2000" b="1" dirty="0" smtClean="0">
                <a:solidFill>
                  <a:srgbClr val="002060"/>
                </a:solidFill>
              </a:rPr>
              <a:t>активность,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самостоятельность, творчество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коммуникативность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работа </a:t>
            </a:r>
            <a:r>
              <a:rPr lang="ru-RU" sz="2000" b="1" dirty="0">
                <a:solidFill>
                  <a:srgbClr val="002060"/>
                </a:solidFill>
              </a:rPr>
              <a:t>с бумагой научит детей правильному обращению с </a:t>
            </a:r>
            <a:r>
              <a:rPr lang="ru-RU" sz="2000" b="1" dirty="0" smtClean="0">
                <a:solidFill>
                  <a:srgbClr val="002060"/>
                </a:solidFill>
              </a:rPr>
              <a:t>режущими инструментами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научит </a:t>
            </a:r>
            <a:r>
              <a:rPr lang="ru-RU" sz="2000" b="1" dirty="0">
                <a:solidFill>
                  <a:srgbClr val="002060"/>
                </a:solidFill>
              </a:rPr>
              <a:t>технике склеивания, складывания.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Все </a:t>
            </a:r>
            <a:r>
              <a:rPr lang="ru-RU" sz="2000" b="1" dirty="0">
                <a:solidFill>
                  <a:srgbClr val="002060"/>
                </a:solidFill>
              </a:rPr>
              <a:t>эти операции </a:t>
            </a:r>
            <a:r>
              <a:rPr lang="ru-RU" sz="2000" b="1" dirty="0" smtClean="0">
                <a:solidFill>
                  <a:srgbClr val="002060"/>
                </a:solidFill>
              </a:rPr>
              <a:t>требуют дополнительных </a:t>
            </a:r>
            <a:r>
              <a:rPr lang="ru-RU" sz="2000" b="1" dirty="0">
                <a:solidFill>
                  <a:srgbClr val="002060"/>
                </a:solidFill>
              </a:rPr>
              <a:t>усилий,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 </a:t>
            </a:r>
            <a:r>
              <a:rPr lang="ru-RU" sz="2000" b="1" dirty="0">
                <a:solidFill>
                  <a:srgbClr val="002060"/>
                </a:solidFill>
              </a:rPr>
              <a:t>значит,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укрепляются </a:t>
            </a:r>
            <a:r>
              <a:rPr lang="ru-RU" sz="2000" b="1" dirty="0">
                <a:solidFill>
                  <a:srgbClr val="002060"/>
                </a:solidFill>
              </a:rPr>
              <a:t>мелкие и крупные мышцы рук,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развивается сноровка, ловкость пальчиков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и, в результате, общая </a:t>
            </a:r>
            <a:r>
              <a:rPr lang="ru-RU" sz="2000" b="1" dirty="0" smtClean="0">
                <a:solidFill>
                  <a:srgbClr val="002060"/>
                </a:solidFill>
              </a:rPr>
              <a:t>координация движений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0040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solidFill>
                  <a:schemeClr val="accent6">
                    <a:lumMod val="75000"/>
                  </a:schemeClr>
                </a:solidFill>
              </a:rPr>
              <a:t>ЛИТЕРАТУРА</a:t>
            </a:r>
            <a:r>
              <a:rPr lang="ru-RU" sz="4000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/>
              <a:t>А.А. Зайцева « Техники работы с бумагой». Издательство: «</a:t>
            </a:r>
            <a:r>
              <a:rPr lang="ru-RU" dirty="0" err="1"/>
              <a:t>Эксмо</a:t>
            </a:r>
            <a:r>
              <a:rPr lang="ru-RU" dirty="0"/>
              <a:t>». 2010г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Автор: Н.Г. </a:t>
            </a:r>
            <a:r>
              <a:rPr lang="ru-RU" dirty="0" err="1"/>
              <a:t>Пищикова</a:t>
            </a:r>
            <a:r>
              <a:rPr lang="ru-RU" dirty="0"/>
              <a:t> «Работа с бумагой в нетрадиционной технике» Издательство: «Скрипторий» Год выпуска: </a:t>
            </a:r>
            <a:r>
              <a:rPr lang="ru-RU" dirty="0" smtClean="0"/>
              <a:t>2006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Авторы: А. В. </a:t>
            </a:r>
            <a:r>
              <a:rPr lang="ru-RU" dirty="0" err="1"/>
              <a:t>Белошистая</a:t>
            </a:r>
            <a:r>
              <a:rPr lang="ru-RU" dirty="0"/>
              <a:t>, О. Г. Жукова «Бумажные фантазии</a:t>
            </a:r>
            <a:r>
              <a:rPr lang="ru-RU" dirty="0" smtClean="0"/>
              <a:t>».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Издательство: Просвещение. Год: </a:t>
            </a:r>
            <a:r>
              <a:rPr lang="ru-RU" dirty="0" smtClean="0"/>
              <a:t>2010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В.Н. Дегтева «Оригами с детьми 3-7 лет». Методическое пособие. Издательство: «Мозаика-Синтез» (2012 г</a:t>
            </a:r>
            <a:r>
              <a:rPr lang="ru-RU" dirty="0" smtClean="0"/>
              <a:t>.)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Автор: С. </a:t>
            </a:r>
            <a:r>
              <a:rPr lang="ru-RU" dirty="0" err="1"/>
              <a:t>Афонькин</a:t>
            </a:r>
            <a:r>
              <a:rPr lang="ru-RU" dirty="0"/>
              <a:t>, Е. </a:t>
            </a:r>
            <a:r>
              <a:rPr lang="ru-RU" dirty="0" err="1"/>
              <a:t>Афонькина</a:t>
            </a:r>
            <a:r>
              <a:rPr lang="ru-RU" dirty="0" smtClean="0"/>
              <a:t>. </a:t>
            </a:r>
            <a:r>
              <a:rPr lang="ru-RU" dirty="0"/>
              <a:t>«Цветы и вазы оригами» </a:t>
            </a:r>
            <a:r>
              <a:rPr lang="ru-RU" dirty="0" smtClean="0"/>
              <a:t>Издательство</a:t>
            </a:r>
            <a:r>
              <a:rPr lang="ru-RU" dirty="0"/>
              <a:t>: "КРИСТАЛЛ" Год: </a:t>
            </a:r>
            <a:r>
              <a:rPr lang="ru-RU" dirty="0" smtClean="0"/>
              <a:t>2002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Энциклопедия « Вопросы и ответы». Москва. </a:t>
            </a:r>
            <a:r>
              <a:rPr lang="ru-RU" dirty="0" smtClean="0"/>
              <a:t>1999г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Интернет-сайт  «Все для детей. Почемучка»  http://allforchildren.ru/why</a:t>
            </a:r>
          </a:p>
        </p:txBody>
      </p:sp>
    </p:spTree>
    <p:extLst>
      <p:ext uri="{BB962C8B-B14F-4D97-AF65-F5344CB8AC3E}">
        <p14:creationId xmlns:p14="http://schemas.microsoft.com/office/powerpoint/2010/main" val="282649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435</TotalTime>
  <Words>456</Words>
  <Application>Microsoft Office PowerPoint</Application>
  <PresentationFormat>Экран (4:3)</PresentationFormat>
  <Paragraphs>77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Тема проекта: « Мой город »  Паспорт проекта: Вид проекта: краткосрочный Сроки реализации:  с 24 сентября по 6 октября 2018г.</vt:lpstr>
      <vt:lpstr>ЦЕЛЬ И ЗАДАЧИ ПРОЕКТА:</vt:lpstr>
      <vt:lpstr>Осуществление проекта по основным видам деятельности: Беседа: «Виды и свойства бумаги».</vt:lpstr>
      <vt:lpstr>Осуществление проекта по основным видам деятельности:</vt:lpstr>
      <vt:lpstr>Ручной труд.</vt:lpstr>
      <vt:lpstr> Беседа: «Техники работы с бумагой» Вырезания из бумаги, моделий машин и домов.</vt:lpstr>
      <vt:lpstr> МОДЕЛИРОВАНИЕ ИЗ БУМАГИ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деятельность: «Бумажное  творчество»</dc:title>
  <dc:creator>Алексей Ермаков</dc:creator>
  <cp:lastModifiedBy>Виктор</cp:lastModifiedBy>
  <cp:revision>34</cp:revision>
  <dcterms:created xsi:type="dcterms:W3CDTF">2015-02-22T16:42:35Z</dcterms:created>
  <dcterms:modified xsi:type="dcterms:W3CDTF">2018-11-28T17:08:08Z</dcterms:modified>
</cp:coreProperties>
</file>