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71" r:id="rId4"/>
    <p:sldId id="259" r:id="rId5"/>
    <p:sldId id="261" r:id="rId6"/>
    <p:sldId id="267" r:id="rId7"/>
    <p:sldId id="262" r:id="rId8"/>
    <p:sldId id="270" r:id="rId9"/>
    <p:sldId id="263" r:id="rId10"/>
    <p:sldId id="266" r:id="rId11"/>
    <p:sldId id="265" r:id="rId12"/>
    <p:sldId id="273" r:id="rId13"/>
    <p:sldId id="272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005000"/>
    <a:srgbClr val="007A00"/>
    <a:srgbClr val="194B32"/>
    <a:srgbClr val="006600"/>
    <a:srgbClr val="6C0000"/>
    <a:srgbClr val="753805"/>
    <a:srgbClr val="7A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4" autoAdjust="0"/>
    <p:restoredTop sz="93134" autoAdjust="0"/>
  </p:normalViewPr>
  <p:slideViewPr>
    <p:cSldViewPr>
      <p:cViewPr>
        <p:scale>
          <a:sx n="48" d="100"/>
          <a:sy n="48" d="100"/>
        </p:scale>
        <p:origin x="-2604" y="-89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93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6DDDE-3C24-42F7-AD86-2E92357493A0}" type="datetimeFigureOut">
              <a:rPr lang="ru-RU" smtClean="0"/>
              <a:pPr/>
              <a:t>04.12.2018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AE15F-6247-4BFE-8560-255CB9D3AF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6DDDE-3C24-42F7-AD86-2E92357493A0}" type="datetimeFigureOut">
              <a:rPr lang="ru-RU" smtClean="0"/>
              <a:pPr/>
              <a:t>04.12.2018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AE15F-6247-4BFE-8560-255CB9D3AF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6DDDE-3C24-42F7-AD86-2E92357493A0}" type="datetimeFigureOut">
              <a:rPr lang="ru-RU" smtClean="0"/>
              <a:pPr/>
              <a:t>04.12.2018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AE15F-6247-4BFE-8560-255CB9D3AF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6DDDE-3C24-42F7-AD86-2E92357493A0}" type="datetimeFigureOut">
              <a:rPr lang="ru-RU" smtClean="0"/>
              <a:pPr/>
              <a:t>04.12.2018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AE15F-6247-4BFE-8560-255CB9D3AF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6DDDE-3C24-42F7-AD86-2E92357493A0}" type="datetimeFigureOut">
              <a:rPr lang="ru-RU" smtClean="0"/>
              <a:pPr/>
              <a:t>04.12.2018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AE15F-6247-4BFE-8560-255CB9D3AF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6DDDE-3C24-42F7-AD86-2E92357493A0}" type="datetimeFigureOut">
              <a:rPr lang="ru-RU" smtClean="0"/>
              <a:pPr/>
              <a:t>04.12.2018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AE15F-6247-4BFE-8560-255CB9D3AF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6DDDE-3C24-42F7-AD86-2E92357493A0}" type="datetimeFigureOut">
              <a:rPr lang="ru-RU" smtClean="0"/>
              <a:pPr/>
              <a:t>04.12.2018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AE15F-6247-4BFE-8560-255CB9D3AF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6DDDE-3C24-42F7-AD86-2E92357493A0}" type="datetimeFigureOut">
              <a:rPr lang="ru-RU" smtClean="0"/>
              <a:pPr/>
              <a:t>04.12.2018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AE15F-6247-4BFE-8560-255CB9D3AF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6DDDE-3C24-42F7-AD86-2E92357493A0}" type="datetimeFigureOut">
              <a:rPr lang="ru-RU" smtClean="0"/>
              <a:pPr/>
              <a:t>04.12.2018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AE15F-6247-4BFE-8560-255CB9D3AF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6DDDE-3C24-42F7-AD86-2E92357493A0}" type="datetimeFigureOut">
              <a:rPr lang="ru-RU" smtClean="0"/>
              <a:pPr/>
              <a:t>04.12.2018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AE15F-6247-4BFE-8560-255CB9D3AF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6DDDE-3C24-42F7-AD86-2E92357493A0}" type="datetimeFigureOut">
              <a:rPr lang="ru-RU" smtClean="0"/>
              <a:pPr/>
              <a:t>04.12.2018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AE15F-6247-4BFE-8560-255CB9D3AF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86DDDE-3C24-42F7-AD86-2E92357493A0}" type="datetimeFigureOut">
              <a:rPr lang="ru-RU" smtClean="0"/>
              <a:pPr/>
              <a:t>04.12.2018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EAE15F-6247-4BFE-8560-255CB9D3AF3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 bright="25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188640"/>
            <a:ext cx="6192688" cy="1656184"/>
          </a:xfrm>
        </p:spPr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b="1" dirty="0" smtClean="0"/>
              <a:t>Совместная акция</a:t>
            </a:r>
            <a:br>
              <a:rPr lang="ru-RU" b="1" dirty="0" smtClean="0"/>
            </a:br>
            <a:r>
              <a:rPr lang="ru-RU" b="1" dirty="0" smtClean="0"/>
              <a:t> «Чистый город»</a:t>
            </a:r>
            <a:endParaRPr lang="ru-RU" b="1" dirty="0">
              <a:ln w="11430"/>
              <a:solidFill>
                <a:srgbClr val="CC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_BodoniNova" pitchFamily="18" charset="-52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467544" y="2852936"/>
            <a:ext cx="8136904" cy="36724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6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_BodoniNova" pitchFamily="18" charset="-52"/>
                <a:ea typeface="+mj-ea"/>
                <a:cs typeface="+mj-cs"/>
              </a:rPr>
              <a:t>Разработчик:</a:t>
            </a:r>
          </a:p>
          <a:p>
            <a:pPr lvl="0">
              <a:spcBef>
                <a:spcPct val="0"/>
              </a:spcBef>
            </a:pPr>
            <a:r>
              <a:rPr lang="ru-RU" sz="36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_BodoniNova" pitchFamily="18" charset="-52"/>
                <a:ea typeface="+mj-ea"/>
                <a:cs typeface="+mj-cs"/>
              </a:rPr>
              <a:t>Воспитатель Е.Н. </a:t>
            </a:r>
            <a:r>
              <a:rPr lang="ru-RU" sz="3600" b="1" dirty="0" err="1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_BodoniNova" pitchFamily="18" charset="-52"/>
                <a:ea typeface="+mj-ea"/>
                <a:cs typeface="+mj-cs"/>
              </a:rPr>
              <a:t>Хаткевич</a:t>
            </a:r>
            <a:r>
              <a:rPr lang="ru-RU" sz="36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_BodoniNova" pitchFamily="18" charset="-52"/>
                <a:ea typeface="+mj-ea"/>
                <a:cs typeface="+mj-cs"/>
              </a:rPr>
              <a:t> </a:t>
            </a:r>
            <a:r>
              <a:rPr lang="ru-RU" sz="36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_BodoniNova" pitchFamily="18" charset="-52"/>
                <a:ea typeface="+mj-ea"/>
                <a:cs typeface="+mj-cs"/>
              </a:rPr>
              <a:t>совместно с родителями и детьми</a:t>
            </a:r>
          </a:p>
          <a:p>
            <a:pPr lvl="0">
              <a:spcBef>
                <a:spcPct val="0"/>
              </a:spcBef>
            </a:pPr>
            <a:r>
              <a:rPr lang="ru-RU" sz="4000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Возраст детей: </a:t>
            </a:r>
            <a:r>
              <a:rPr lang="ru-RU" sz="3600" dirty="0" smtClean="0"/>
              <a:t>дети подготовительной группы</a:t>
            </a:r>
            <a:r>
              <a:rPr lang="ru-RU" sz="3600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kumimoji="0" lang="ru-RU" sz="3600" b="1" i="0" u="none" strike="noStrike" kern="1200" cap="none" spc="0" normalizeH="0" baseline="0" noProof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a_BodoniNova" pitchFamily="18" charset="-52"/>
              <a:ea typeface="+mj-ea"/>
              <a:cs typeface="+mj-cs"/>
            </a:endParaRPr>
          </a:p>
        </p:txBody>
      </p:sp>
    </p:spTree>
  </p:cSld>
  <p:clrMapOvr>
    <a:masterClrMapping/>
  </p:clrMapOvr>
  <p:transition advClick="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5"/>
          <p:cNvSpPr>
            <a:spLocks noGrp="1"/>
          </p:cNvSpPr>
          <p:nvPr>
            <p:ph idx="1"/>
          </p:nvPr>
        </p:nvSpPr>
        <p:spPr>
          <a:xfrm>
            <a:off x="251520" y="188640"/>
            <a:ext cx="8568952" cy="6264696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b="1" dirty="0" smtClean="0"/>
              <a:t>2 этап реализации проекта</a:t>
            </a:r>
            <a:endParaRPr lang="ru-RU" sz="2000" dirty="0" smtClean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07504" y="260648"/>
          <a:ext cx="8712968" cy="6414712"/>
        </p:xfrm>
        <a:graphic>
          <a:graphicData uri="http://schemas.openxmlformats.org/drawingml/2006/table">
            <a:tbl>
              <a:tblPr/>
              <a:tblGrid>
                <a:gridCol w="216024"/>
                <a:gridCol w="2016224"/>
                <a:gridCol w="3527172"/>
                <a:gridCol w="2953548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Этапы акции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Совместная деятельность педагога с детьми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Взаимодействие с семьёй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95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1.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Экологическая тревога. «Чистый дворик»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Решение проблемных ситуации:  что нужно делать, чтобы стало меньше мусора на улицах города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?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- Просмотр и обсуждение презентации «Враг природе - это мусор!»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  - Чтение  литературных   произведений: </a:t>
                      </a:r>
                      <a:r>
                        <a:rPr lang="ru-RU" sz="14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Н.А.Рыжова 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«Как  люди  речку  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обидели»</a:t>
                      </a:r>
                      <a:r>
                        <a:rPr lang="ru-RU" sz="1400" b="1" dirty="0" smtClean="0"/>
                        <a:t> </a:t>
                      </a:r>
                      <a:r>
                        <a:rPr lang="ru-RU" sz="1400" b="0" dirty="0" smtClean="0"/>
                        <a:t>Стихи об экологии для дошкольников</a:t>
                      </a:r>
                      <a:r>
                        <a:rPr lang="ru-RU" sz="14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и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  другие.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Рисунки детей «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Улицы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  нашего города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».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- Трудовой десант (субботник) по уборке территории дошкольного  учреждения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«Отходы как ресурс» (привлечение родителей  к сбору пластиковых отходов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).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990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2.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Экологические знаки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  <a:buFontTx/>
                        <a:buChar char="-"/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Изготовление</a:t>
                      </a:r>
                      <a:r>
                        <a:rPr lang="ru-RU" sz="1400" u="none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u="none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экологических знаков</a:t>
                      </a:r>
                      <a:r>
                        <a:rPr lang="ru-RU" sz="1400" u="sng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«Не сори!», </a:t>
                      </a:r>
                      <a:r>
                        <a:rPr lang="ru-RU" sz="14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«Соблюдай чистоту!»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  <a:buFontTx/>
                        <a:buNone/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Занятие с элементами театрализованной деятельности «День Земли»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- Круглый стол "Воспитание доброты к природе"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- Консультации: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  «Вторая  жизнь </a:t>
                      </a:r>
                      <a:endParaRPr lang="ru-RU" sz="14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коробки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»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  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12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3.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Экологическая тропа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Фотостенд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с использованием фотографий субботника «Вот как стало чисто!».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- Экологическая игра «Спаси планету»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>
                        <a:lnSpc>
                          <a:spcPct val="100000"/>
                        </a:lnSpc>
                        <a:spcAft>
                          <a:spcPts val="1000"/>
                        </a:spcAft>
                        <a:buFontTx/>
                        <a:buChar char="-"/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Семейный 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конкурс на лучшую 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поделку из утилизированного материала: 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 «Мама, папа, я – творим чудеса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»;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  <a:buFontTx/>
                        <a:buNone/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Семейный  фотоальбом «Отдыхаем, не вредя!»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361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4.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Экологическая газета- плакат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- Знакомство с народной мудростью: пословицами, поговорками о бережном отношении к природе.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- Рисование экологического плаката к пословицам и поговоркам.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400" i="1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- Конкурс для родителей на лучшую листовку на тему «Сделаем наш город чище».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   - Родительское собрание совместно с детьми «Войди в природу другом!»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- Выставка  «Природа и творчество»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" presetClass="exit" presetSubtype="4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5"/>
          <p:cNvSpPr>
            <a:spLocks noGrp="1"/>
          </p:cNvSpPr>
          <p:nvPr>
            <p:ph idx="1"/>
          </p:nvPr>
        </p:nvSpPr>
        <p:spPr>
          <a:xfrm>
            <a:off x="251520" y="188640"/>
            <a:ext cx="8568952" cy="6264696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2800" b="1" dirty="0" smtClean="0"/>
              <a:t>3 этап реализации проекта- заключительный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200" dirty="0" smtClean="0"/>
              <a:t>Оценка эффективности проведенной работы по формированию экологической культуры детей старшего дошкольного возраста: </a:t>
            </a:r>
          </a:p>
          <a:p>
            <a:pPr lvl="0" algn="just">
              <a:spcBef>
                <a:spcPts val="0"/>
              </a:spcBef>
            </a:pPr>
            <a:r>
              <a:rPr lang="ru-RU" sz="2200" dirty="0" smtClean="0"/>
              <a:t>повторное анкетирование родителей;</a:t>
            </a:r>
          </a:p>
          <a:p>
            <a:pPr lvl="0" algn="just">
              <a:spcBef>
                <a:spcPts val="0"/>
              </a:spcBef>
            </a:pPr>
            <a:r>
              <a:rPr lang="ru-RU" sz="2200" dirty="0" smtClean="0"/>
              <a:t>открытое мероприятий «Костюмированное шоу». Показ костюмов из мусора выполненные родителями.</a:t>
            </a:r>
          </a:p>
          <a:p>
            <a:pPr algn="just">
              <a:spcBef>
                <a:spcPts val="0"/>
              </a:spcBef>
              <a:buNone/>
            </a:pPr>
            <a:r>
              <a:rPr lang="ru-RU" sz="2200" dirty="0" smtClean="0"/>
              <a:t>Оформление и публикация методических материалов:</a:t>
            </a:r>
          </a:p>
          <a:p>
            <a:pPr lvl="0" algn="just">
              <a:spcBef>
                <a:spcPts val="0"/>
              </a:spcBef>
            </a:pPr>
            <a:r>
              <a:rPr lang="ru-RU" sz="2200" dirty="0" smtClean="0"/>
              <a:t>обновление экологического стенда в группе ДОО;</a:t>
            </a:r>
          </a:p>
          <a:p>
            <a:pPr lvl="0" algn="just">
              <a:spcBef>
                <a:spcPts val="0"/>
              </a:spcBef>
            </a:pPr>
            <a:r>
              <a:rPr lang="ru-RU" sz="2200" dirty="0" smtClean="0"/>
              <a:t>создание экологической </a:t>
            </a:r>
            <a:r>
              <a:rPr lang="ru-RU" sz="2200" dirty="0" err="1" smtClean="0"/>
              <a:t>фотогаллереи</a:t>
            </a:r>
            <a:r>
              <a:rPr lang="ru-RU" sz="2200" dirty="0" smtClean="0"/>
              <a:t>;</a:t>
            </a:r>
          </a:p>
          <a:p>
            <a:pPr lvl="0" algn="just">
              <a:spcBef>
                <a:spcPts val="0"/>
              </a:spcBef>
            </a:pPr>
            <a:r>
              <a:rPr lang="ru-RU" sz="2200" dirty="0" smtClean="0"/>
              <a:t>оформление выставки детских творческих работ (рисунки, поделки).</a:t>
            </a:r>
          </a:p>
          <a:p>
            <a:r>
              <a:rPr lang="ru-RU" sz="2200" dirty="0" smtClean="0"/>
              <a:t>вручение памяток родителям и детям «</a:t>
            </a:r>
            <a:r>
              <a:rPr lang="ru-RU" sz="2400" b="1" i="1" dirty="0" smtClean="0"/>
              <a:t>Памятка </a:t>
            </a:r>
            <a:endParaRPr lang="ru-RU" sz="2400" dirty="0" smtClean="0"/>
          </a:p>
          <a:p>
            <a:pPr>
              <a:buNone/>
            </a:pPr>
            <a:r>
              <a:rPr lang="ru-RU" sz="2400" b="1" i="1" dirty="0" smtClean="0"/>
              <a:t>для родителей и детей по экологическому воспитанию» </a:t>
            </a:r>
            <a:endParaRPr lang="ru-RU" sz="2400" dirty="0" smtClean="0"/>
          </a:p>
          <a:p>
            <a:pPr lvl="0" algn="just">
              <a:spcBef>
                <a:spcPts val="0"/>
              </a:spcBef>
            </a:pPr>
            <a:endParaRPr lang="ru-RU" sz="2200" dirty="0" smtClean="0"/>
          </a:p>
          <a:p>
            <a:pPr algn="just">
              <a:spcBef>
                <a:spcPts val="0"/>
              </a:spcBef>
              <a:buNone/>
            </a:pPr>
            <a:endParaRPr lang="ru-RU" sz="2200" b="1" dirty="0" smtClean="0"/>
          </a:p>
          <a:p>
            <a:pPr algn="just">
              <a:spcBef>
                <a:spcPts val="0"/>
              </a:spcBef>
              <a:buNone/>
            </a:pPr>
            <a:endParaRPr lang="ru-RU" sz="2200" dirty="0" smtClean="0"/>
          </a:p>
          <a:p>
            <a:pPr algn="just">
              <a:spcBef>
                <a:spcPts val="0"/>
              </a:spcBef>
              <a:buNone/>
            </a:pPr>
            <a:endParaRPr lang="ru-RU" sz="2200" dirty="0" smtClean="0"/>
          </a:p>
          <a:p>
            <a:pPr marL="0" indent="0" algn="just">
              <a:spcBef>
                <a:spcPts val="0"/>
              </a:spcBef>
              <a:buNone/>
            </a:pPr>
            <a:endParaRPr lang="ru-RU" sz="2200" dirty="0" smtClean="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7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900" decel="100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37" presetClass="entr" presetSubtype="0" fill="hold" nodeType="after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500"/>
                            </p:stCondLst>
                            <p:childTnLst>
                              <p:par>
                                <p:cTn id="26" presetID="37" presetClass="entr" presetSubtype="0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900" decel="100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1000"/>
                            </p:stCondLst>
                            <p:childTnLst>
                              <p:par>
                                <p:cTn id="33" presetID="37" presetClass="entr" presetSubtype="0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900" decel="100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4500"/>
                            </p:stCondLst>
                            <p:childTnLst>
                              <p:par>
                                <p:cTn id="40" presetID="37" presetClass="entr" presetSubtype="0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900" decel="100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8000"/>
                            </p:stCondLst>
                            <p:childTnLst>
                              <p:par>
                                <p:cTn id="47" presetID="37" presetClass="entr" presetSubtype="0" fill="hold" nodeType="after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900" decel="100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2500"/>
                            </p:stCondLst>
                            <p:childTnLst>
                              <p:par>
                                <p:cTn id="54" presetID="37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900" decel="100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5500"/>
                            </p:stCondLst>
                            <p:childTnLst>
                              <p:par>
                                <p:cTn id="61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900" decel="100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37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900" decel="100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5"/>
          <p:cNvSpPr>
            <a:spLocks noGrp="1"/>
          </p:cNvSpPr>
          <p:nvPr>
            <p:ph idx="1"/>
          </p:nvPr>
        </p:nvSpPr>
        <p:spPr>
          <a:xfrm>
            <a:off x="251520" y="188640"/>
            <a:ext cx="8568952" cy="626469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800" b="1" dirty="0" smtClean="0"/>
              <a:t>Программно – методическое обеспечение</a:t>
            </a:r>
            <a:endParaRPr lang="ru-RU" sz="1800" dirty="0" smtClean="0"/>
          </a:p>
          <a:p>
            <a:r>
              <a:rPr lang="ru-RU" sz="1800" dirty="0" smtClean="0"/>
              <a:t>ОТ РОЖДЕНИЯ ДО ШКОЛЫ. Основная общеобразовательная программа дошкольного образования / Под ред. Н. Е. </a:t>
            </a:r>
            <a:r>
              <a:rPr lang="ru-RU" sz="1800" dirty="0" err="1" smtClean="0"/>
              <a:t>Вераксы</a:t>
            </a:r>
            <a:r>
              <a:rPr lang="ru-RU" sz="1800" dirty="0" smtClean="0"/>
              <a:t>, Т. С. Комаровой, М. А. Васильевой. - М.: МОЗАИКА-СИНТЕЗ, 2015</a:t>
            </a:r>
          </a:p>
          <a:p>
            <a:pPr>
              <a:buNone/>
            </a:pPr>
            <a:endParaRPr lang="ru-RU" sz="1800" dirty="0" smtClean="0"/>
          </a:p>
          <a:p>
            <a:r>
              <a:rPr lang="ru-RU" sz="1800" dirty="0" smtClean="0"/>
              <a:t>«Мы» программа экологического образования детей. Под ред. Т.А. </a:t>
            </a:r>
            <a:r>
              <a:rPr lang="ru-RU" sz="1800" dirty="0" err="1" smtClean="0"/>
              <a:t>Шеленок</a:t>
            </a:r>
            <a:r>
              <a:rPr lang="ru-RU" sz="1800" dirty="0" smtClean="0"/>
              <a:t>, «Детство-ПРЕСС», 2004. </a:t>
            </a:r>
            <a:br>
              <a:rPr lang="ru-RU" sz="1800" dirty="0" smtClean="0"/>
            </a:br>
            <a:endParaRPr lang="ru-RU" sz="1800" dirty="0" smtClean="0"/>
          </a:p>
          <a:p>
            <a:r>
              <a:rPr lang="ru-RU" sz="1800" dirty="0" smtClean="0"/>
              <a:t>Программа «Юный эколог» / Николаева С.Н.  / В кн.: Юный эколог: Программа и  условия ее реализации в дошкольном учреждении. – М., 1998.</a:t>
            </a:r>
          </a:p>
          <a:p>
            <a:pPr>
              <a:buNone/>
            </a:pPr>
            <a:endParaRPr lang="ru-RU" sz="1800" dirty="0" smtClean="0"/>
          </a:p>
          <a:p>
            <a:r>
              <a:rPr lang="ru-RU" sz="1800" dirty="0" smtClean="0"/>
              <a:t>Воспитание дошкольника в труде / В.Г. Нечаева, Р.С. Буре, Л.В. </a:t>
            </a:r>
            <a:r>
              <a:rPr lang="ru-RU" sz="1800" dirty="0" err="1" smtClean="0"/>
              <a:t>Загик</a:t>
            </a:r>
            <a:r>
              <a:rPr lang="ru-RU" sz="1800" dirty="0" smtClean="0"/>
              <a:t> и др.; сост. Р.С. Буре; под ред. В.Г. Нечаева, - М.;  Просвещение, 1987</a:t>
            </a:r>
          </a:p>
          <a:p>
            <a:pPr>
              <a:buNone/>
            </a:pPr>
            <a:r>
              <a:rPr lang="ru-RU" sz="1800" b="1" dirty="0" smtClean="0"/>
              <a:t>Дополнительная литература </a:t>
            </a:r>
          </a:p>
          <a:p>
            <a:r>
              <a:rPr lang="ru-RU" sz="1800" dirty="0" smtClean="0"/>
              <a:t>Сказка Н.А.Рыжова «Жила-была река»</a:t>
            </a:r>
          </a:p>
          <a:p>
            <a:r>
              <a:rPr lang="ru-RU" sz="1800" dirty="0" smtClean="0"/>
              <a:t>Стихи об экологии для дошкольников</a:t>
            </a:r>
          </a:p>
          <a:p>
            <a:r>
              <a:rPr lang="ru-RU" sz="1800" dirty="0" smtClean="0"/>
              <a:t>Пословицы , поговорки о бережном отношении к природе.</a:t>
            </a:r>
            <a:br>
              <a:rPr lang="ru-RU" sz="1800" dirty="0" smtClean="0"/>
            </a:br>
            <a:endParaRPr lang="ru-RU" sz="1800" dirty="0" smtClean="0"/>
          </a:p>
          <a:p>
            <a:pPr>
              <a:buNone/>
            </a:pPr>
            <a:endParaRPr lang="ru-RU" sz="1800" b="1" dirty="0" smtClean="0"/>
          </a:p>
          <a:p>
            <a:pPr>
              <a:buNone/>
            </a:pPr>
            <a:endParaRPr lang="ru-RU" sz="1800" b="1" dirty="0" smtClean="0"/>
          </a:p>
          <a:p>
            <a:pPr>
              <a:buNone/>
            </a:pPr>
            <a:endParaRPr lang="ru-RU" sz="1800" dirty="0" smtClean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500"/>
                            </p:stCondLst>
                            <p:childTnLst>
                              <p:par>
                                <p:cTn id="46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8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000"/>
                            </p:stCondLst>
                            <p:childTnLst>
                              <p:par>
                                <p:cTn id="5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500"/>
                            </p:stCondLst>
                            <p:childTnLst>
                              <p:par>
                                <p:cTn id="54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6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4000"/>
                            </p:stCondLst>
                            <p:childTnLst>
                              <p:par>
                                <p:cTn id="5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0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4500"/>
                            </p:stCondLst>
                            <p:childTnLst>
                              <p:par>
                                <p:cTn id="6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4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http://photo.elsoar.com/wp-content/images/Child-and-senior-man-holding-Earth-in-hands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052736"/>
            <a:ext cx="7272808" cy="482453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Содержимое 5"/>
          <p:cNvSpPr>
            <a:spLocks noGrp="1"/>
          </p:cNvSpPr>
          <p:nvPr>
            <p:ph idx="1"/>
          </p:nvPr>
        </p:nvSpPr>
        <p:spPr>
          <a:xfrm>
            <a:off x="251520" y="188640"/>
            <a:ext cx="8568952" cy="6264696"/>
          </a:xfrm>
        </p:spPr>
        <p:txBody>
          <a:bodyPr>
            <a:noAutofit/>
          </a:bodyPr>
          <a:lstStyle/>
          <a:p>
            <a:pPr>
              <a:buNone/>
            </a:pPr>
            <a:endParaRPr lang="ru-RU" sz="1800" b="1" dirty="0" smtClean="0"/>
          </a:p>
          <a:p>
            <a:pPr>
              <a:buNone/>
            </a:pPr>
            <a:endParaRPr lang="ru-RU" sz="1800" b="1" dirty="0" smtClean="0"/>
          </a:p>
          <a:p>
            <a:pPr>
              <a:buNone/>
            </a:pPr>
            <a:endParaRPr lang="ru-RU" sz="1800" dirty="0" smtClean="0"/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4941168"/>
            <a:ext cx="7848872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СПАСИБО</a:t>
            </a:r>
          </a:p>
          <a:p>
            <a:pPr algn="ctr"/>
            <a:r>
              <a:rPr lang="ru-RU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ЗА ВНИМАНИЕ</a:t>
            </a:r>
            <a:endParaRPr lang="ru-RU" sz="5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>
                                      <p:cBhvr override="childStyle"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3" presetClass="emph" presetSubtype="2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>
                                      <p:cBhvr override="childStyle"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0"/>
                            </p:stCondLst>
                            <p:childTnLst>
                              <p:par>
                                <p:cTn id="18" presetID="3" presetClass="emph" presetSubtype="2" fill="hold" grpId="3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>
                                      <p:cBhvr override="childStyle">
                                        <p:cTn id="1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7000"/>
                            </p:stCondLst>
                            <p:childTnLst>
                              <p:par>
                                <p:cTn id="2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2000"/>
                            </p:stCondLst>
                            <p:childTnLst>
                              <p:par>
                                <p:cTn id="25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6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3" grpId="2"/>
      <p:bldP spid="3" grpId="3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одержимое 5"/>
          <p:cNvSpPr>
            <a:spLocks noGrp="1"/>
          </p:cNvSpPr>
          <p:nvPr>
            <p:ph idx="1"/>
          </p:nvPr>
        </p:nvSpPr>
        <p:spPr>
          <a:xfrm>
            <a:off x="611560" y="260648"/>
            <a:ext cx="7776864" cy="6192688"/>
          </a:xfrm>
        </p:spPr>
        <p:txBody>
          <a:bodyPr>
            <a:normAutofit/>
          </a:bodyPr>
          <a:lstStyle/>
          <a:p>
            <a:pPr>
              <a:buNone/>
            </a:pPr>
            <a:endParaRPr lang="ru-RU" sz="2800" b="1" u="sng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sz="2800" b="1" u="sng" dirty="0" smtClean="0">
                <a:solidFill>
                  <a:srgbClr val="FF0000"/>
                </a:solidFill>
              </a:rPr>
              <a:t>Цель проекта:</a:t>
            </a:r>
            <a:r>
              <a:rPr lang="ru-RU" sz="2200" b="1" dirty="0" smtClean="0"/>
              <a:t> </a:t>
            </a:r>
          </a:p>
          <a:p>
            <a:pPr marL="263525" indent="-263525" algn="just">
              <a:buNone/>
            </a:pPr>
            <a:r>
              <a:rPr lang="ru-RU" sz="2200" b="1" dirty="0" smtClean="0"/>
              <a:t>    </a:t>
            </a:r>
            <a:r>
              <a:rPr lang="ru-RU" sz="2200" dirty="0" smtClean="0"/>
              <a:t>- </a:t>
            </a:r>
            <a:r>
              <a:rPr lang="ru-RU" sz="2000" dirty="0" smtClean="0"/>
              <a:t>Формирование начал экологической культуры  и чувства сопричастности ко всему живому;</a:t>
            </a:r>
          </a:p>
          <a:p>
            <a:pPr marL="263525" indent="-263525" algn="just">
              <a:buNone/>
            </a:pPr>
            <a:endParaRPr lang="ru-RU" sz="2000" dirty="0" smtClean="0"/>
          </a:p>
          <a:p>
            <a:pPr algn="just">
              <a:buNone/>
            </a:pPr>
            <a:r>
              <a:rPr lang="ru-RU" sz="2000" dirty="0" smtClean="0"/>
              <a:t>   - становление осознанно-правильного отношения к природе во всем ее многообразии, к людям, охраняющим ее.  формирование гуманного отношение к окружающей среде и стремление проявлять заботу о сохранении природы своего города;  </a:t>
            </a:r>
          </a:p>
          <a:p>
            <a:pPr algn="just">
              <a:buNone/>
            </a:pPr>
            <a:endParaRPr lang="ru-RU" sz="2000" dirty="0" smtClean="0"/>
          </a:p>
          <a:p>
            <a:pPr algn="just">
              <a:buNone/>
            </a:pPr>
            <a:r>
              <a:rPr lang="ru-RU" sz="2000" dirty="0" smtClean="0"/>
              <a:t>    - развитие  у детей дошкольного возраста представлений о взаимосвязи  и взаимодействии человека с природой, об  универсальной  ценности природы, а так же  развитие экологического сознания посредством природоохранных акций.</a:t>
            </a:r>
          </a:p>
          <a:p>
            <a:pPr marL="0" indent="0" algn="ctr">
              <a:spcBef>
                <a:spcPts val="0"/>
              </a:spcBef>
              <a:buNone/>
            </a:pPr>
            <a:endParaRPr lang="ru-RU" dirty="0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5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500"/>
                            </p:stCondLst>
                            <p:childTnLst>
                              <p:par>
                                <p:cTn id="19" presetID="15" presetClass="entr" presetSubtype="0" fill="hold" nodeType="after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0"/>
                            </p:stCondLst>
                            <p:childTnLst>
                              <p:par>
                                <p:cTn id="26" presetID="15" presetClass="entr" presetSubtype="0" fill="hold" nodeType="afterEffect">
                                  <p:stCondLst>
                                    <p:cond delay="6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одержимое 5"/>
          <p:cNvSpPr>
            <a:spLocks noGrp="1"/>
          </p:cNvSpPr>
          <p:nvPr>
            <p:ph idx="1"/>
          </p:nvPr>
        </p:nvSpPr>
        <p:spPr>
          <a:xfrm>
            <a:off x="395536" y="260648"/>
            <a:ext cx="8352928" cy="6192688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ru-RU" sz="11200" b="1" u="sng" dirty="0" smtClean="0">
                <a:solidFill>
                  <a:srgbClr val="FF0000"/>
                </a:solidFill>
              </a:rPr>
              <a:t>Задачи проекта:</a:t>
            </a:r>
            <a:endParaRPr lang="ru-RU" sz="11200" dirty="0" smtClean="0">
              <a:solidFill>
                <a:srgbClr val="FF0000"/>
              </a:solidFill>
            </a:endParaRPr>
          </a:p>
          <a:p>
            <a:pPr lvl="0" algn="just"/>
            <a:r>
              <a:rPr lang="ru-RU" sz="8000" dirty="0" smtClean="0"/>
              <a:t>Подвести к пониманию важности проблемы взаимоотношения человека с природой и последствий деятельности человека в ней.</a:t>
            </a:r>
          </a:p>
          <a:p>
            <a:pPr lvl="0" algn="just"/>
            <a:endParaRPr lang="ru-RU" sz="8000" dirty="0" smtClean="0"/>
          </a:p>
          <a:p>
            <a:pPr lvl="0" algn="just"/>
            <a:r>
              <a:rPr lang="ru-RU" sz="8000" dirty="0" smtClean="0"/>
              <a:t>Расширить представления родителей о том, что в природе ничто не исчезает бесследно и очень важно научить ребенка защищать природу, любить ее и уметь охранять.</a:t>
            </a:r>
          </a:p>
          <a:p>
            <a:pPr lvl="0" algn="just"/>
            <a:endParaRPr lang="ru-RU" sz="8000" dirty="0" smtClean="0"/>
          </a:p>
          <a:p>
            <a:pPr lvl="0" algn="just"/>
            <a:r>
              <a:rPr lang="ru-RU" sz="8000" dirty="0" smtClean="0"/>
              <a:t>Повысить уровень экологической культуры и информированности родителей о проблеме обращения с отходами с помощью информационных сообщений.</a:t>
            </a:r>
          </a:p>
          <a:p>
            <a:pPr lvl="0" algn="just"/>
            <a:endParaRPr lang="ru-RU" sz="8000" dirty="0" smtClean="0"/>
          </a:p>
          <a:p>
            <a:pPr lvl="0" algn="just"/>
            <a:r>
              <a:rPr lang="ru-RU" sz="8000" dirty="0" smtClean="0"/>
              <a:t>Побудить интерес к созданию благоприятной окружающей среды города и микрорайона.</a:t>
            </a:r>
          </a:p>
          <a:p>
            <a:pPr lvl="0" algn="just"/>
            <a:endParaRPr lang="ru-RU" sz="8000" dirty="0" smtClean="0"/>
          </a:p>
          <a:p>
            <a:pPr lvl="0" algn="just"/>
            <a:r>
              <a:rPr lang="ru-RU" sz="8000" dirty="0" smtClean="0"/>
              <a:t>Формировать детско-родительские отношения в духе воспитания интереса и экологически правильного поведения в природе. </a:t>
            </a:r>
          </a:p>
          <a:p>
            <a:pPr lvl="0" algn="just"/>
            <a:endParaRPr lang="ru-RU" sz="8000" dirty="0" smtClean="0"/>
          </a:p>
          <a:p>
            <a:pPr algn="just">
              <a:lnSpc>
                <a:spcPct val="120000"/>
              </a:lnSpc>
            </a:pPr>
            <a:r>
              <a:rPr lang="ru-RU" sz="8000" dirty="0" smtClean="0"/>
              <a:t>Учить родителей на личном примере относиться к природе бережно, охранять и защищать ее. Показать родителям необходимость воспитания у детей экологической культуры. </a:t>
            </a:r>
          </a:p>
          <a:p>
            <a:pPr lvl="0" algn="just"/>
            <a:endParaRPr lang="ru-RU" sz="6200" dirty="0" smtClean="0"/>
          </a:p>
          <a:p>
            <a:pPr marL="0" indent="0" algn="ctr">
              <a:spcBef>
                <a:spcPts val="0"/>
              </a:spcBef>
              <a:buNone/>
            </a:pPr>
            <a:endParaRPr lang="ru-RU" dirty="0" smtClean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26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500"/>
                            </p:stCondLst>
                            <p:childTnLst>
                              <p:par>
                                <p:cTn id="17" presetID="16" presetClass="entr" presetSubtype="26" fill="hold" nodeType="after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4000"/>
                            </p:stCondLst>
                            <p:childTnLst>
                              <p:par>
                                <p:cTn id="21" presetID="16" presetClass="entr" presetSubtype="26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3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9500"/>
                            </p:stCondLst>
                            <p:childTnLst>
                              <p:par>
                                <p:cTn id="25" presetID="16" presetClass="entr" presetSubtype="26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0"/>
                            </p:stCondLst>
                            <p:childTnLst>
                              <p:par>
                                <p:cTn id="29" presetID="16" presetClass="entr" presetSubtype="26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1" dur="500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Содержимое 5"/>
          <p:cNvSpPr>
            <a:spLocks noGrp="1"/>
          </p:cNvSpPr>
          <p:nvPr>
            <p:ph idx="1"/>
          </p:nvPr>
        </p:nvSpPr>
        <p:spPr>
          <a:xfrm>
            <a:off x="323528" y="188640"/>
            <a:ext cx="8424936" cy="4608512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rPr lang="ru-RU" sz="2800" b="1" i="1" dirty="0" smtClean="0">
                <a:solidFill>
                  <a:srgbClr val="FF0000"/>
                </a:solidFill>
              </a:rPr>
              <a:t>Целевая аудитория:  </a:t>
            </a:r>
            <a:r>
              <a:rPr lang="ru-RU" sz="2800" b="1" i="1" dirty="0" smtClean="0"/>
              <a:t>Родители и дети</a:t>
            </a:r>
          </a:p>
          <a:p>
            <a:pPr>
              <a:spcBef>
                <a:spcPts val="0"/>
              </a:spcBef>
              <a:buNone/>
            </a:pPr>
            <a:r>
              <a:rPr lang="ru-RU" sz="2800" b="1" i="1" dirty="0" smtClean="0">
                <a:solidFill>
                  <a:srgbClr val="FF0000"/>
                </a:solidFill>
              </a:rPr>
              <a:t>Ресурсы:  </a:t>
            </a:r>
            <a:r>
              <a:rPr lang="ru-RU" sz="2800" b="1" i="1" dirty="0" smtClean="0"/>
              <a:t>- воспитатели;</a:t>
            </a:r>
          </a:p>
          <a:p>
            <a:pPr>
              <a:spcBef>
                <a:spcPts val="0"/>
              </a:spcBef>
              <a:buNone/>
            </a:pPr>
            <a:r>
              <a:rPr lang="ru-RU" sz="2800" b="1" i="1" dirty="0" smtClean="0"/>
              <a:t>		       - помощник воспитателя;</a:t>
            </a:r>
          </a:p>
          <a:p>
            <a:pPr>
              <a:spcBef>
                <a:spcPts val="0"/>
              </a:spcBef>
              <a:buNone/>
            </a:pPr>
            <a:r>
              <a:rPr lang="ru-RU" sz="2800" b="1" i="1" dirty="0" smtClean="0"/>
              <a:t> 		       - дворник;           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800" b="1" i="1" dirty="0" smtClean="0"/>
              <a:t>                  - дети подготовительной группы;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800" b="1" i="1" dirty="0" smtClean="0"/>
              <a:t>                  - родители;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800" b="1" i="1" dirty="0" smtClean="0">
                <a:solidFill>
                  <a:srgbClr val="FF0000"/>
                </a:solidFill>
              </a:rPr>
              <a:t>Время: </a:t>
            </a:r>
            <a:r>
              <a:rPr lang="ru-RU" sz="2800" b="1" i="1" dirty="0" smtClean="0"/>
              <a:t>1 месяц</a:t>
            </a:r>
          </a:p>
          <a:p>
            <a:pPr marL="0" indent="0">
              <a:spcBef>
                <a:spcPts val="0"/>
              </a:spcBef>
              <a:buNone/>
            </a:pPr>
            <a:endParaRPr lang="ru-RU" sz="2800" b="1" i="1" dirty="0" smtClean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2800" b="1" i="1" dirty="0" smtClean="0">
                <a:solidFill>
                  <a:srgbClr val="FF0000"/>
                </a:solidFill>
              </a:rPr>
              <a:t>Денежные ресурсы:   </a:t>
            </a:r>
            <a:r>
              <a:rPr lang="ru-RU" sz="2800" b="1" i="1" dirty="0" smtClean="0"/>
              <a:t>  100 рублей    </a:t>
            </a:r>
          </a:p>
          <a:p>
            <a:pPr algn="ctr">
              <a:spcBef>
                <a:spcPts val="0"/>
              </a:spcBef>
              <a:buNone/>
            </a:pPr>
            <a:endParaRPr lang="ru-RU" sz="1400" b="1" i="1" dirty="0" smtClean="0"/>
          </a:p>
        </p:txBody>
      </p:sp>
    </p:spTree>
    <p:custDataLst>
      <p:tags r:id="rId1"/>
    </p:custDataLst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000"/>
                            </p:stCondLst>
                            <p:childTnLst>
                              <p:par>
                                <p:cTn id="43" presetID="35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0"/>
                            </p:stCondLst>
                            <p:childTnLst>
                              <p:par>
                                <p:cTn id="50" presetID="35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5"/>
          <p:cNvSpPr>
            <a:spLocks noGrp="1"/>
          </p:cNvSpPr>
          <p:nvPr>
            <p:ph idx="1"/>
          </p:nvPr>
        </p:nvSpPr>
        <p:spPr>
          <a:xfrm>
            <a:off x="251520" y="188640"/>
            <a:ext cx="8568952" cy="6264696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2800" b="1" u="sng" dirty="0" smtClean="0"/>
              <a:t>Принципы проекта</a:t>
            </a:r>
            <a:endParaRPr lang="ru-RU" sz="2800" dirty="0" smtClean="0"/>
          </a:p>
          <a:p>
            <a:pPr algn="just">
              <a:buNone/>
            </a:pPr>
            <a:r>
              <a:rPr lang="ru-RU" sz="2200" dirty="0" smtClean="0"/>
              <a:t>В основу проекта заложены пять принципов:</a:t>
            </a:r>
          </a:p>
          <a:p>
            <a:pPr lvl="0" algn="just"/>
            <a:r>
              <a:rPr lang="ru-RU" sz="2200" dirty="0" smtClean="0"/>
              <a:t>Уважения: у ребенка есть права, которые прописаны в Конвенции о правах ребенка. Дети должны быть активными участниками проекта, а не только выполнять то, что разработали для них взрослые. Чем старше дети, тем активнее они участвуют в проекте. </a:t>
            </a:r>
          </a:p>
          <a:p>
            <a:pPr lvl="0" algn="just"/>
            <a:r>
              <a:rPr lang="ru-RU" sz="2200" dirty="0" smtClean="0"/>
              <a:t>Переосмысление: люди начинают ценить то, что не ценили раньше Новый взгляд на свое поведение, поступки, на взаимоотношение со сверстниками и взрослыми, на окружающую среду.</a:t>
            </a:r>
          </a:p>
          <a:p>
            <a:pPr lvl="0" algn="just"/>
            <a:r>
              <a:rPr lang="ru-RU" sz="2200" dirty="0" smtClean="0"/>
              <a:t>«</a:t>
            </a:r>
            <a:r>
              <a:rPr lang="ru-RU" sz="2200" dirty="0" err="1" smtClean="0"/>
              <a:t>Переиспользование</a:t>
            </a:r>
            <a:r>
              <a:rPr lang="ru-RU" sz="2200" dirty="0" smtClean="0"/>
              <a:t>»: </a:t>
            </a:r>
          </a:p>
          <a:p>
            <a:pPr lvl="0" algn="just">
              <a:buNone/>
            </a:pPr>
            <a:r>
              <a:rPr lang="ru-RU" sz="2200" dirty="0" smtClean="0"/>
              <a:t>      Повторное использование вещей сокращает количество отходов, а значит, загрязнение окружающей среды.</a:t>
            </a:r>
          </a:p>
          <a:p>
            <a:pPr lvl="0" algn="just"/>
            <a:r>
              <a:rPr lang="ru-RU" sz="2200" dirty="0" smtClean="0"/>
              <a:t>Экономия: с меньшими затратами можно сделать больше (экономия материалов, ресурсов).</a:t>
            </a:r>
          </a:p>
          <a:p>
            <a:pPr lvl="0" algn="just"/>
            <a:r>
              <a:rPr lang="ru-RU" sz="2200" dirty="0" smtClean="0"/>
              <a:t>Переработка: ненужные вещи снова станут кому-то полезными (сбор, утилизация, переработка отходов)</a:t>
            </a:r>
          </a:p>
          <a:p>
            <a:pPr>
              <a:buClr>
                <a:srgbClr val="6C0000"/>
              </a:buClr>
              <a:buSzPct val="80000"/>
              <a:buNone/>
            </a:pPr>
            <a:endParaRPr lang="ru-RU" sz="1800" dirty="0" smtClean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9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0"/>
                            </p:stCondLst>
                            <p:childTnLst>
                              <p:par>
                                <p:cTn id="19" presetID="29" presetClass="entr" presetSubtype="0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6000"/>
                            </p:stCondLst>
                            <p:childTnLst>
                              <p:par>
                                <p:cTn id="25" presetID="29" presetClass="entr" presetSubtype="0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7000"/>
                            </p:stCondLst>
                            <p:childTnLst>
                              <p:par>
                                <p:cTn id="31" presetID="2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9000"/>
                            </p:stCondLst>
                            <p:childTnLst>
                              <p:par>
                                <p:cTn id="37" presetID="29" presetClass="entr" presetSubtype="0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5000"/>
                            </p:stCondLst>
                            <p:childTnLst>
                              <p:par>
                                <p:cTn id="43" presetID="29" presetClass="entr" presetSubtype="0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7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5"/>
          <p:cNvSpPr>
            <a:spLocks noGrp="1"/>
          </p:cNvSpPr>
          <p:nvPr>
            <p:ph idx="1"/>
          </p:nvPr>
        </p:nvSpPr>
        <p:spPr>
          <a:xfrm>
            <a:off x="251520" y="188640"/>
            <a:ext cx="8568952" cy="6264696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2400" b="1" dirty="0" smtClean="0"/>
              <a:t>Ожидаемые результаты акции:</a:t>
            </a:r>
            <a:r>
              <a:rPr lang="ru-RU" sz="2400" dirty="0" smtClean="0"/>
              <a:t>  </a:t>
            </a:r>
            <a:r>
              <a:rPr lang="ru-RU" sz="1800" dirty="0" smtClean="0"/>
              <a:t>· </a:t>
            </a:r>
          </a:p>
          <a:p>
            <a:pPr marL="0" indent="180975">
              <a:spcBef>
                <a:spcPts val="0"/>
              </a:spcBef>
            </a:pPr>
            <a:r>
              <a:rPr lang="ru-RU" sz="2000" dirty="0" smtClean="0"/>
              <a:t>повышение роли родителей в экологическом воспитании детей; </a:t>
            </a:r>
          </a:p>
          <a:p>
            <a:pPr marL="0" lvl="0" indent="180975">
              <a:spcBef>
                <a:spcPts val="0"/>
              </a:spcBef>
            </a:pPr>
            <a:r>
              <a:rPr lang="ru-RU" sz="2000" dirty="0" smtClean="0"/>
              <a:t>совершенствование уровня знаний, экологической компетентности родителей;</a:t>
            </a:r>
          </a:p>
          <a:p>
            <a:pPr marL="0" lvl="0" indent="180975">
              <a:spcBef>
                <a:spcPts val="0"/>
              </a:spcBef>
            </a:pPr>
            <a:r>
              <a:rPr lang="ru-RU" sz="2000" dirty="0" smtClean="0"/>
              <a:t>у детей проявится ярко выраженный интерес к объектам и явлениям природы, они  будут бережно относиться к природе и стремиться к правильному поведению по отношению к миру природы;</a:t>
            </a:r>
          </a:p>
          <a:p>
            <a:pPr marL="0" lvl="0" indent="180975">
              <a:spcBef>
                <a:spcPts val="0"/>
              </a:spcBef>
            </a:pPr>
            <a:r>
              <a:rPr lang="ru-RU" sz="2000" dirty="0" smtClean="0"/>
              <a:t>будут проявлять готовность оказывать помощь нуждающимся в ней людям, животным, растениям;</a:t>
            </a:r>
          </a:p>
          <a:p>
            <a:pPr marL="0" lvl="0" indent="180975">
              <a:spcBef>
                <a:spcPts val="0"/>
              </a:spcBef>
            </a:pPr>
            <a:r>
              <a:rPr lang="ru-RU" sz="2000" dirty="0" smtClean="0"/>
              <a:t>дети и родители  будут пытаться контролировать своё поведение, поступки, чтобы не причинить вреда окружающей среде, овладеют навыками экологически безопасного поведения в природе.</a:t>
            </a:r>
          </a:p>
          <a:p>
            <a:pPr marL="0" lvl="0" indent="180975">
              <a:spcBef>
                <a:spcPts val="0"/>
              </a:spcBef>
            </a:pPr>
            <a:r>
              <a:rPr lang="ru-RU" sz="2000" dirty="0" smtClean="0"/>
              <a:t>у ребят сформируется стремление к исследованию объектов природы, они научатся делать выводы, устанавливать причинно - следственные связи.</a:t>
            </a:r>
          </a:p>
          <a:p>
            <a:pPr marL="0" lvl="0" indent="180975">
              <a:spcBef>
                <a:spcPts val="0"/>
              </a:spcBef>
            </a:pPr>
            <a:r>
              <a:rPr lang="ru-RU" sz="2000" dirty="0" smtClean="0"/>
              <a:t>у детей будет не только проявлять интерес к объектам окружающей среды, но и будет попытка оценить их состояние с позиции хорошо-плохо;</a:t>
            </a:r>
          </a:p>
          <a:p>
            <a:pPr marL="0" lvl="0" indent="180975">
              <a:spcBef>
                <a:spcPts val="0"/>
              </a:spcBef>
            </a:pPr>
            <a:r>
              <a:rPr lang="ru-RU" sz="2000" dirty="0" smtClean="0"/>
              <a:t>создание условий для практической и исследовательской деятельности;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800" dirty="0" smtClean="0"/>
              <a:t/>
            </a:r>
            <a:br>
              <a:rPr lang="ru-RU" sz="1800" dirty="0" smtClean="0"/>
            </a:br>
            <a:endParaRPr lang="ru-RU" sz="1800" dirty="0" smtClean="0"/>
          </a:p>
          <a:p>
            <a:pPr>
              <a:buNone/>
            </a:pPr>
            <a:endParaRPr lang="ru-RU" sz="1800" b="1" dirty="0" smtClean="0"/>
          </a:p>
          <a:p>
            <a:pPr>
              <a:buNone/>
            </a:pPr>
            <a:endParaRPr lang="ru-RU" sz="1800" b="1" dirty="0" smtClean="0"/>
          </a:p>
          <a:p>
            <a:pPr>
              <a:buNone/>
            </a:pPr>
            <a:endParaRPr lang="ru-RU" sz="1800" dirty="0" smtClean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5" presetClass="entr" presetSubtype="10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0"/>
                            </p:stCondLst>
                            <p:childTnLst>
                              <p:par>
                                <p:cTn id="17" presetID="5" presetClass="entr" presetSubtype="10" fill="hold" nodeType="after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9000"/>
                            </p:stCondLst>
                            <p:childTnLst>
                              <p:par>
                                <p:cTn id="21" presetID="5" presetClass="entr" presetSubtype="10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4500"/>
                            </p:stCondLst>
                            <p:childTnLst>
                              <p:par>
                                <p:cTn id="25" presetID="5" presetClass="entr" presetSubtype="10" fill="hold" nodeType="after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8500"/>
                            </p:stCondLst>
                            <p:childTnLst>
                              <p:par>
                                <p:cTn id="29" presetID="5" presetClass="entr" presetSubtype="10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4000"/>
                            </p:stCondLst>
                            <p:childTnLst>
                              <p:par>
                                <p:cTn id="33" presetID="5" presetClass="entr" presetSubtype="10" fill="hold" nodeType="after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8000"/>
                            </p:stCondLst>
                            <p:childTnLst>
                              <p:par>
                                <p:cTn id="37" presetID="5" presetClass="entr" presetSubtype="10" fill="hold" nodeType="after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5"/>
          <p:cNvSpPr>
            <a:spLocks noGrp="1"/>
          </p:cNvSpPr>
          <p:nvPr>
            <p:ph idx="1"/>
          </p:nvPr>
        </p:nvSpPr>
        <p:spPr>
          <a:xfrm>
            <a:off x="251520" y="188640"/>
            <a:ext cx="8568952" cy="6264696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2800" b="1" dirty="0" smtClean="0"/>
              <a:t>Этапы реализации проекта:</a:t>
            </a:r>
            <a:endParaRPr lang="ru-RU" sz="1800" dirty="0" smtClean="0"/>
          </a:p>
          <a:p>
            <a:pPr>
              <a:buNone/>
            </a:pPr>
            <a:r>
              <a:rPr lang="ru-RU" sz="2400" b="1" dirty="0" smtClean="0"/>
              <a:t>1 этап - </a:t>
            </a:r>
            <a:r>
              <a:rPr lang="ru-RU" sz="2400" b="1" u="sng" dirty="0" smtClean="0"/>
              <a:t>подготовительный</a:t>
            </a:r>
            <a:r>
              <a:rPr lang="ru-RU" sz="2400" b="1" dirty="0" smtClean="0"/>
              <a:t> </a:t>
            </a:r>
            <a:endParaRPr lang="ru-RU" sz="2400" dirty="0" smtClean="0"/>
          </a:p>
          <a:p>
            <a:pPr marL="0" indent="0">
              <a:buNone/>
            </a:pPr>
            <a:r>
              <a:rPr lang="ru-RU" sz="1800" dirty="0" smtClean="0"/>
              <a:t> </a:t>
            </a:r>
            <a:r>
              <a:rPr lang="ru-RU" sz="2000" b="1" dirty="0" smtClean="0"/>
              <a:t>Задача этапа</a:t>
            </a:r>
            <a:r>
              <a:rPr lang="ru-RU" sz="2000" dirty="0" smtClean="0"/>
              <a:t>:</a:t>
            </a:r>
          </a:p>
          <a:p>
            <a:pPr marL="0" indent="0">
              <a:buNone/>
            </a:pPr>
            <a:r>
              <a:rPr lang="ru-RU" sz="2000" dirty="0" smtClean="0"/>
              <a:t>	 - анализ ситуации;</a:t>
            </a:r>
          </a:p>
          <a:p>
            <a:pPr marL="0" indent="0">
              <a:buNone/>
            </a:pPr>
            <a:r>
              <a:rPr lang="ru-RU" sz="2000" dirty="0" smtClean="0"/>
              <a:t>	 - определение основных  целей акции: </a:t>
            </a:r>
          </a:p>
          <a:p>
            <a:pPr marL="0" indent="0">
              <a:buNone/>
            </a:pPr>
            <a:r>
              <a:rPr lang="ru-RU" sz="2000" dirty="0" smtClean="0"/>
              <a:t>	 - изучение методического материала по реализации экологической акций;</a:t>
            </a:r>
          </a:p>
          <a:p>
            <a:pPr marL="0" indent="0">
              <a:buNone/>
            </a:pPr>
            <a:r>
              <a:rPr lang="ru-RU" sz="2000" dirty="0" smtClean="0"/>
              <a:t>	 - определение содержания, форм и методов организации работы; </a:t>
            </a:r>
          </a:p>
          <a:p>
            <a:pPr marL="0" indent="0">
              <a:buNone/>
            </a:pPr>
            <a:r>
              <a:rPr lang="ru-RU" sz="2000" dirty="0" smtClean="0"/>
              <a:t>	 - подборка художественной литературы, дидактических игр, электронных презентаций;</a:t>
            </a:r>
          </a:p>
          <a:p>
            <a:pPr marL="0" indent="0">
              <a:buNone/>
            </a:pPr>
            <a:r>
              <a:rPr lang="ru-RU" sz="2000" dirty="0" smtClean="0"/>
              <a:t>	 - размещение в информационном уголке призыва к родителям принять активное участие в проведении акции </a:t>
            </a:r>
          </a:p>
          <a:p>
            <a:pPr marL="0" indent="0">
              <a:buNone/>
            </a:pPr>
            <a:r>
              <a:rPr lang="ru-RU" sz="1800" dirty="0" smtClean="0"/>
              <a:t>	</a:t>
            </a:r>
          </a:p>
        </p:txBody>
      </p:sp>
    </p:spTree>
    <p:custDataLst>
      <p:tags r:id="rId1"/>
    </p:custDataLst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500"/>
                            </p:stCondLst>
                            <p:childTnLst>
                              <p:par>
                                <p:cTn id="20" presetID="15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0"/>
                            </p:stCondLst>
                            <p:childTnLst>
                              <p:par>
                                <p:cTn id="27" presetID="15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7000"/>
                            </p:stCondLst>
                            <p:childTnLst>
                              <p:par>
                                <p:cTn id="34" presetID="15" presetClass="entr" presetSubtype="0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500"/>
                            </p:stCondLst>
                            <p:childTnLst>
                              <p:par>
                                <p:cTn id="41" presetID="15" presetClass="entr" presetSubtype="0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4000"/>
                            </p:stCondLst>
                            <p:childTnLst>
                              <p:par>
                                <p:cTn id="48" presetID="15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8000"/>
                            </p:stCondLst>
                            <p:childTnLst>
                              <p:par>
                                <p:cTn id="55" presetID="15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5"/>
          <p:cNvSpPr>
            <a:spLocks noGrp="1"/>
          </p:cNvSpPr>
          <p:nvPr>
            <p:ph idx="1"/>
          </p:nvPr>
        </p:nvSpPr>
        <p:spPr>
          <a:xfrm>
            <a:off x="251520" y="188640"/>
            <a:ext cx="8568952" cy="6264696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2800" b="1" dirty="0" smtClean="0"/>
              <a:t>Подготовительный этап реализации проекта</a:t>
            </a:r>
          </a:p>
          <a:p>
            <a:pPr algn="ctr">
              <a:buNone/>
            </a:pPr>
            <a:endParaRPr lang="ru-RU" sz="2800" b="1" dirty="0" smtClean="0"/>
          </a:p>
          <a:p>
            <a:pPr algn="ctr">
              <a:buNone/>
            </a:pPr>
            <a:endParaRPr lang="ru-RU" sz="2800" b="1" dirty="0" smtClean="0"/>
          </a:p>
          <a:p>
            <a:pPr algn="ctr">
              <a:buNone/>
            </a:pPr>
            <a:endParaRPr lang="ru-RU" sz="2800" b="1" dirty="0" smtClean="0"/>
          </a:p>
          <a:p>
            <a:pPr algn="ctr">
              <a:buNone/>
            </a:pPr>
            <a:endParaRPr lang="ru-RU" sz="1800" dirty="0" smtClean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323528" y="620689"/>
          <a:ext cx="2890664" cy="5618935"/>
        </p:xfrm>
        <a:graphic>
          <a:graphicData uri="http://schemas.openxmlformats.org/drawingml/2006/table">
            <a:tbl>
              <a:tblPr/>
              <a:tblGrid>
                <a:gridCol w="2890664"/>
              </a:tblGrid>
              <a:tr h="7200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ea typeface="Times New Roman"/>
                          <a:cs typeface="+mn-cs"/>
                        </a:rPr>
                        <a:t>Действия детей</a:t>
                      </a:r>
                      <a:r>
                        <a:rPr lang="ru-RU" sz="1800" dirty="0" smtClean="0">
                          <a:latin typeface="+mn-lt"/>
                          <a:ea typeface="Times New Roman"/>
                          <a:cs typeface="+mn-cs"/>
                        </a:rPr>
                        <a:t> </a:t>
                      </a:r>
                      <a:endParaRPr lang="ru-RU" sz="1600" dirty="0" smtClean="0">
                        <a:latin typeface="Calibri"/>
                        <a:ea typeface="Calibri"/>
                        <a:cs typeface="+mn-cs"/>
                      </a:endParaRPr>
                    </a:p>
                    <a:p>
                      <a:endParaRPr lang="ru-RU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  <a:tr h="48988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+mn-lt"/>
                          <a:ea typeface="Times New Roman"/>
                          <a:cs typeface="+mn-cs"/>
                        </a:rPr>
                        <a:t>Осознание и личностное восприятие проблемы. </a:t>
                      </a:r>
                      <a:br>
                        <a:rPr lang="ru-RU" sz="1800" dirty="0" smtClean="0">
                          <a:latin typeface="+mn-lt"/>
                          <a:ea typeface="Times New Roman"/>
                          <a:cs typeface="+mn-cs"/>
                        </a:rPr>
                      </a:br>
                      <a:r>
                        <a:rPr lang="ru-RU" sz="1800" dirty="0" smtClean="0">
                          <a:latin typeface="+mn-lt"/>
                          <a:ea typeface="Times New Roman"/>
                          <a:cs typeface="+mn-cs"/>
                        </a:rPr>
                        <a:t>Активное слушание литературных произведений по теме проекта. </a:t>
                      </a:r>
                      <a:endParaRPr lang="ru-RU" sz="1600" dirty="0" smtClean="0">
                        <a:latin typeface="Calibri"/>
                        <a:ea typeface="Calibri"/>
                        <a:cs typeface="+mn-cs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 smtClean="0">
                          <a:latin typeface="+mn-lt"/>
                          <a:ea typeface="Times New Roman"/>
                          <a:cs typeface="+mn-cs"/>
                        </a:rPr>
                        <a:t>Просмотр видеоматериалов.</a:t>
                      </a:r>
                      <a:endParaRPr lang="ru-RU" sz="1600" dirty="0" smtClean="0">
                        <a:latin typeface="Calibri"/>
                        <a:ea typeface="Calibri"/>
                        <a:cs typeface="+mn-cs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+mn-lt"/>
                          <a:ea typeface="Times New Roman"/>
                          <a:cs typeface="+mn-cs"/>
                        </a:rPr>
                        <a:t/>
                      </a:r>
                      <a:br>
                        <a:rPr lang="ru-RU" sz="1800" dirty="0" smtClean="0">
                          <a:latin typeface="+mn-lt"/>
                          <a:ea typeface="Times New Roman"/>
                          <a:cs typeface="+mn-cs"/>
                        </a:rPr>
                      </a:br>
                      <a:r>
                        <a:rPr lang="ru-RU" sz="1800" dirty="0" smtClean="0">
                          <a:latin typeface="+mn-lt"/>
                          <a:ea typeface="Times New Roman"/>
                          <a:cs typeface="+mn-cs"/>
                        </a:rPr>
                        <a:t>Обсуждение возможных решений проблемы, выбор приоритетных решений. </a:t>
                      </a:r>
                      <a:endParaRPr lang="ru-RU" sz="1600" dirty="0" smtClean="0">
                        <a:latin typeface="Calibri"/>
                        <a:ea typeface="Calibri"/>
                        <a:cs typeface="+mn-cs"/>
                      </a:endParaRPr>
                    </a:p>
                    <a:p>
                      <a:endParaRPr lang="ru-RU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3275856" y="664905"/>
          <a:ext cx="3191481" cy="5583256"/>
        </p:xfrm>
        <a:graphic>
          <a:graphicData uri="http://schemas.openxmlformats.org/drawingml/2006/table">
            <a:tbl>
              <a:tblPr/>
              <a:tblGrid>
                <a:gridCol w="3191481"/>
              </a:tblGrid>
              <a:tr h="62923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ea typeface="Times New Roman"/>
                          <a:cs typeface="+mn-cs"/>
                        </a:rPr>
                        <a:t>Действия педагогов</a:t>
                      </a:r>
                      <a:r>
                        <a:rPr lang="ru-RU" sz="1800" dirty="0" smtClean="0">
                          <a:latin typeface="+mn-lt"/>
                          <a:ea typeface="Times New Roman"/>
                          <a:cs typeface="+mn-cs"/>
                        </a:rPr>
                        <a:t> </a:t>
                      </a:r>
                      <a:endParaRPr lang="ru-RU" sz="1600" dirty="0" smtClean="0">
                        <a:latin typeface="Calibri"/>
                        <a:ea typeface="Calibri"/>
                        <a:cs typeface="+mn-cs"/>
                      </a:endParaRPr>
                    </a:p>
                    <a:p>
                      <a:endParaRPr lang="ru-RU" dirty="0"/>
                    </a:p>
                  </a:txBody>
                  <a:tcPr>
                    <a:lnL w="3175" cmpd="sng">
                      <a:solidFill>
                        <a:schemeClr val="tx1"/>
                      </a:solidFill>
                      <a:prstDash val="solid"/>
                    </a:lnL>
                    <a:lnR w="3175" cmpd="sng">
                      <a:solidFill>
                        <a:schemeClr val="tx1"/>
                      </a:solidFill>
                      <a:prstDash val="solid"/>
                    </a:lnR>
                    <a:lnT w="3175" cmpd="sng">
                      <a:solidFill>
                        <a:schemeClr val="tx1"/>
                      </a:solidFill>
                      <a:prstDash val="solid"/>
                    </a:lnT>
                    <a:lnB w="3175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  <a:tr h="49431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+mn-lt"/>
                          <a:ea typeface="Times New Roman"/>
                          <a:cs typeface="+mn-cs"/>
                        </a:rPr>
                        <a:t>Создание положительного мотивационного настроя. Определение педагогических целей, помощь детям в постановке проблемы. Актуализация темы для родителей. </a:t>
                      </a:r>
                      <a:endParaRPr lang="ru-RU" sz="1600" dirty="0" smtClean="0">
                        <a:latin typeface="Calibri"/>
                        <a:ea typeface="Calibri"/>
                        <a:cs typeface="+mn-cs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 smtClean="0">
                          <a:latin typeface="+mn-lt"/>
                          <a:ea typeface="Times New Roman"/>
                          <a:cs typeface="+mn-cs"/>
                        </a:rPr>
                        <a:t>Разработка содержания </a:t>
                      </a:r>
                      <a:r>
                        <a:rPr lang="ru-RU" sz="1800" dirty="0" err="1" smtClean="0">
                          <a:latin typeface="+mn-lt"/>
                          <a:ea typeface="Times New Roman"/>
                          <a:cs typeface="+mn-cs"/>
                        </a:rPr>
                        <a:t>образовательно</a:t>
                      </a:r>
                      <a:r>
                        <a:rPr lang="ru-RU" sz="1800" dirty="0" smtClean="0">
                          <a:latin typeface="+mn-lt"/>
                          <a:ea typeface="Times New Roman"/>
                          <a:cs typeface="+mn-cs"/>
                        </a:rPr>
                        <a:t>–воспитательного процесса по направлениям. Создание предметно-развивающей среды. Определение формы работы с родителями в процессе реализации проекта</a:t>
                      </a:r>
                      <a:endParaRPr lang="ru-RU" dirty="0"/>
                    </a:p>
                  </a:txBody>
                  <a:tcPr>
                    <a:lnL w="3175" cmpd="sng">
                      <a:solidFill>
                        <a:schemeClr val="tx1"/>
                      </a:solidFill>
                      <a:prstDash val="solid"/>
                    </a:lnL>
                    <a:lnR w="3175" cmpd="sng">
                      <a:solidFill>
                        <a:schemeClr val="tx1"/>
                      </a:solidFill>
                      <a:prstDash val="soli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6516217" y="692697"/>
          <a:ext cx="2413426" cy="5544615"/>
        </p:xfrm>
        <a:graphic>
          <a:graphicData uri="http://schemas.openxmlformats.org/drawingml/2006/table">
            <a:tbl>
              <a:tblPr/>
              <a:tblGrid>
                <a:gridCol w="2413426"/>
              </a:tblGrid>
              <a:tr h="64807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ea typeface="Times New Roman"/>
                          <a:cs typeface="+mn-cs"/>
                        </a:rPr>
                        <a:t>Действия родителей</a:t>
                      </a:r>
                      <a:endParaRPr lang="ru-RU" sz="1600" dirty="0" smtClean="0">
                        <a:latin typeface="Calibri"/>
                        <a:ea typeface="Calibri"/>
                        <a:cs typeface="+mn-cs"/>
                      </a:endParaRPr>
                    </a:p>
                    <a:p>
                      <a:endParaRPr lang="ru-RU" dirty="0"/>
                    </a:p>
                  </a:txBody>
                  <a:tcPr>
                    <a:lnL w="3175" cmpd="sng">
                      <a:solidFill>
                        <a:schemeClr val="tx1"/>
                      </a:solidFill>
                      <a:prstDash val="solid"/>
                    </a:lnL>
                    <a:lnR w="3175" cmpd="sng">
                      <a:solidFill>
                        <a:schemeClr val="tx1"/>
                      </a:solidFill>
                      <a:prstDash val="solid"/>
                    </a:lnR>
                    <a:lnT w="3175" cmpd="sng">
                      <a:solidFill>
                        <a:schemeClr val="tx1"/>
                      </a:solidFill>
                      <a:prstDash val="solid"/>
                    </a:lnT>
                    <a:lnB w="3175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  <a:tr h="489654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+mn-lt"/>
                          <a:ea typeface="Times New Roman"/>
                          <a:cs typeface="+mn-cs"/>
                        </a:rPr>
                        <a:t>Вхождение родителей в тему проекта. </a:t>
                      </a:r>
                      <a:br>
                        <a:rPr lang="ru-RU" sz="1800" dirty="0" smtClean="0">
                          <a:latin typeface="+mn-lt"/>
                          <a:ea typeface="Times New Roman"/>
                          <a:cs typeface="+mn-cs"/>
                        </a:rPr>
                      </a:br>
                      <a:r>
                        <a:rPr lang="ru-RU" sz="1800" dirty="0" smtClean="0">
                          <a:latin typeface="+mn-lt"/>
                          <a:ea typeface="Times New Roman"/>
                          <a:cs typeface="+mn-cs"/>
                        </a:rPr>
                        <a:t>Принятие проблемы и цели, определение задач по содействию в достижении целей. </a:t>
                      </a:r>
                      <a:br>
                        <a:rPr lang="ru-RU" sz="1800" dirty="0" smtClean="0">
                          <a:latin typeface="+mn-lt"/>
                          <a:ea typeface="Times New Roman"/>
                          <a:cs typeface="+mn-cs"/>
                        </a:rPr>
                      </a:br>
                      <a:r>
                        <a:rPr lang="ru-RU" sz="1800" dirty="0" smtClean="0">
                          <a:latin typeface="+mn-lt"/>
                          <a:ea typeface="Times New Roman"/>
                          <a:cs typeface="+mn-cs"/>
                        </a:rPr>
                        <a:t>Внесение родителями предложений по реализации проекта. </a:t>
                      </a:r>
                      <a:endParaRPr lang="ru-RU" sz="1600" dirty="0" smtClean="0">
                        <a:latin typeface="Calibri"/>
                        <a:ea typeface="Calibri"/>
                        <a:cs typeface="+mn-cs"/>
                      </a:endParaRPr>
                    </a:p>
                    <a:p>
                      <a:endParaRPr lang="ru-RU" dirty="0"/>
                    </a:p>
                  </a:txBody>
                  <a:tcPr>
                    <a:lnL w="3175" cmpd="sng">
                      <a:solidFill>
                        <a:schemeClr val="tx1"/>
                      </a:solidFill>
                      <a:prstDash val="solid"/>
                    </a:lnL>
                    <a:lnR w="3175" cmpd="sng">
                      <a:solidFill>
                        <a:schemeClr val="tx1"/>
                      </a:solidFill>
                      <a:prstDash val="soli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  <p:custDataLst>
      <p:tags r:id="rId1"/>
    </p:custDataLst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52" presetClass="entr" presetSubtype="0" fill="hold" nodeType="afterEffect">
                                  <p:stCondLst>
                                    <p:cond delay="9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2000"/>
                            </p:stCondLst>
                            <p:childTnLst>
                              <p:par>
                                <p:cTn id="21" presetID="52" presetClass="entr" presetSubtype="0" fill="hold" nodeType="afterEffect">
                                  <p:stCondLst>
                                    <p:cond delay="17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5"/>
          <p:cNvSpPr>
            <a:spLocks noGrp="1"/>
          </p:cNvSpPr>
          <p:nvPr>
            <p:ph idx="1"/>
          </p:nvPr>
        </p:nvSpPr>
        <p:spPr>
          <a:xfrm>
            <a:off x="251520" y="188640"/>
            <a:ext cx="8568952" cy="6264696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2800" b="1" dirty="0" smtClean="0"/>
              <a:t>2 этап реализации проекта – </a:t>
            </a:r>
            <a:r>
              <a:rPr lang="ru-RU" sz="2800" b="1" u="sng" dirty="0" smtClean="0"/>
              <a:t>организационный</a:t>
            </a:r>
            <a:endParaRPr lang="ru-RU" sz="2800" dirty="0" smtClean="0"/>
          </a:p>
          <a:p>
            <a:pPr>
              <a:buNone/>
            </a:pPr>
            <a:r>
              <a:rPr lang="ru-RU" sz="2200" b="1" dirty="0" smtClean="0"/>
              <a:t>Задачи этапа</a:t>
            </a:r>
            <a:r>
              <a:rPr lang="ru-RU" sz="2200" dirty="0" smtClean="0"/>
              <a:t>:</a:t>
            </a:r>
          </a:p>
          <a:p>
            <a:pPr indent="17463">
              <a:buNone/>
            </a:pPr>
            <a:r>
              <a:rPr lang="ru-RU" sz="2200" dirty="0" smtClean="0"/>
              <a:t>1) </a:t>
            </a:r>
            <a:r>
              <a:rPr lang="ru-RU" sz="2200" dirty="0" err="1" smtClean="0"/>
              <a:t>экологизация</a:t>
            </a:r>
            <a:r>
              <a:rPr lang="ru-RU" sz="2200" dirty="0" smtClean="0"/>
              <a:t> всех разделов программы воспитания и обучения дошкольников;</a:t>
            </a:r>
          </a:p>
          <a:p>
            <a:pPr indent="17463">
              <a:buNone/>
            </a:pPr>
            <a:r>
              <a:rPr lang="ru-RU" sz="2200" dirty="0" smtClean="0"/>
              <a:t>2) создание экологической среды в группе;</a:t>
            </a:r>
          </a:p>
          <a:p>
            <a:pPr indent="17463">
              <a:buAutoNum type="arabicParenR" startAt="3"/>
            </a:pPr>
            <a:r>
              <a:rPr lang="ru-RU" sz="2200" dirty="0" smtClean="0"/>
              <a:t> анкетирование родителей, привлечение их к предстоящей творческой работе; </a:t>
            </a:r>
          </a:p>
          <a:p>
            <a:pPr indent="17463">
              <a:buAutoNum type="arabicParenR" startAt="3"/>
            </a:pPr>
            <a:r>
              <a:rPr lang="ru-RU" sz="2200" dirty="0" smtClean="0"/>
              <a:t> разработка планов работы с детьми и родителями по формированию экологического образования; </a:t>
            </a:r>
            <a:endParaRPr lang="ru-RU" sz="1800" dirty="0" smtClean="0"/>
          </a:p>
          <a:p>
            <a:pPr marL="0" indent="0">
              <a:buNone/>
            </a:pPr>
            <a:endParaRPr lang="ru-RU" sz="1800" dirty="0" smtClean="0"/>
          </a:p>
        </p:txBody>
      </p:sp>
    </p:spTree>
  </p:cSld>
  <p:clrMapOvr>
    <a:masterClrMapping/>
  </p:clrMapOvr>
  <p:transition>
    <p:cover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3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4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4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43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4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4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0"/>
                            </p:stCondLst>
                            <p:childTnLst>
                              <p:par>
                                <p:cTn id="29" presetID="43" presetClass="entr" presetSubtype="0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4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4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500"/>
                            </p:stCondLst>
                            <p:childTnLst>
                              <p:par>
                                <p:cTn id="37" presetID="43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4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4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1500"/>
                            </p:stCondLst>
                            <p:childTnLst>
                              <p:par>
                                <p:cTn id="45" presetID="43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4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4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4|20.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5|8.9|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1|16.1|31.1"/>
</p:tagLst>
</file>

<file path=ppt/theme/theme1.xml><?xml version="1.0" encoding="utf-8"?>
<a:theme xmlns:a="http://schemas.openxmlformats.org/drawingml/2006/main" name="Тема Office">
  <a:themeElements>
    <a:clrScheme name="Другая 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C0000"/>
      </a:hlink>
      <a:folHlink>
        <a:srgbClr val="974806"/>
      </a:folHlink>
    </a:clrScheme>
    <a:fontScheme name="Другая 1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1413</TotalTime>
  <Words>652</Words>
  <Application>Microsoft Office PowerPoint</Application>
  <PresentationFormat>Экран (4:3)</PresentationFormat>
  <Paragraphs>144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Совместная акция  «Чистый город»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презентации</dc:title>
  <dc:creator>Елена</dc:creator>
  <cp:lastModifiedBy>1</cp:lastModifiedBy>
  <cp:revision>85</cp:revision>
  <dcterms:created xsi:type="dcterms:W3CDTF">2014-08-08T16:01:14Z</dcterms:created>
  <dcterms:modified xsi:type="dcterms:W3CDTF">2018-12-04T07:38:40Z</dcterms:modified>
</cp:coreProperties>
</file>