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57" r:id="rId4"/>
    <p:sldId id="258" r:id="rId5"/>
    <p:sldId id="259" r:id="rId6"/>
    <p:sldId id="272" r:id="rId7"/>
    <p:sldId id="260" r:id="rId8"/>
    <p:sldId id="261" r:id="rId9"/>
    <p:sldId id="264" r:id="rId10"/>
    <p:sldId id="263" r:id="rId11"/>
    <p:sldId id="265" r:id="rId12"/>
    <p:sldId id="267" r:id="rId13"/>
    <p:sldId id="266" r:id="rId14"/>
    <p:sldId id="268" r:id="rId15"/>
    <p:sldId id="271"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08.11.2018</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08.11.2018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08.11.2018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08.11.2018</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08.11.2018</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pPr algn="ctr"/>
            <a:r>
              <a:rPr lang="ru-RU" sz="3600" b="1" dirty="0" smtClean="0">
                <a:latin typeface="Times New Roman" pitchFamily="18" charset="0"/>
                <a:cs typeface="Times New Roman" pitchFamily="18" charset="0"/>
              </a:rPr>
              <a:t>МКОУ </a:t>
            </a:r>
            <a:r>
              <a:rPr lang="ru-RU" sz="3600" b="1" dirty="0" smtClean="0">
                <a:latin typeface="Times New Roman" pitchFamily="18" charset="0"/>
                <a:cs typeface="Times New Roman" pitchFamily="18" charset="0"/>
              </a:rPr>
              <a:t>«Яшкульская СОШ»</a:t>
            </a:r>
            <a:endParaRPr lang="ru-RU" sz="3600" b="1" dirty="0">
              <a:latin typeface="Times New Roman" pitchFamily="18" charset="0"/>
              <a:cs typeface="Times New Roman" pitchFamily="18" charset="0"/>
            </a:endParaRPr>
          </a:p>
        </p:txBody>
      </p:sp>
      <p:sp>
        <p:nvSpPr>
          <p:cNvPr id="5" name="TextBox 4"/>
          <p:cNvSpPr txBox="1"/>
          <p:nvPr/>
        </p:nvSpPr>
        <p:spPr>
          <a:xfrm>
            <a:off x="357158" y="714356"/>
            <a:ext cx="8001056" cy="2123658"/>
          </a:xfrm>
          <a:prstGeom prst="rect">
            <a:avLst/>
          </a:prstGeom>
          <a:noFill/>
        </p:spPr>
        <p:txBody>
          <a:bodyPr wrap="square" rtlCol="0">
            <a:spAutoFit/>
          </a:bodyPr>
          <a:lstStyle/>
          <a:p>
            <a:pPr algn="ctr"/>
            <a:endParaRPr lang="ru-RU" sz="3600" dirty="0" smtClean="0">
              <a:solidFill>
                <a:srgbClr val="0070C0"/>
              </a:solidFill>
              <a:latin typeface="Arial Black" pitchFamily="34" charset="0"/>
            </a:endParaRPr>
          </a:p>
          <a:p>
            <a:pPr algn="ctr"/>
            <a:r>
              <a:rPr lang="ru-RU" sz="3200" dirty="0" smtClean="0">
                <a:solidFill>
                  <a:srgbClr val="0070C0"/>
                </a:solidFill>
                <a:latin typeface="Arial Black" pitchFamily="34" charset="0"/>
              </a:rPr>
              <a:t>« ОТ ЧЕГО ЗАВИСИТ ЧИСЛО ПТИЦ, ПРИЛЕТАЮЩИХ ЗИМОЙ </a:t>
            </a:r>
          </a:p>
          <a:p>
            <a:pPr algn="ctr"/>
            <a:r>
              <a:rPr lang="ru-RU" sz="3200" dirty="0" smtClean="0">
                <a:solidFill>
                  <a:srgbClr val="0070C0"/>
                </a:solidFill>
                <a:latin typeface="Arial Black" pitchFamily="34" charset="0"/>
              </a:rPr>
              <a:t>К КОРМУШКЕ?»</a:t>
            </a:r>
            <a:endParaRPr lang="ru-RU" sz="3200" dirty="0">
              <a:solidFill>
                <a:srgbClr val="0070C0"/>
              </a:solidFill>
              <a:latin typeface="Arial Black" pitchFamily="34" charset="0"/>
            </a:endParaRPr>
          </a:p>
        </p:txBody>
      </p:sp>
      <p:pic>
        <p:nvPicPr>
          <p:cNvPr id="2050" name="Picture 2" descr="D:\виктория борисовна\сынок\Изображение 399.jpg"/>
          <p:cNvPicPr>
            <a:picLocks noChangeAspect="1" noChangeArrowheads="1"/>
          </p:cNvPicPr>
          <p:nvPr/>
        </p:nvPicPr>
        <p:blipFill>
          <a:blip r:embed="rId2" cstate="print"/>
          <a:srcRect/>
          <a:stretch>
            <a:fillRect/>
          </a:stretch>
        </p:blipFill>
        <p:spPr bwMode="auto">
          <a:xfrm>
            <a:off x="4357686" y="3143248"/>
            <a:ext cx="4572032" cy="3429024"/>
          </a:xfrm>
          <a:prstGeom prst="rect">
            <a:avLst/>
          </a:prstGeom>
          <a:noFill/>
        </p:spPr>
      </p:pic>
      <p:sp>
        <p:nvSpPr>
          <p:cNvPr id="6" name="TextBox 5"/>
          <p:cNvSpPr txBox="1"/>
          <p:nvPr/>
        </p:nvSpPr>
        <p:spPr>
          <a:xfrm>
            <a:off x="500034" y="4214818"/>
            <a:ext cx="5000660" cy="1200329"/>
          </a:xfrm>
          <a:prstGeom prst="rect">
            <a:avLst/>
          </a:prstGeom>
          <a:noFill/>
        </p:spPr>
        <p:txBody>
          <a:bodyPr wrap="square" rtlCol="0">
            <a:spAutoFit/>
          </a:bodyPr>
          <a:lstStyle/>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Работу подготовил: </a:t>
            </a:r>
          </a:p>
          <a:p>
            <a:r>
              <a:rPr lang="ru-RU" b="1" dirty="0" smtClean="0">
                <a:latin typeface="Times New Roman" pitchFamily="18" charset="0"/>
                <a:cs typeface="Times New Roman" pitchFamily="18" charset="0"/>
              </a:rPr>
              <a:t>ученик 3 «а</a:t>
            </a:r>
            <a:r>
              <a:rPr lang="ru-RU" b="1" smtClean="0">
                <a:latin typeface="Times New Roman" pitchFamily="18" charset="0"/>
                <a:cs typeface="Times New Roman" pitchFamily="18" charset="0"/>
              </a:rPr>
              <a:t>» класса  </a:t>
            </a:r>
            <a:r>
              <a:rPr lang="ru-RU" b="1" dirty="0" err="1" smtClean="0">
                <a:latin typeface="Times New Roman" pitchFamily="18" charset="0"/>
                <a:cs typeface="Times New Roman" pitchFamily="18" charset="0"/>
              </a:rPr>
              <a:t>Баджаев</a:t>
            </a:r>
            <a:r>
              <a:rPr lang="ru-RU" b="1" dirty="0" smtClean="0">
                <a:latin typeface="Times New Roman" pitchFamily="18" charset="0"/>
                <a:cs typeface="Times New Roman" pitchFamily="18" charset="0"/>
              </a:rPr>
              <a:t> Э.</a:t>
            </a:r>
          </a:p>
          <a:p>
            <a:r>
              <a:rPr lang="ru-RU" b="1" dirty="0" smtClean="0">
                <a:latin typeface="Times New Roman" pitchFamily="18" charset="0"/>
                <a:cs typeface="Times New Roman" pitchFamily="18" charset="0"/>
              </a:rPr>
              <a:t>Руководитель: </a:t>
            </a:r>
            <a:r>
              <a:rPr lang="ru-RU" b="1" dirty="0" err="1" smtClean="0">
                <a:latin typeface="Times New Roman" pitchFamily="18" charset="0"/>
                <a:cs typeface="Times New Roman" pitchFamily="18" charset="0"/>
              </a:rPr>
              <a:t>Адьянова</a:t>
            </a:r>
            <a:r>
              <a:rPr lang="ru-RU" b="1" dirty="0" smtClean="0">
                <a:latin typeface="Times New Roman" pitchFamily="18" charset="0"/>
                <a:cs typeface="Times New Roman" pitchFamily="18" charset="0"/>
              </a:rPr>
              <a:t> К.Н.</a:t>
            </a:r>
            <a:endParaRPr lang="ru-RU" b="1" dirty="0">
              <a:latin typeface="Times New Roman" pitchFamily="18" charset="0"/>
              <a:cs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357166"/>
            <a:ext cx="9001156" cy="5650125"/>
          </a:xfrm>
        </p:spPr>
        <p:txBody>
          <a:bodyPr>
            <a:normAutofit/>
          </a:bodyPr>
          <a:lstStyle/>
          <a:p>
            <a:pPr>
              <a:buNone/>
            </a:pPr>
            <a:r>
              <a:rPr lang="ru-RU" sz="2000" dirty="0" smtClean="0">
                <a:latin typeface="Times New Roman" pitchFamily="18" charset="0"/>
                <a:cs typeface="Times New Roman" pitchFamily="18" charset="0"/>
              </a:rPr>
              <a:t>    Из детской энциклопедии «Живая природа» я узнал, что птиц надо подкармливать, а не кормить, потому что в природе у птиц более разнообразный рацион, чем в кормушке, даже зимой. Подкармливать птиц нужно до весны, примерно до конца апреля, когда начнут просыпаться насекомые и распускаться почки. Следующий вопрос, который меня заинтересовал: «Чем же подкармливать птиц зимой?» Из интернета я узнал, что самое простое  - это нежареные семечки подсолнечника. Они содержат масла, полезные для птиц. Воробьи любят пшено, а таких больших птиц как голуби, вороны, сороки можно подкармливать крошками пшеничного хлеба или крупными семенами арбуза, синички едят несоленое сало. Птицам нельзя давать черный хлеб, жареные семечки, соленые или сладкие орешки, чипсы, шоколад, соленое сало, апельсины, яблоки и т.п. , что содержат неестественные для птиц добавки. От этого они могут даже погибнуть. Обязательно необходимо следить, чтобы в кормушке постоянно был корм и не было снега. Учитывая вышеперечисленное, я подготовил для птиц пшено, нежареные семечки подсолнуха, несоленое сало.</a:t>
            </a:r>
            <a:endParaRPr lang="ru-RU" sz="2000" dirty="0">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14290"/>
            <a:ext cx="9001156" cy="6643710"/>
          </a:xfrm>
        </p:spPr>
        <p:txBody>
          <a:bodyPr>
            <a:normAutofit/>
          </a:bodyPr>
          <a:lstStyle/>
          <a:p>
            <a:pPr algn="ctr">
              <a:buNone/>
            </a:pPr>
            <a:r>
              <a:rPr lang="ru-RU" sz="3200" b="1" dirty="0" smtClean="0">
                <a:solidFill>
                  <a:srgbClr val="FF0000"/>
                </a:solidFill>
                <a:latin typeface="Times New Roman" pitchFamily="18" charset="0"/>
                <a:cs typeface="Times New Roman" pitchFamily="18" charset="0"/>
              </a:rPr>
              <a:t>3 этап исследования</a:t>
            </a:r>
          </a:p>
          <a:p>
            <a:pPr algn="ctr">
              <a:buNone/>
            </a:pPr>
            <a:r>
              <a:rPr lang="ru-RU" sz="2400" b="1" dirty="0" smtClean="0">
                <a:solidFill>
                  <a:srgbClr val="0070C0"/>
                </a:solidFill>
                <a:latin typeface="Times New Roman" pitchFamily="18" charset="0"/>
                <a:cs typeface="Times New Roman" pitchFamily="18" charset="0"/>
              </a:rPr>
              <a:t>Проведение и анализ наблюдений.</a:t>
            </a:r>
          </a:p>
          <a:p>
            <a:pPr algn="just">
              <a:buNone/>
            </a:pP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С 14 по 24 декабря я наблюдал за птицами, прилетающими к моей кормушке. Подсчитывал число птиц, прилетающих за 2 часа. Отмечал температуру воздуха, осадки, силу ветра в день наблюдения и все данные записывал в следующую таблицу.</a:t>
            </a:r>
            <a:endParaRPr lang="ru-RU" sz="1800" dirty="0">
              <a:latin typeface="Times New Roman" pitchFamily="18" charset="0"/>
              <a:cs typeface="Times New Roman" pitchFamily="18" charset="0"/>
            </a:endParaRPr>
          </a:p>
        </p:txBody>
      </p:sp>
      <p:pic>
        <p:nvPicPr>
          <p:cNvPr id="3" name="Рисунок 2" descr="C:\Documents and Settings\Admin\Рабочий стол\Новая папка\Изображение 637.jpg"/>
          <p:cNvPicPr/>
          <p:nvPr/>
        </p:nvPicPr>
        <p:blipFill>
          <a:blip r:embed="rId2" cstate="print"/>
          <a:srcRect/>
          <a:stretch>
            <a:fillRect/>
          </a:stretch>
        </p:blipFill>
        <p:spPr bwMode="auto">
          <a:xfrm>
            <a:off x="357158" y="2143116"/>
            <a:ext cx="2643206" cy="4000528"/>
          </a:xfrm>
          <a:prstGeom prst="rect">
            <a:avLst/>
          </a:prstGeom>
          <a:noFill/>
          <a:ln w="9525">
            <a:noFill/>
            <a:miter lim="800000"/>
            <a:headEnd/>
            <a:tailEnd/>
          </a:ln>
        </p:spPr>
      </p:pic>
      <p:pic>
        <p:nvPicPr>
          <p:cNvPr id="4" name="Рисунок 3" descr="C:\Documents and Settings\Admin\Рабочий стол\Новая папка\20150106_114848.jpg"/>
          <p:cNvPicPr/>
          <p:nvPr/>
        </p:nvPicPr>
        <p:blipFill>
          <a:blip r:embed="rId3" cstate="print"/>
          <a:srcRect/>
          <a:stretch>
            <a:fillRect/>
          </a:stretch>
        </p:blipFill>
        <p:spPr bwMode="auto">
          <a:xfrm>
            <a:off x="3500430" y="2714620"/>
            <a:ext cx="2528851" cy="3819525"/>
          </a:xfrm>
          <a:prstGeom prst="rect">
            <a:avLst/>
          </a:prstGeom>
          <a:noFill/>
          <a:ln w="9525">
            <a:noFill/>
            <a:miter lim="800000"/>
            <a:headEnd/>
            <a:tailEnd/>
          </a:ln>
        </p:spPr>
      </p:pic>
      <p:pic>
        <p:nvPicPr>
          <p:cNvPr id="1026" name="Picture 2" descr="D:\виктория борисовна\сынок\птицы\фото\20150106_151831.jpg"/>
          <p:cNvPicPr>
            <a:picLocks noChangeAspect="1" noChangeArrowheads="1"/>
          </p:cNvPicPr>
          <p:nvPr/>
        </p:nvPicPr>
        <p:blipFill>
          <a:blip r:embed="rId4" cstate="print"/>
          <a:srcRect/>
          <a:stretch>
            <a:fillRect/>
          </a:stretch>
        </p:blipFill>
        <p:spPr bwMode="auto">
          <a:xfrm>
            <a:off x="6715140" y="3000372"/>
            <a:ext cx="2089561" cy="3714776"/>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358346" cy="5643578"/>
          </a:xfrm>
        </p:spPr>
        <p:txBody>
          <a:bodyPr>
            <a:normAutofit/>
          </a:bodyPr>
          <a:lstStyle/>
          <a:p>
            <a:pPr algn="ctr">
              <a:buNone/>
            </a:pPr>
            <a:r>
              <a:rPr lang="ru-RU" sz="2800" b="1" smtClean="0">
                <a:solidFill>
                  <a:srgbClr val="FF0000"/>
                </a:solidFill>
                <a:latin typeface="Times New Roman" pitchFamily="18" charset="0"/>
                <a:cs typeface="Times New Roman" pitchFamily="18" charset="0"/>
              </a:rPr>
              <a:t>Таблица наблюдений</a:t>
            </a:r>
            <a:endParaRPr lang="ru-RU" sz="2800" b="1" dirty="0">
              <a:solidFill>
                <a:srgbClr val="FF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0" y="571480"/>
          <a:ext cx="8572560" cy="6143671"/>
        </p:xfrm>
        <a:graphic>
          <a:graphicData uri="http://schemas.openxmlformats.org/drawingml/2006/table">
            <a:tbl>
              <a:tblPr firstRow="1" bandRow="1">
                <a:tableStyleId>{5C22544A-7EE6-4342-B048-85BDC9FD1C3A}</a:tableStyleId>
              </a:tblPr>
              <a:tblGrid>
                <a:gridCol w="1714512"/>
                <a:gridCol w="1714512"/>
                <a:gridCol w="1714512"/>
                <a:gridCol w="1714512"/>
                <a:gridCol w="1714512"/>
              </a:tblGrid>
              <a:tr h="665036">
                <a:tc>
                  <a:txBody>
                    <a:bodyPr/>
                    <a:lstStyle/>
                    <a:p>
                      <a:pPr algn="ctr"/>
                      <a:r>
                        <a:rPr lang="ru-RU" dirty="0" smtClean="0">
                          <a:latin typeface="Times New Roman" pitchFamily="18" charset="0"/>
                          <a:cs typeface="Times New Roman" pitchFamily="18" charset="0"/>
                        </a:rPr>
                        <a:t>дата</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время</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количество птиц</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погода</a:t>
                      </a:r>
                      <a:endParaRPr lang="ru-RU"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a:t>
                      </a:r>
                      <a:r>
                        <a:rPr lang="en-US" baseline="0" dirty="0" smtClean="0">
                          <a:latin typeface="Times New Roman" pitchFamily="18" charset="0"/>
                          <a:cs typeface="Times New Roman" pitchFamily="18" charset="0"/>
                        </a:rPr>
                        <a:t> </a:t>
                      </a:r>
                      <a:r>
                        <a:rPr lang="ru-RU" baseline="0" dirty="0" smtClean="0">
                          <a:latin typeface="Times New Roman" pitchFamily="18" charset="0"/>
                          <a:cs typeface="Times New Roman" pitchFamily="18" charset="0"/>
                        </a:rPr>
                        <a:t>воздуха</a:t>
                      </a:r>
                      <a:endParaRPr lang="ru-RU"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14</a:t>
                      </a:r>
                      <a:r>
                        <a:rPr lang="ru-RU" sz="1400" baseline="0" dirty="0" smtClean="0">
                          <a:latin typeface="Times New Roman" pitchFamily="18" charset="0"/>
                          <a:cs typeface="Times New Roman" pitchFamily="18" charset="0"/>
                        </a:rPr>
                        <a:t>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2 воробья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ветер с порывами, пасмурно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- 1</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15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 ворона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сильный ветер, пасмурно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0</a:t>
                      </a:r>
                      <a:endParaRPr lang="ru-RU" sz="1400" dirty="0">
                        <a:latin typeface="Times New Roman" pitchFamily="18" charset="0"/>
                        <a:cs typeface="Times New Roman" pitchFamily="18" charset="0"/>
                      </a:endParaRPr>
                    </a:p>
                  </a:txBody>
                  <a:tcPr/>
                </a:tc>
              </a:tr>
              <a:tr h="316684">
                <a:tc>
                  <a:txBody>
                    <a:bodyPr/>
                    <a:lstStyle/>
                    <a:p>
                      <a:r>
                        <a:rPr lang="ru-RU" sz="1400" dirty="0" smtClean="0">
                          <a:latin typeface="Times New Roman" pitchFamily="18" charset="0"/>
                          <a:cs typeface="Times New Roman" pitchFamily="18" charset="0"/>
                        </a:rPr>
                        <a:t>16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14 воробьев</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безветренно, ясно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- 1</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17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5 воробьев</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ветер с порывами, </a:t>
                      </a:r>
                    </a:p>
                    <a:p>
                      <a:r>
                        <a:rPr lang="ru-RU" sz="1400" dirty="0" smtClean="0">
                          <a:latin typeface="Times New Roman" pitchFamily="18" charset="0"/>
                          <a:cs typeface="Times New Roman" pitchFamily="18" charset="0"/>
                        </a:rPr>
                        <a:t>изморозь</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0</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18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8 воробьев, </a:t>
                      </a:r>
                    </a:p>
                    <a:p>
                      <a:r>
                        <a:rPr lang="ru-RU" sz="1400" dirty="0" smtClean="0">
                          <a:latin typeface="Times New Roman" pitchFamily="18" charset="0"/>
                          <a:cs typeface="Times New Roman" pitchFamily="18" charset="0"/>
                        </a:rPr>
                        <a:t>2 вороны</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слабый ветер,  ясно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a:t>
                      </a:r>
                      <a:r>
                        <a:rPr lang="ru-RU" sz="1400" baseline="0" dirty="0" smtClean="0">
                          <a:latin typeface="Times New Roman" pitchFamily="18" charset="0"/>
                          <a:cs typeface="Times New Roman" pitchFamily="18" charset="0"/>
                        </a:rPr>
                        <a:t> 2</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19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 :00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3 воробья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сильный ветер, пасмурно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a:t>
                      </a:r>
                      <a:r>
                        <a:rPr lang="ru-RU" sz="1400" baseline="0" dirty="0" smtClean="0">
                          <a:latin typeface="Times New Roman" pitchFamily="18" charset="0"/>
                          <a:cs typeface="Times New Roman" pitchFamily="18" charset="0"/>
                        </a:rPr>
                        <a:t> 3</a:t>
                      </a:r>
                      <a:endParaRPr lang="ru-RU" sz="1400" dirty="0">
                        <a:latin typeface="Times New Roman" pitchFamily="18" charset="0"/>
                        <a:cs typeface="Times New Roman" pitchFamily="18" charset="0"/>
                      </a:endParaRPr>
                    </a:p>
                  </a:txBody>
                  <a:tcPr/>
                </a:tc>
              </a:tr>
              <a:tr h="316684">
                <a:tc>
                  <a:txBody>
                    <a:bodyPr/>
                    <a:lstStyle/>
                    <a:p>
                      <a:r>
                        <a:rPr lang="ru-RU" sz="1400" dirty="0" smtClean="0">
                          <a:latin typeface="Times New Roman" pitchFamily="18" charset="0"/>
                          <a:cs typeface="Times New Roman" pitchFamily="18" charset="0"/>
                        </a:rPr>
                        <a:t>20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11 воробьев</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безветренно, ясно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+ 2</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21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2</a:t>
                      </a:r>
                      <a:r>
                        <a:rPr lang="ru-RU" sz="1400" baseline="0" dirty="0" smtClean="0">
                          <a:latin typeface="Times New Roman" pitchFamily="18" charset="0"/>
                          <a:cs typeface="Times New Roman" pitchFamily="18" charset="0"/>
                        </a:rPr>
                        <a:t> воробья, 1 ворона</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сильный ветер,</a:t>
                      </a:r>
                      <a:r>
                        <a:rPr lang="ru-RU" sz="1400" baseline="0" dirty="0" smtClean="0">
                          <a:latin typeface="Times New Roman" pitchFamily="18" charset="0"/>
                          <a:cs typeface="Times New Roman" pitchFamily="18" charset="0"/>
                        </a:rPr>
                        <a:t> дождь</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+ 2</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22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5 воробьев</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ветер с порывами, пасмурно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+ 3</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23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9 воробьев, </a:t>
                      </a:r>
                    </a:p>
                    <a:p>
                      <a:r>
                        <a:rPr lang="ru-RU" sz="1400" dirty="0" smtClean="0">
                          <a:latin typeface="Times New Roman" pitchFamily="18" charset="0"/>
                          <a:cs typeface="Times New Roman" pitchFamily="18" charset="0"/>
                        </a:rPr>
                        <a:t>2 вороны</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слабый ветер, ясно</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0</a:t>
                      </a:r>
                      <a:endParaRPr lang="ru-RU" sz="1400" dirty="0">
                        <a:latin typeface="Times New Roman" pitchFamily="18" charset="0"/>
                        <a:cs typeface="Times New Roman" pitchFamily="18" charset="0"/>
                      </a:endParaRPr>
                    </a:p>
                  </a:txBody>
                  <a:tcPr/>
                </a:tc>
              </a:tr>
              <a:tr h="538363">
                <a:tc>
                  <a:txBody>
                    <a:bodyPr/>
                    <a:lstStyle/>
                    <a:p>
                      <a:r>
                        <a:rPr lang="ru-RU" sz="1400" dirty="0" smtClean="0">
                          <a:latin typeface="Times New Roman" pitchFamily="18" charset="0"/>
                          <a:cs typeface="Times New Roman" pitchFamily="18" charset="0"/>
                        </a:rPr>
                        <a:t>24 декабря</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13:00 – 15:00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птиц нет</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сильный ветер, дождь</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0</a:t>
                      </a:r>
                      <a:endParaRPr lang="ru-RU" sz="1400" dirty="0">
                        <a:latin typeface="Times New Roman" pitchFamily="18" charset="0"/>
                        <a:cs typeface="Times New Roman" pitchFamily="18" charset="0"/>
                      </a:endParaRPr>
                    </a:p>
                  </a:txBody>
                  <a:tcPr/>
                </a:tc>
              </a:tr>
            </a:tbl>
          </a:graphicData>
        </a:graphic>
      </p:graphicFrame>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rot="10800000" flipV="1">
            <a:off x="457200" y="142852"/>
            <a:ext cx="8543956" cy="714380"/>
          </a:xfrm>
        </p:spPr>
        <p:txBody>
          <a:bodyPr>
            <a:normAutofit/>
          </a:bodyPr>
          <a:lstStyle/>
          <a:p>
            <a:pPr algn="ctr"/>
            <a:r>
              <a:rPr lang="ru-RU" sz="3200" dirty="0" smtClean="0">
                <a:solidFill>
                  <a:srgbClr val="FF0000"/>
                </a:solidFill>
                <a:latin typeface="Times New Roman" pitchFamily="18" charset="0"/>
                <a:cs typeface="Times New Roman" pitchFamily="18" charset="0"/>
              </a:rPr>
              <a:t>ВЫВОДЫ:</a:t>
            </a:r>
            <a:endParaRPr lang="ru-RU" sz="3200" dirty="0">
              <a:solidFill>
                <a:srgbClr val="FF0000"/>
              </a:solidFill>
              <a:latin typeface="Times New Roman" pitchFamily="18" charset="0"/>
              <a:cs typeface="Times New Roman" pitchFamily="18" charset="0"/>
            </a:endParaRPr>
          </a:p>
        </p:txBody>
      </p:sp>
      <p:sp>
        <p:nvSpPr>
          <p:cNvPr id="4" name="TextBox 3"/>
          <p:cNvSpPr txBox="1"/>
          <p:nvPr/>
        </p:nvSpPr>
        <p:spPr>
          <a:xfrm>
            <a:off x="142844" y="714356"/>
            <a:ext cx="8858312" cy="4893647"/>
          </a:xfrm>
          <a:prstGeom prst="rect">
            <a:avLst/>
          </a:prstGeom>
          <a:noFill/>
        </p:spPr>
        <p:txBody>
          <a:bodyPr wrap="square" rtlCol="0">
            <a:spAutoFit/>
          </a:bodyPr>
          <a:lstStyle/>
          <a:p>
            <a:r>
              <a:rPr lang="ru-RU" sz="2400" dirty="0" smtClean="0">
                <a:latin typeface="Times New Roman" pitchFamily="18" charset="0"/>
                <a:cs typeface="Times New Roman" pitchFamily="18" charset="0"/>
              </a:rPr>
              <a:t>Анализируя дневник наблюдения, я установил, что количество птиц, прилетающих зимой к кормушке, зависит не от </a:t>
            </a:r>
            <a:r>
              <a:rPr lang="en-US" sz="2400" dirty="0" smtClean="0">
                <a:latin typeface="Times New Roman" pitchFamily="18" charset="0"/>
                <a:cs typeface="Times New Roman" pitchFamily="18" charset="0"/>
              </a:rPr>
              <a:t>t </a:t>
            </a:r>
            <a:r>
              <a:rPr lang="ru-RU" sz="2400" dirty="0" smtClean="0">
                <a:latin typeface="Times New Roman" pitchFamily="18" charset="0"/>
                <a:cs typeface="Times New Roman" pitchFamily="18" charset="0"/>
              </a:rPr>
              <a:t>воздуха, а от силы ветра и осадков. В ветреную пасмурную погоду с осадками птиц было меньше. В тихую погоду без осадков птиц было в 2 раза больше. Например, 23 декабря при </a:t>
            </a:r>
            <a:r>
              <a:rPr lang="en-US" sz="2400" dirty="0" smtClean="0">
                <a:latin typeface="Times New Roman" pitchFamily="18" charset="0"/>
                <a:cs typeface="Times New Roman" pitchFamily="18" charset="0"/>
              </a:rPr>
              <a:t>t</a:t>
            </a:r>
            <a:r>
              <a:rPr lang="ru-RU" sz="2400" dirty="0" smtClean="0">
                <a:latin typeface="Times New Roman" pitchFamily="18" charset="0"/>
                <a:cs typeface="Times New Roman" pitchFamily="18" charset="0"/>
              </a:rPr>
              <a:t> = 0 С, ясной погоде и слабом ветре прилетело 9 воробьев и 2 вороны, а на следующий день при такой же </a:t>
            </a:r>
            <a:r>
              <a:rPr lang="en-US" sz="2400" dirty="0" smtClean="0">
                <a:latin typeface="Times New Roman" pitchFamily="18" charset="0"/>
                <a:cs typeface="Times New Roman" pitchFamily="18" charset="0"/>
              </a:rPr>
              <a:t>t </a:t>
            </a:r>
            <a:r>
              <a:rPr lang="ru-RU" sz="2400" dirty="0" smtClean="0">
                <a:latin typeface="Times New Roman" pitchFamily="18" charset="0"/>
                <a:cs typeface="Times New Roman" pitchFamily="18" charset="0"/>
              </a:rPr>
              <a:t>, но сильном ветре с дождем птиц не было. Таким образом можно сделать вывод, что при вывешивании кормушек для птиц, обязательно нужно учитывать погодные условия нашей местности и устанавливать кормушки в более защищенных от ветра и осадков местах. Как видите с подкормкой птиц не все так просто. Но все эти сложности ничто, когда вы понимаете, что помогаете нашим пернатым друзьям.</a:t>
            </a:r>
            <a:endParaRPr lang="ru-RU" sz="24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9659787_39640.jpg"/>
          <p:cNvPicPr>
            <a:picLocks noGrp="1" noChangeAspect="1" noChangeArrowheads="1"/>
          </p:cNvPicPr>
          <p:nvPr>
            <p:ph idx="1"/>
          </p:nvPr>
        </p:nvPicPr>
        <p:blipFill>
          <a:blip r:embed="rId2" cstate="print"/>
          <a:srcRect/>
          <a:stretch>
            <a:fillRect/>
          </a:stretch>
        </p:blipFill>
        <p:spPr bwMode="auto">
          <a:xfrm>
            <a:off x="259203" y="214290"/>
            <a:ext cx="3860065" cy="2571768"/>
          </a:xfrm>
          <a:prstGeom prst="rect">
            <a:avLst/>
          </a:prstGeom>
          <a:noFill/>
        </p:spPr>
      </p:pic>
      <p:pic>
        <p:nvPicPr>
          <p:cNvPr id="1027" name="Picture 3" descr="C:\Documents and Settings\Admin\Рабочий стол\kormushka.jpg"/>
          <p:cNvPicPr>
            <a:picLocks noChangeAspect="1" noChangeArrowheads="1"/>
          </p:cNvPicPr>
          <p:nvPr/>
        </p:nvPicPr>
        <p:blipFill>
          <a:blip r:embed="rId3" cstate="print"/>
          <a:srcRect/>
          <a:stretch>
            <a:fillRect/>
          </a:stretch>
        </p:blipFill>
        <p:spPr bwMode="auto">
          <a:xfrm>
            <a:off x="5143504" y="196431"/>
            <a:ext cx="3643337" cy="2732503"/>
          </a:xfrm>
          <a:prstGeom prst="rect">
            <a:avLst/>
          </a:prstGeom>
          <a:noFill/>
        </p:spPr>
      </p:pic>
      <p:pic>
        <p:nvPicPr>
          <p:cNvPr id="1028" name="Picture 4" descr="C:\Documents and Settings\Admin\Рабочий стол\3z7.jpg"/>
          <p:cNvPicPr>
            <a:picLocks noChangeAspect="1" noChangeArrowheads="1"/>
          </p:cNvPicPr>
          <p:nvPr/>
        </p:nvPicPr>
        <p:blipFill>
          <a:blip r:embed="rId4" cstate="print"/>
          <a:srcRect/>
          <a:stretch>
            <a:fillRect/>
          </a:stretch>
        </p:blipFill>
        <p:spPr bwMode="auto">
          <a:xfrm>
            <a:off x="214283" y="3143248"/>
            <a:ext cx="3964804" cy="2643206"/>
          </a:xfrm>
          <a:prstGeom prst="rect">
            <a:avLst/>
          </a:prstGeom>
          <a:noFill/>
        </p:spPr>
      </p:pic>
      <p:pic>
        <p:nvPicPr>
          <p:cNvPr id="1029" name="Picture 5" descr="C:\Documents and Settings\Admin\Рабочий стол\0_21f9d_eabb9aa2_XL.jpg"/>
          <p:cNvPicPr>
            <a:picLocks noChangeAspect="1" noChangeArrowheads="1"/>
          </p:cNvPicPr>
          <p:nvPr/>
        </p:nvPicPr>
        <p:blipFill>
          <a:blip r:embed="rId5" cstate="print"/>
          <a:srcRect/>
          <a:stretch>
            <a:fillRect/>
          </a:stretch>
        </p:blipFill>
        <p:spPr bwMode="auto">
          <a:xfrm>
            <a:off x="5214942" y="3357562"/>
            <a:ext cx="3714776" cy="2786082"/>
          </a:xfrm>
          <a:prstGeom prst="rect">
            <a:avLst/>
          </a:prstGeom>
          <a:noFill/>
        </p:spPr>
      </p:pic>
      <p:pic>
        <p:nvPicPr>
          <p:cNvPr id="1030" name="Picture 6" descr="C:\Documents and Settings\Admin\Рабочий стол\80629721_large_4278666_korm005_1_.jpg"/>
          <p:cNvPicPr>
            <a:picLocks noChangeAspect="1" noChangeArrowheads="1"/>
          </p:cNvPicPr>
          <p:nvPr/>
        </p:nvPicPr>
        <p:blipFill>
          <a:blip r:embed="rId6" cstate="print"/>
          <a:srcRect/>
          <a:stretch>
            <a:fillRect/>
          </a:stretch>
        </p:blipFill>
        <p:spPr bwMode="auto">
          <a:xfrm>
            <a:off x="3428992" y="1643050"/>
            <a:ext cx="2286016" cy="2492541"/>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28736"/>
            <a:ext cx="8229600" cy="4929222"/>
          </a:xfrm>
        </p:spPr>
        <p:txBody>
          <a:bodyPr>
            <a:normAutofit/>
          </a:bodyPr>
          <a:lstStyle/>
          <a:p>
            <a:pPr marL="566928" indent="-457200">
              <a:buAutoNum type="arabicPeriod"/>
            </a:pPr>
            <a:r>
              <a:rPr lang="ru-RU" sz="2000" dirty="0" smtClean="0">
                <a:latin typeface="Times New Roman" pitchFamily="18" charset="0"/>
                <a:cs typeface="Times New Roman" pitchFamily="18" charset="0"/>
              </a:rPr>
              <a:t>Детская энциклопедия </a:t>
            </a:r>
            <a:r>
              <a:rPr lang="ru-RU" sz="2000" dirty="0" err="1" smtClean="0">
                <a:latin typeface="Times New Roman" pitchFamily="18" charset="0"/>
                <a:cs typeface="Times New Roman" pitchFamily="18" charset="0"/>
              </a:rPr>
              <a:t>Росмэн</a:t>
            </a:r>
            <a:r>
              <a:rPr lang="ru-RU" sz="2000" dirty="0" smtClean="0">
                <a:latin typeface="Times New Roman" pitchFamily="18" charset="0"/>
                <a:cs typeface="Times New Roman" pitchFamily="18" charset="0"/>
              </a:rPr>
              <a:t> «Живая природа»</a:t>
            </a:r>
          </a:p>
          <a:p>
            <a:pPr marL="566928" indent="-457200">
              <a:buAutoNum type="arabicPeriod"/>
            </a:pPr>
            <a:r>
              <a:rPr lang="ru-RU" sz="2000" dirty="0" smtClean="0">
                <a:latin typeface="Times New Roman" pitchFamily="18" charset="0"/>
                <a:cs typeface="Times New Roman" pitchFamily="18" charset="0"/>
              </a:rPr>
              <a:t>Иллюстрированная энциклопедия птиц К.М. </a:t>
            </a:r>
            <a:r>
              <a:rPr lang="ru-RU" sz="2000" dirty="0" err="1" smtClean="0">
                <a:latin typeface="Times New Roman" pitchFamily="18" charset="0"/>
                <a:cs typeface="Times New Roman" pitchFamily="18" charset="0"/>
              </a:rPr>
              <a:t>Перрис</a:t>
            </a:r>
            <a:r>
              <a:rPr lang="ru-RU" sz="2000" dirty="0" smtClean="0">
                <a:latin typeface="Times New Roman" pitchFamily="18" charset="0"/>
                <a:cs typeface="Times New Roman" pitchFamily="18" charset="0"/>
              </a:rPr>
              <a:t> Москва, АСТ </a:t>
            </a:r>
            <a:r>
              <a:rPr lang="ru-RU" sz="2000" dirty="0" err="1" smtClean="0">
                <a:latin typeface="Times New Roman" pitchFamily="18" charset="0"/>
                <a:cs typeface="Times New Roman" pitchFamily="18" charset="0"/>
              </a:rPr>
              <a:t>Астрель</a:t>
            </a:r>
            <a:r>
              <a:rPr lang="ru-RU" sz="2000" dirty="0" smtClean="0">
                <a:latin typeface="Times New Roman" pitchFamily="18" charset="0"/>
                <a:cs typeface="Times New Roman" pitchFamily="18" charset="0"/>
              </a:rPr>
              <a:t>, 2004г</a:t>
            </a:r>
          </a:p>
          <a:p>
            <a:pPr marL="566928" indent="-457200">
              <a:buAutoNum type="arabicPeriod"/>
            </a:pPr>
            <a:r>
              <a:rPr lang="ru-RU" sz="2000" dirty="0" smtClean="0">
                <a:latin typeface="Times New Roman" pitchFamily="18" charset="0"/>
                <a:cs typeface="Times New Roman" pitchFamily="18" charset="0"/>
              </a:rPr>
              <a:t>Сайт </a:t>
            </a:r>
            <a:r>
              <a:rPr lang="en-US" sz="2000" dirty="0" smtClean="0">
                <a:latin typeface="Times New Roman" pitchFamily="18" charset="0"/>
                <a:cs typeface="Times New Roman" pitchFamily="18" charset="0"/>
              </a:rPr>
              <a:t>allforchildren.ru </a:t>
            </a:r>
            <a:r>
              <a:rPr lang="ru-RU" sz="2000" dirty="0" smtClean="0">
                <a:latin typeface="Times New Roman" pitchFamily="18" charset="0"/>
                <a:cs typeface="Times New Roman" pitchFamily="18" charset="0"/>
              </a:rPr>
              <a:t> Почемучка.</a:t>
            </a:r>
          </a:p>
          <a:p>
            <a:pPr marL="566928" indent="-457200">
              <a:buAutoNum type="arabicPeriod"/>
            </a:pPr>
            <a:r>
              <a:rPr lang="ru-RU" sz="2000" dirty="0" smtClean="0">
                <a:latin typeface="Times New Roman" pitchFamily="18" charset="0"/>
                <a:cs typeface="Times New Roman" pitchFamily="18" charset="0"/>
              </a:rPr>
              <a:t>Детский сайт о зимующих птицах </a:t>
            </a:r>
            <a:r>
              <a:rPr lang="en-US" sz="2000" dirty="0" err="1" smtClean="0">
                <a:latin typeface="Times New Roman" pitchFamily="18" charset="0"/>
                <a:cs typeface="Times New Roman" pitchFamily="18" charset="0"/>
              </a:rPr>
              <a:t>rodnaya</a:t>
            </a:r>
            <a:r>
              <a:rPr lang="en-US" sz="2000" dirty="0" smtClean="0">
                <a:latin typeface="Times New Roman" pitchFamily="18" charset="0"/>
                <a:cs typeface="Times New Roman" pitchFamily="18" charset="0"/>
              </a:rPr>
              <a:t>- tropinka.ru</a:t>
            </a:r>
          </a:p>
          <a:p>
            <a:pPr marL="566928" indent="-457200">
              <a:buAutoNum type="arabicPeriod"/>
            </a:pPr>
            <a:r>
              <a:rPr lang="ru-RU" sz="2000" dirty="0" smtClean="0">
                <a:latin typeface="Times New Roman" pitchFamily="18" charset="0"/>
                <a:cs typeface="Times New Roman" pitchFamily="18" charset="0"/>
              </a:rPr>
              <a:t>Сайт «как изготовить кормушку из подручных средств» </a:t>
            </a:r>
            <a:r>
              <a:rPr lang="en-US" sz="2000" dirty="0" smtClean="0">
                <a:latin typeface="Times New Roman" pitchFamily="18" charset="0"/>
                <a:cs typeface="Times New Roman" pitchFamily="18" charset="0"/>
              </a:rPr>
              <a:t>liveinternet.ru</a:t>
            </a:r>
            <a:endParaRPr lang="ru-RU" sz="2000" dirty="0" smtClean="0">
              <a:latin typeface="Times New Roman" pitchFamily="18" charset="0"/>
              <a:cs typeface="Times New Roman" pitchFamily="18" charset="0"/>
            </a:endParaRPr>
          </a:p>
          <a:p>
            <a:pPr marL="566928" indent="-457200">
              <a:buAutoNum type="arabicPeriod"/>
            </a:pPr>
            <a:r>
              <a:rPr lang="ru-RU" sz="2000" dirty="0" smtClean="0">
                <a:latin typeface="Times New Roman" pitchFamily="18" charset="0"/>
                <a:cs typeface="Times New Roman" pitchFamily="18" charset="0"/>
              </a:rPr>
              <a:t>Сайт устный журнал «Зимующие птицы» </a:t>
            </a:r>
            <a:r>
              <a:rPr lang="en-US" sz="2000" dirty="0" smtClean="0">
                <a:latin typeface="Times New Roman" pitchFamily="18" charset="0"/>
                <a:cs typeface="Times New Roman" pitchFamily="18" charset="0"/>
              </a:rPr>
              <a:t>openclass.ru</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ru-RU" dirty="0" smtClean="0">
                <a:solidFill>
                  <a:srgbClr val="FF0000"/>
                </a:solidFill>
                <a:latin typeface="Times New Roman" pitchFamily="18" charset="0"/>
                <a:cs typeface="Times New Roman" pitchFamily="18" charset="0"/>
              </a:rPr>
              <a:t>СПИСОК ЛИТЕРАТУРЫ</a:t>
            </a:r>
            <a:endParaRPr lang="ru-RU" dirty="0">
              <a:solidFill>
                <a:srgbClr val="FF0000"/>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229600" cy="5797568"/>
          </a:xfrm>
        </p:spPr>
        <p:txBody>
          <a:bodyPr/>
          <a:lstStyle/>
          <a:p>
            <a:pPr algn="ctr"/>
            <a:r>
              <a:rPr lang="ru-RU" sz="7200" dirty="0" smtClean="0">
                <a:solidFill>
                  <a:srgbClr val="FF0000"/>
                </a:solidFill>
                <a:latin typeface="Arno Pro Caption" pitchFamily="18" charset="0"/>
              </a:rPr>
              <a:t>СПАСИБО </a:t>
            </a:r>
            <a:br>
              <a:rPr lang="ru-RU" sz="7200" dirty="0" smtClean="0">
                <a:solidFill>
                  <a:srgbClr val="FF0000"/>
                </a:solidFill>
                <a:latin typeface="Arno Pro Caption" pitchFamily="18" charset="0"/>
              </a:rPr>
            </a:br>
            <a:r>
              <a:rPr lang="ru-RU" sz="7200" dirty="0" smtClean="0">
                <a:solidFill>
                  <a:srgbClr val="FF0000"/>
                </a:solidFill>
                <a:latin typeface="Arno Pro Caption" pitchFamily="18" charset="0"/>
              </a:rPr>
              <a:t>ЗА </a:t>
            </a:r>
            <a:br>
              <a:rPr lang="ru-RU" sz="7200" dirty="0" smtClean="0">
                <a:solidFill>
                  <a:srgbClr val="FF0000"/>
                </a:solidFill>
                <a:latin typeface="Arno Pro Caption" pitchFamily="18" charset="0"/>
              </a:rPr>
            </a:br>
            <a:r>
              <a:rPr lang="ru-RU" sz="7200" dirty="0" smtClean="0">
                <a:solidFill>
                  <a:srgbClr val="FF0000"/>
                </a:solidFill>
                <a:latin typeface="Arno Pro Caption" pitchFamily="18" charset="0"/>
              </a:rPr>
              <a:t>     ВНИМАНИЕ !!!</a:t>
            </a:r>
            <a:endParaRPr lang="ru-RU" sz="7200" dirty="0">
              <a:solidFill>
                <a:srgbClr val="FF0000"/>
              </a:solidFill>
              <a:latin typeface="Arno Pro Caption" pitchFamily="18" charset="0"/>
            </a:endParaRPr>
          </a:p>
        </p:txBody>
      </p:sp>
      <p:pic>
        <p:nvPicPr>
          <p:cNvPr id="4" name="Picture 7" descr="Звезда"/>
          <p:cNvPicPr>
            <a:picLocks noGrp="1" noChangeAspect="1" noChangeArrowheads="1" noCrop="1"/>
          </p:cNvPicPr>
          <p:nvPr>
            <p:ph idx="1"/>
          </p:nvPr>
        </p:nvPicPr>
        <p:blipFill>
          <a:blip r:embed="rId2" cstate="print"/>
          <a:srcRect/>
          <a:stretch>
            <a:fillRect/>
          </a:stretch>
        </p:blipFill>
        <p:spPr bwMode="auto">
          <a:xfrm>
            <a:off x="6286512" y="-500090"/>
            <a:ext cx="2714642" cy="2714642"/>
          </a:xfrm>
          <a:prstGeom prst="rect">
            <a:avLst/>
          </a:prstGeom>
          <a:noFill/>
        </p:spPr>
      </p:pic>
      <p:pic>
        <p:nvPicPr>
          <p:cNvPr id="5" name="Picture 6" descr="Звезда"/>
          <p:cNvPicPr>
            <a:picLocks noChangeAspect="1" noChangeArrowheads="1" noCrop="1"/>
          </p:cNvPicPr>
          <p:nvPr/>
        </p:nvPicPr>
        <p:blipFill>
          <a:blip r:embed="rId2" cstate="print"/>
          <a:srcRect/>
          <a:stretch>
            <a:fillRect/>
          </a:stretch>
        </p:blipFill>
        <p:spPr bwMode="auto">
          <a:xfrm>
            <a:off x="500034" y="-428652"/>
            <a:ext cx="3095625" cy="3095625"/>
          </a:xfrm>
          <a:prstGeom prst="rect">
            <a:avLst/>
          </a:prstGeom>
          <a:noFill/>
        </p:spPr>
      </p:pic>
      <p:pic>
        <p:nvPicPr>
          <p:cNvPr id="6" name="Picture 7" descr="Звезда"/>
          <p:cNvPicPr>
            <a:picLocks noChangeAspect="1" noChangeArrowheads="1" noCrop="1"/>
          </p:cNvPicPr>
          <p:nvPr/>
        </p:nvPicPr>
        <p:blipFill>
          <a:blip r:embed="rId2" cstate="print"/>
          <a:srcRect/>
          <a:stretch>
            <a:fillRect/>
          </a:stretch>
        </p:blipFill>
        <p:spPr bwMode="auto">
          <a:xfrm>
            <a:off x="6438912" y="-347690"/>
            <a:ext cx="2714642" cy="2714642"/>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44" y="214290"/>
            <a:ext cx="9001156" cy="6500858"/>
          </a:xfrm>
          <a:noFill/>
        </p:spPr>
        <p:txBody>
          <a:bodyPr>
            <a:normAutofit/>
          </a:bodyPr>
          <a:lstStyle/>
          <a:p>
            <a:pPr algn="ctr"/>
            <a:r>
              <a:rPr lang="ru-RU" sz="2800" b="1" dirty="0" smtClean="0">
                <a:solidFill>
                  <a:srgbClr val="0070C0"/>
                </a:solidFill>
                <a:latin typeface="Times New Roman" pitchFamily="18" charset="0"/>
                <a:cs typeface="Times New Roman" pitchFamily="18" charset="0"/>
              </a:rPr>
              <a:t>Паспорт исследовательской работы:</a:t>
            </a:r>
          </a:p>
          <a:p>
            <a:pPr algn="l"/>
            <a:r>
              <a:rPr lang="ru-RU" sz="2000" b="1" dirty="0" smtClean="0">
                <a:solidFill>
                  <a:srgbClr val="FF0000"/>
                </a:solidFill>
                <a:latin typeface="Times New Roman" pitchFamily="18" charset="0"/>
                <a:cs typeface="Times New Roman" pitchFamily="18" charset="0"/>
              </a:rPr>
              <a:t>Название исследовательской работы: </a:t>
            </a:r>
            <a:r>
              <a:rPr lang="ru-RU" sz="2000" b="1" dirty="0" smtClean="0">
                <a:solidFill>
                  <a:schemeClr val="tx1">
                    <a:lumMod val="95000"/>
                    <a:lumOff val="5000"/>
                  </a:schemeClr>
                </a:solidFill>
                <a:latin typeface="Times New Roman" pitchFamily="18" charset="0"/>
                <a:cs typeface="Times New Roman" pitchFamily="18" charset="0"/>
              </a:rPr>
              <a:t>«От чего зависит число птиц, прилетающих зимой к кормушке?»</a:t>
            </a:r>
          </a:p>
          <a:p>
            <a:pPr algn="l"/>
            <a:r>
              <a:rPr lang="ru-RU" sz="2000" b="1" dirty="0" smtClean="0">
                <a:solidFill>
                  <a:srgbClr val="FF0000"/>
                </a:solidFill>
                <a:latin typeface="Times New Roman" pitchFamily="18" charset="0"/>
                <a:cs typeface="Times New Roman" pitchFamily="18" charset="0"/>
              </a:rPr>
              <a:t>Исследование выполнил: </a:t>
            </a:r>
            <a:r>
              <a:rPr lang="ru-RU" sz="2000" b="1" dirty="0" err="1" smtClean="0">
                <a:solidFill>
                  <a:schemeClr val="tx1">
                    <a:lumMod val="95000"/>
                    <a:lumOff val="5000"/>
                  </a:schemeClr>
                </a:solidFill>
                <a:latin typeface="Times New Roman" pitchFamily="18" charset="0"/>
                <a:cs typeface="Times New Roman" pitchFamily="18" charset="0"/>
              </a:rPr>
              <a:t>Баджаев</a:t>
            </a:r>
            <a:r>
              <a:rPr lang="ru-RU" sz="2000" b="1" dirty="0" smtClean="0">
                <a:solidFill>
                  <a:schemeClr val="tx1">
                    <a:lumMod val="95000"/>
                    <a:lumOff val="5000"/>
                  </a:schemeClr>
                </a:solidFill>
                <a:latin typeface="Times New Roman" pitchFamily="18" charset="0"/>
                <a:cs typeface="Times New Roman" pitchFamily="18" charset="0"/>
              </a:rPr>
              <a:t> </a:t>
            </a:r>
            <a:r>
              <a:rPr lang="ru-RU" sz="2000" b="1" dirty="0" err="1" smtClean="0">
                <a:solidFill>
                  <a:schemeClr val="tx1">
                    <a:lumMod val="95000"/>
                    <a:lumOff val="5000"/>
                  </a:schemeClr>
                </a:solidFill>
                <a:latin typeface="Times New Roman" pitchFamily="18" charset="0"/>
                <a:cs typeface="Times New Roman" pitchFamily="18" charset="0"/>
              </a:rPr>
              <a:t>Эрдни</a:t>
            </a:r>
            <a:r>
              <a:rPr lang="ru-RU" sz="2000" b="1" dirty="0" smtClean="0">
                <a:solidFill>
                  <a:schemeClr val="tx1">
                    <a:lumMod val="95000"/>
                    <a:lumOff val="5000"/>
                  </a:schemeClr>
                </a:solidFill>
                <a:latin typeface="Times New Roman" pitchFamily="18" charset="0"/>
                <a:cs typeface="Times New Roman" pitchFamily="18" charset="0"/>
              </a:rPr>
              <a:t>, ученик 3 «а» класса.</a:t>
            </a:r>
          </a:p>
          <a:p>
            <a:pPr algn="l"/>
            <a:r>
              <a:rPr lang="ru-RU" sz="2000" b="1" dirty="0" smtClean="0">
                <a:solidFill>
                  <a:srgbClr val="FF0000"/>
                </a:solidFill>
                <a:latin typeface="Times New Roman" pitchFamily="18" charset="0"/>
                <a:cs typeface="Times New Roman" pitchFamily="18" charset="0"/>
              </a:rPr>
              <a:t>Руководитель: </a:t>
            </a:r>
            <a:r>
              <a:rPr lang="ru-RU" sz="2000" b="1" dirty="0" err="1" smtClean="0">
                <a:solidFill>
                  <a:schemeClr val="tx1">
                    <a:lumMod val="95000"/>
                    <a:lumOff val="5000"/>
                  </a:schemeClr>
                </a:solidFill>
                <a:latin typeface="Times New Roman" pitchFamily="18" charset="0"/>
                <a:cs typeface="Times New Roman" pitchFamily="18" charset="0"/>
              </a:rPr>
              <a:t>Адьянова</a:t>
            </a:r>
            <a:r>
              <a:rPr lang="ru-RU" sz="2000" b="1" dirty="0" smtClean="0">
                <a:solidFill>
                  <a:schemeClr val="tx1">
                    <a:lumMod val="95000"/>
                    <a:lumOff val="5000"/>
                  </a:schemeClr>
                </a:solidFill>
                <a:latin typeface="Times New Roman" pitchFamily="18" charset="0"/>
                <a:cs typeface="Times New Roman" pitchFamily="18" charset="0"/>
              </a:rPr>
              <a:t> </a:t>
            </a:r>
            <a:r>
              <a:rPr lang="ru-RU" sz="2000" b="1" dirty="0" err="1" smtClean="0">
                <a:solidFill>
                  <a:schemeClr val="tx1">
                    <a:lumMod val="95000"/>
                    <a:lumOff val="5000"/>
                  </a:schemeClr>
                </a:solidFill>
                <a:latin typeface="Times New Roman" pitchFamily="18" charset="0"/>
                <a:cs typeface="Times New Roman" pitchFamily="18" charset="0"/>
              </a:rPr>
              <a:t>Кермен</a:t>
            </a:r>
            <a:r>
              <a:rPr lang="ru-RU" sz="2000" b="1" dirty="0" smtClean="0">
                <a:solidFill>
                  <a:schemeClr val="tx1">
                    <a:lumMod val="95000"/>
                    <a:lumOff val="5000"/>
                  </a:schemeClr>
                </a:solidFill>
                <a:latin typeface="Times New Roman" pitchFamily="18" charset="0"/>
                <a:cs typeface="Times New Roman" pitchFamily="18" charset="0"/>
              </a:rPr>
              <a:t> </a:t>
            </a:r>
            <a:r>
              <a:rPr lang="ru-RU" sz="2000" b="1" dirty="0" err="1" smtClean="0">
                <a:solidFill>
                  <a:schemeClr val="tx1">
                    <a:lumMod val="95000"/>
                    <a:lumOff val="5000"/>
                  </a:schemeClr>
                </a:solidFill>
                <a:latin typeface="Times New Roman" pitchFamily="18" charset="0"/>
                <a:cs typeface="Times New Roman" pitchFamily="18" charset="0"/>
              </a:rPr>
              <a:t>Норваевна</a:t>
            </a:r>
            <a:r>
              <a:rPr lang="ru-RU" sz="2000" b="1" dirty="0" smtClean="0">
                <a:solidFill>
                  <a:schemeClr val="tx1">
                    <a:lumMod val="95000"/>
                    <a:lumOff val="5000"/>
                  </a:schemeClr>
                </a:solidFill>
                <a:latin typeface="Times New Roman" pitchFamily="18" charset="0"/>
                <a:cs typeface="Times New Roman" pitchFamily="18" charset="0"/>
              </a:rPr>
              <a:t>, учитель начальных классов МБОУ «</a:t>
            </a:r>
            <a:r>
              <a:rPr lang="ru-RU" sz="2000" b="1" dirty="0" err="1" smtClean="0">
                <a:solidFill>
                  <a:schemeClr val="tx1">
                    <a:lumMod val="95000"/>
                    <a:lumOff val="5000"/>
                  </a:schemeClr>
                </a:solidFill>
                <a:latin typeface="Times New Roman" pitchFamily="18" charset="0"/>
                <a:cs typeface="Times New Roman" pitchFamily="18" charset="0"/>
              </a:rPr>
              <a:t>Яшкульская</a:t>
            </a:r>
            <a:r>
              <a:rPr lang="ru-RU" sz="2000" b="1" dirty="0" smtClean="0">
                <a:solidFill>
                  <a:schemeClr val="tx1">
                    <a:lumMod val="95000"/>
                    <a:lumOff val="5000"/>
                  </a:schemeClr>
                </a:solidFill>
                <a:latin typeface="Times New Roman" pitchFamily="18" charset="0"/>
                <a:cs typeface="Times New Roman" pitchFamily="18" charset="0"/>
              </a:rPr>
              <a:t> СОШ».</a:t>
            </a:r>
          </a:p>
          <a:p>
            <a:pPr algn="l"/>
            <a:r>
              <a:rPr lang="ru-RU" sz="2000" b="1" dirty="0" smtClean="0">
                <a:solidFill>
                  <a:srgbClr val="FF0000"/>
                </a:solidFill>
                <a:latin typeface="Times New Roman" pitchFamily="18" charset="0"/>
                <a:cs typeface="Times New Roman" pitchFamily="18" charset="0"/>
              </a:rPr>
              <a:t>Предметная область: </a:t>
            </a:r>
            <a:r>
              <a:rPr lang="ru-RU" sz="2000" b="1" dirty="0" smtClean="0">
                <a:solidFill>
                  <a:schemeClr val="tx1">
                    <a:lumMod val="95000"/>
                    <a:lumOff val="5000"/>
                  </a:schemeClr>
                </a:solidFill>
                <a:latin typeface="Times New Roman" pitchFamily="18" charset="0"/>
                <a:cs typeface="Times New Roman" pitchFamily="18" charset="0"/>
              </a:rPr>
              <a:t>окружающий мир, внеурочное мероприятие по экологическому воспитанию.</a:t>
            </a:r>
          </a:p>
          <a:p>
            <a:pPr algn="l"/>
            <a:r>
              <a:rPr lang="ru-RU" sz="2000" b="1" dirty="0" smtClean="0">
                <a:solidFill>
                  <a:srgbClr val="FF0000"/>
                </a:solidFill>
                <a:latin typeface="Times New Roman" pitchFamily="18" charset="0"/>
                <a:cs typeface="Times New Roman" pitchFamily="18" charset="0"/>
              </a:rPr>
              <a:t>Основные методы исследования: </a:t>
            </a:r>
            <a:r>
              <a:rPr lang="ru-RU" sz="2000" b="1" dirty="0" smtClean="0">
                <a:solidFill>
                  <a:schemeClr val="tx1">
                    <a:lumMod val="95000"/>
                    <a:lumOff val="5000"/>
                  </a:schemeClr>
                </a:solidFill>
                <a:latin typeface="Times New Roman" pitchFamily="18" charset="0"/>
                <a:cs typeface="Times New Roman" pitchFamily="18" charset="0"/>
              </a:rPr>
              <a:t>сбор информации на основе литературы, «Интернет – ресурсов», бесед с учителем и взрослыми, анкетирование, наблюдения, анализ.</a:t>
            </a:r>
          </a:p>
          <a:p>
            <a:pPr algn="l"/>
            <a:r>
              <a:rPr lang="ru-RU" sz="2000" b="1" dirty="0" smtClean="0">
                <a:solidFill>
                  <a:srgbClr val="FF0000"/>
                </a:solidFill>
                <a:latin typeface="Times New Roman" pitchFamily="18" charset="0"/>
                <a:cs typeface="Times New Roman" pitchFamily="18" charset="0"/>
              </a:rPr>
              <a:t>Тип исследования: </a:t>
            </a:r>
            <a:r>
              <a:rPr lang="ru-RU" sz="2000" b="1" dirty="0" smtClean="0">
                <a:solidFill>
                  <a:schemeClr val="tx1">
                    <a:lumMod val="95000"/>
                    <a:lumOff val="5000"/>
                  </a:schemeClr>
                </a:solidFill>
                <a:latin typeface="Times New Roman" pitchFamily="18" charset="0"/>
                <a:cs typeface="Times New Roman" pitchFamily="18" charset="0"/>
              </a:rPr>
              <a:t>индивидуальный, проблемно – поисковый.</a:t>
            </a:r>
          </a:p>
          <a:p>
            <a:pPr algn="l"/>
            <a:endParaRPr lang="ru-RU" sz="20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3"/>
            <a:ext cx="8858312" cy="5715040"/>
          </a:xfrm>
        </p:spPr>
        <p:txBody>
          <a:bodyPr/>
          <a:lstStyle/>
          <a:p>
            <a:pPr algn="ctr">
              <a:buNone/>
            </a:pPr>
            <a:r>
              <a:rPr lang="ru-RU" b="1" dirty="0" smtClean="0">
                <a:solidFill>
                  <a:srgbClr val="FF0000"/>
                </a:solidFill>
                <a:latin typeface="Times New Roman" pitchFamily="18" charset="0"/>
                <a:cs typeface="Times New Roman" pitchFamily="18" charset="0"/>
              </a:rPr>
              <a:t>Постановка проблемы:</a:t>
            </a:r>
          </a:p>
          <a:p>
            <a:pPr>
              <a:buNone/>
            </a:pPr>
            <a:r>
              <a:rPr lang="ru-RU" sz="2400" dirty="0" smtClean="0">
                <a:latin typeface="Times New Roman" pitchFamily="18" charset="0"/>
                <a:cs typeface="Times New Roman" pitchFamily="18" charset="0"/>
              </a:rPr>
              <a:t>    «От чего зависит число птиц, прилетающих зимой к кормушке?»</a:t>
            </a:r>
          </a:p>
          <a:p>
            <a:pPr algn="ctr">
              <a:buNone/>
            </a:pPr>
            <a:r>
              <a:rPr lang="ru-RU" b="1" dirty="0" smtClean="0">
                <a:solidFill>
                  <a:srgbClr val="FF0000"/>
                </a:solidFill>
                <a:latin typeface="Times New Roman" pitchFamily="18" charset="0"/>
                <a:cs typeface="Times New Roman" pitchFamily="18" charset="0"/>
              </a:rPr>
              <a:t>Задачи:</a:t>
            </a:r>
          </a:p>
          <a:p>
            <a:pPr marL="457200" indent="-457200">
              <a:buAutoNum type="arabicPeriod"/>
            </a:pPr>
            <a:r>
              <a:rPr lang="ru-RU" sz="2400" dirty="0" smtClean="0">
                <a:latin typeface="Times New Roman" pitchFamily="18" charset="0"/>
                <a:cs typeface="Times New Roman" pitchFamily="18" charset="0"/>
              </a:rPr>
              <a:t>Изучить общественное мнение по данной проблеме.</a:t>
            </a:r>
          </a:p>
          <a:p>
            <a:pPr marL="457200" indent="-457200">
              <a:buAutoNum type="arabicPeriod"/>
            </a:pPr>
            <a:r>
              <a:rPr lang="ru-RU" sz="2400" dirty="0" smtClean="0">
                <a:latin typeface="Times New Roman" pitchFamily="18" charset="0"/>
                <a:cs typeface="Times New Roman" pitchFamily="18" charset="0"/>
              </a:rPr>
              <a:t>Рассмотреть различные конструкции кормушек, выбрать и изготовить наиболее приемлемый вид для нашей местности.</a:t>
            </a:r>
          </a:p>
          <a:p>
            <a:pPr marL="457200" indent="-457200">
              <a:buAutoNum type="arabicPeriod"/>
            </a:pPr>
            <a:r>
              <a:rPr lang="ru-RU" sz="2400" dirty="0" smtClean="0">
                <a:latin typeface="Times New Roman" pitchFamily="18" charset="0"/>
                <a:cs typeface="Times New Roman" pitchFamily="18" charset="0"/>
              </a:rPr>
              <a:t>Собрать информацию о подкормке зимующих птиц нашей местности.</a:t>
            </a:r>
          </a:p>
          <a:p>
            <a:pPr marL="457200" indent="-457200">
              <a:buAutoNum type="arabicPeriod"/>
            </a:pPr>
            <a:r>
              <a:rPr lang="ru-RU" sz="2400" dirty="0" smtClean="0">
                <a:latin typeface="Times New Roman" pitchFamily="18" charset="0"/>
                <a:cs typeface="Times New Roman" pitchFamily="18" charset="0"/>
              </a:rPr>
              <a:t>Провести наблюдения за птицами, прилетающими к кормушке зимой, составить таблицу учета и выполнить анализ исследования.</a:t>
            </a:r>
            <a:endParaRPr lang="ru-RU" sz="2400" dirty="0">
              <a:latin typeface="Times New Roman" pitchFamily="18" charset="0"/>
              <a:cs typeface="Times New Roman" pitchFamily="18" charset="0"/>
            </a:endParaRPr>
          </a:p>
        </p:txBody>
      </p:sp>
    </p:spTree>
  </p:cSld>
  <p:clrMapOvr>
    <a:masterClrMapping/>
  </p:clrMapOvr>
  <p:transition spd="slow">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1323843680_280ed0c472565aa99cd92268ce614097bafa287f.jpg"/>
          <p:cNvPicPr>
            <a:picLocks noGrp="1" noChangeAspect="1" noChangeArrowheads="1"/>
          </p:cNvPicPr>
          <p:nvPr>
            <p:ph idx="1"/>
          </p:nvPr>
        </p:nvPicPr>
        <p:blipFill>
          <a:blip r:embed="rId2" cstate="print"/>
          <a:srcRect/>
          <a:stretch>
            <a:fillRect/>
          </a:stretch>
        </p:blipFill>
        <p:spPr bwMode="auto">
          <a:xfrm>
            <a:off x="6262698" y="2643182"/>
            <a:ext cx="2631549" cy="1973661"/>
          </a:xfrm>
          <a:prstGeom prst="rect">
            <a:avLst/>
          </a:prstGeom>
          <a:noFill/>
        </p:spPr>
      </p:pic>
      <p:sp>
        <p:nvSpPr>
          <p:cNvPr id="2" name="Заголовок 1"/>
          <p:cNvSpPr>
            <a:spLocks noGrp="1"/>
          </p:cNvSpPr>
          <p:nvPr>
            <p:ph type="title"/>
          </p:nvPr>
        </p:nvSpPr>
        <p:spPr>
          <a:xfrm>
            <a:off x="457200" y="214290"/>
            <a:ext cx="8229600" cy="2000264"/>
          </a:xfrm>
        </p:spPr>
        <p:txBody>
          <a:bodyPr>
            <a:normAutofit fontScale="90000"/>
          </a:bodyPr>
          <a:lstStyle/>
          <a:p>
            <a:pPr algn="just"/>
            <a:r>
              <a:rPr lang="ru-RU" sz="2400" dirty="0" smtClean="0">
                <a:solidFill>
                  <a:schemeClr val="tx1"/>
                </a:solidFill>
              </a:rPr>
              <a:t/>
            </a:r>
            <a:br>
              <a:rPr lang="ru-RU" sz="2400" dirty="0" smtClean="0">
                <a:solidFill>
                  <a:schemeClr val="tx1"/>
                </a:solidFill>
              </a:rPr>
            </a:br>
            <a:r>
              <a:rPr lang="ru-RU" sz="2200" dirty="0" smtClean="0">
                <a:solidFill>
                  <a:schemeClr val="tx1"/>
                </a:solidFill>
                <a:effectLst/>
                <a:latin typeface="Times New Roman" pitchFamily="18" charset="0"/>
                <a:cs typeface="Times New Roman" pitchFamily="18" charset="0"/>
              </a:rPr>
              <a:t>Когда становится холодно и выпадает снег, большинство пищи для птиц становится недоступными для них. Насекомые на зимний период спрятались, земля покрылась снегом. Некоторые сорняки с семенами торчат из – под снега, на некоторых деревьях сохранились плоды ягод на ветках. Но и эта еда быстро закончится. Зимой птицам приходится тратить много сил и энергии на поиски пищи. Если птица не сможет найти себе еды в течение короткого зимнего дня, это может привести к ее гибели.</a:t>
            </a:r>
            <a:endParaRPr lang="ru-RU" sz="2200" dirty="0">
              <a:solidFill>
                <a:schemeClr val="tx1"/>
              </a:solidFill>
              <a:effectLst/>
              <a:latin typeface="Times New Roman" pitchFamily="18" charset="0"/>
              <a:cs typeface="Times New Roman" pitchFamily="18" charset="0"/>
            </a:endParaRPr>
          </a:p>
        </p:txBody>
      </p:sp>
      <p:pic>
        <p:nvPicPr>
          <p:cNvPr id="1027" name="Picture 3" descr="C:\Documents and Settings\Admin\Рабочий стол\94866247_259250800x600.jpg"/>
          <p:cNvPicPr>
            <a:picLocks noChangeAspect="1" noChangeArrowheads="1"/>
          </p:cNvPicPr>
          <p:nvPr/>
        </p:nvPicPr>
        <p:blipFill>
          <a:blip r:embed="rId3" cstate="print"/>
          <a:srcRect/>
          <a:stretch>
            <a:fillRect/>
          </a:stretch>
        </p:blipFill>
        <p:spPr bwMode="auto">
          <a:xfrm>
            <a:off x="500034" y="2643182"/>
            <a:ext cx="2532050" cy="1899038"/>
          </a:xfrm>
          <a:prstGeom prst="rect">
            <a:avLst/>
          </a:prstGeom>
          <a:noFill/>
        </p:spPr>
      </p:pic>
      <p:pic>
        <p:nvPicPr>
          <p:cNvPr id="1028" name="Picture 4" descr="C:\Documents and Settings\Admin\Рабочий стол\4311.jpg"/>
          <p:cNvPicPr>
            <a:picLocks noChangeAspect="1" noChangeArrowheads="1"/>
          </p:cNvPicPr>
          <p:nvPr/>
        </p:nvPicPr>
        <p:blipFill>
          <a:blip r:embed="rId4" cstate="print"/>
          <a:srcRect/>
          <a:stretch>
            <a:fillRect/>
          </a:stretch>
        </p:blipFill>
        <p:spPr bwMode="auto">
          <a:xfrm>
            <a:off x="3357554" y="2643182"/>
            <a:ext cx="2643206" cy="1947427"/>
          </a:xfrm>
          <a:prstGeom prst="rect">
            <a:avLst/>
          </a:prstGeom>
          <a:noFill/>
        </p:spPr>
      </p:pic>
      <p:pic>
        <p:nvPicPr>
          <p:cNvPr id="1029" name="Picture 5" descr="C:\Documents and Settings\Admin\Рабочий стол\1321.jpg"/>
          <p:cNvPicPr>
            <a:picLocks noChangeAspect="1" noChangeArrowheads="1"/>
          </p:cNvPicPr>
          <p:nvPr/>
        </p:nvPicPr>
        <p:blipFill>
          <a:blip r:embed="rId5" cstate="print"/>
          <a:srcRect/>
          <a:stretch>
            <a:fillRect/>
          </a:stretch>
        </p:blipFill>
        <p:spPr bwMode="auto">
          <a:xfrm>
            <a:off x="1714480" y="4286256"/>
            <a:ext cx="2381246" cy="2381246"/>
          </a:xfrm>
          <a:prstGeom prst="rect">
            <a:avLst/>
          </a:prstGeom>
          <a:noFill/>
        </p:spPr>
      </p:pic>
      <p:pic>
        <p:nvPicPr>
          <p:cNvPr id="1030" name="Picture 6" descr="C:\Documents and Settings\Admin\Рабочий стол\96351480_pticuy7.jpg"/>
          <p:cNvPicPr>
            <a:picLocks noChangeAspect="1" noChangeArrowheads="1"/>
          </p:cNvPicPr>
          <p:nvPr/>
        </p:nvPicPr>
        <p:blipFill>
          <a:blip r:embed="rId6" cstate="print"/>
          <a:srcRect/>
          <a:stretch>
            <a:fillRect/>
          </a:stretch>
        </p:blipFill>
        <p:spPr bwMode="auto">
          <a:xfrm>
            <a:off x="4685650" y="4429132"/>
            <a:ext cx="2896240" cy="2071702"/>
          </a:xfrm>
          <a:prstGeom prst="rect">
            <a:avLst/>
          </a:prstGeom>
          <a:noFill/>
        </p:spPr>
      </p:pic>
    </p:spTree>
  </p:cSld>
  <p:clrMapOvr>
    <a:masterClrMapping/>
  </p:clrMapOvr>
  <p:transition spd="slow">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9001156" cy="6286544"/>
          </a:xfrm>
        </p:spPr>
        <p:txBody>
          <a:bodyPr/>
          <a:lstStyle/>
          <a:p>
            <a:pPr algn="ctr">
              <a:buNone/>
            </a:pPr>
            <a:r>
              <a:rPr lang="ru-RU" b="1" dirty="0" smtClean="0">
                <a:solidFill>
                  <a:srgbClr val="FF0000"/>
                </a:solidFill>
                <a:latin typeface="Times New Roman" pitchFamily="18" charset="0"/>
                <a:cs typeface="Times New Roman" pitchFamily="18" charset="0"/>
              </a:rPr>
              <a:t>1 этап исследования</a:t>
            </a:r>
          </a:p>
          <a:p>
            <a:pPr>
              <a:buNone/>
            </a:pPr>
            <a:r>
              <a:rPr lang="ru-RU" sz="2400" b="1" dirty="0" smtClean="0">
                <a:solidFill>
                  <a:srgbClr val="0070C0"/>
                </a:solidFill>
                <a:latin typeface="Times New Roman" pitchFamily="18" charset="0"/>
                <a:cs typeface="Times New Roman" pitchFamily="18" charset="0"/>
              </a:rPr>
              <a:t>Опрос учащихся 3 классов МБОУ «</a:t>
            </a:r>
            <a:r>
              <a:rPr lang="ru-RU" sz="2400" b="1" dirty="0" err="1" smtClean="0">
                <a:solidFill>
                  <a:srgbClr val="0070C0"/>
                </a:solidFill>
                <a:latin typeface="Times New Roman" pitchFamily="18" charset="0"/>
                <a:cs typeface="Times New Roman" pitchFamily="18" charset="0"/>
              </a:rPr>
              <a:t>Яшкульская</a:t>
            </a:r>
            <a:r>
              <a:rPr lang="ru-RU" sz="2400" b="1" dirty="0" smtClean="0">
                <a:solidFill>
                  <a:srgbClr val="0070C0"/>
                </a:solidFill>
                <a:latin typeface="Times New Roman" pitchFamily="18" charset="0"/>
                <a:cs typeface="Times New Roman" pitchFamily="18" charset="0"/>
              </a:rPr>
              <a:t> СОШ»</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Количество опрошенных учащихся: 44 чел.</a:t>
            </a:r>
          </a:p>
          <a:p>
            <a:pPr>
              <a:buNone/>
            </a:pPr>
            <a:r>
              <a:rPr lang="ru-RU" sz="2400" dirty="0" smtClean="0">
                <a:latin typeface="Times New Roman" pitchFamily="18" charset="0"/>
                <a:cs typeface="Times New Roman" pitchFamily="18" charset="0"/>
              </a:rPr>
              <a:t>Вопрос: «Как вы считаете, от чего зависит число птиц,</a:t>
            </a:r>
          </a:p>
          <a:p>
            <a:pPr>
              <a:buNone/>
            </a:pPr>
            <a:r>
              <a:rPr lang="ru-RU" sz="2400" dirty="0" smtClean="0">
                <a:latin typeface="Times New Roman" pitchFamily="18" charset="0"/>
                <a:cs typeface="Times New Roman" pitchFamily="18" charset="0"/>
              </a:rPr>
              <a:t>прилетающих зимой к кормушке?»</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а) от температуры воздуха – 18 чел.</a:t>
            </a:r>
          </a:p>
          <a:p>
            <a:pPr>
              <a:buNone/>
            </a:pPr>
            <a:r>
              <a:rPr lang="ru-RU" sz="2400" dirty="0" smtClean="0">
                <a:latin typeface="Times New Roman" pitchFamily="18" charset="0"/>
                <a:cs typeface="Times New Roman" pitchFamily="18" charset="0"/>
              </a:rPr>
              <a:t>б) от осадков – 6 чел.</a:t>
            </a:r>
          </a:p>
          <a:p>
            <a:pPr>
              <a:buNone/>
            </a:pPr>
            <a:r>
              <a:rPr lang="ru-RU" sz="2400" dirty="0" smtClean="0">
                <a:latin typeface="Times New Roman" pitchFamily="18" charset="0"/>
                <a:cs typeface="Times New Roman" pitchFamily="18" charset="0"/>
              </a:rPr>
              <a:t>в) от силы ветра – 5 чел.</a:t>
            </a:r>
          </a:p>
          <a:p>
            <a:pPr>
              <a:buNone/>
            </a:pPr>
            <a:r>
              <a:rPr lang="ru-RU" sz="2400" dirty="0" smtClean="0">
                <a:latin typeface="Times New Roman" pitchFamily="18" charset="0"/>
                <a:cs typeface="Times New Roman" pitchFamily="18" charset="0"/>
              </a:rPr>
              <a:t>г) от температуры, осадков и силы ветра – 9 чел.</a:t>
            </a:r>
          </a:p>
          <a:p>
            <a:pPr>
              <a:buNone/>
            </a:pPr>
            <a:r>
              <a:rPr lang="ru-RU" sz="2400" dirty="0" err="1" smtClean="0">
                <a:latin typeface="Times New Roman" pitchFamily="18" charset="0"/>
                <a:cs typeface="Times New Roman" pitchFamily="18" charset="0"/>
              </a:rPr>
              <a:t>д</a:t>
            </a:r>
            <a:r>
              <a:rPr lang="ru-RU" sz="2400" dirty="0" smtClean="0">
                <a:latin typeface="Times New Roman" pitchFamily="18" charset="0"/>
                <a:cs typeface="Times New Roman" pitchFamily="18" charset="0"/>
              </a:rPr>
              <a:t>) от осадков и силы ветра – 6 чел.</a:t>
            </a:r>
          </a:p>
          <a:p>
            <a:pPr>
              <a:buNone/>
            </a:pP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виктория борисовна\сынок\Изображение 402.jpg"/>
          <p:cNvPicPr>
            <a:picLocks noGrp="1" noChangeAspect="1" noChangeArrowheads="1"/>
          </p:cNvPicPr>
          <p:nvPr>
            <p:ph idx="1"/>
          </p:nvPr>
        </p:nvPicPr>
        <p:blipFill>
          <a:blip r:embed="rId2" cstate="print"/>
          <a:srcRect/>
          <a:stretch>
            <a:fillRect/>
          </a:stretch>
        </p:blipFill>
        <p:spPr bwMode="auto">
          <a:xfrm>
            <a:off x="142845" y="142853"/>
            <a:ext cx="3524274" cy="2643205"/>
          </a:xfrm>
          <a:prstGeom prst="rect">
            <a:avLst/>
          </a:prstGeom>
          <a:noFill/>
        </p:spPr>
      </p:pic>
      <p:pic>
        <p:nvPicPr>
          <p:cNvPr id="1027" name="Picture 3" descr="D:\виктория борисовна\сынок\Изображение 409.jpg"/>
          <p:cNvPicPr>
            <a:picLocks noChangeAspect="1" noChangeArrowheads="1"/>
          </p:cNvPicPr>
          <p:nvPr/>
        </p:nvPicPr>
        <p:blipFill>
          <a:blip r:embed="rId3" cstate="print"/>
          <a:srcRect/>
          <a:stretch>
            <a:fillRect/>
          </a:stretch>
        </p:blipFill>
        <p:spPr bwMode="auto">
          <a:xfrm>
            <a:off x="5476880" y="142852"/>
            <a:ext cx="3524275" cy="2643206"/>
          </a:xfrm>
          <a:prstGeom prst="rect">
            <a:avLst/>
          </a:prstGeom>
          <a:noFill/>
        </p:spPr>
      </p:pic>
      <p:pic>
        <p:nvPicPr>
          <p:cNvPr id="1028" name="Picture 4" descr="D:\виктория борисовна\сынок\Изображение 412.jpg"/>
          <p:cNvPicPr>
            <a:picLocks noChangeAspect="1" noChangeArrowheads="1"/>
          </p:cNvPicPr>
          <p:nvPr/>
        </p:nvPicPr>
        <p:blipFill>
          <a:blip r:embed="rId4" cstate="print"/>
          <a:srcRect/>
          <a:stretch>
            <a:fillRect/>
          </a:stretch>
        </p:blipFill>
        <p:spPr bwMode="auto">
          <a:xfrm>
            <a:off x="142844" y="3071810"/>
            <a:ext cx="3571900" cy="2678926"/>
          </a:xfrm>
          <a:prstGeom prst="rect">
            <a:avLst/>
          </a:prstGeom>
          <a:noFill/>
        </p:spPr>
      </p:pic>
      <p:pic>
        <p:nvPicPr>
          <p:cNvPr id="1030" name="Picture 6"/>
          <p:cNvPicPr>
            <a:picLocks noChangeAspect="1" noChangeArrowheads="1"/>
          </p:cNvPicPr>
          <p:nvPr/>
        </p:nvPicPr>
        <p:blipFill>
          <a:blip r:embed="rId5" cstate="print"/>
          <a:srcRect/>
          <a:stretch>
            <a:fillRect/>
          </a:stretch>
        </p:blipFill>
        <p:spPr bwMode="auto">
          <a:xfrm>
            <a:off x="5429256" y="2928934"/>
            <a:ext cx="3527251" cy="3089563"/>
          </a:xfrm>
          <a:prstGeom prst="rect">
            <a:avLst/>
          </a:prstGeom>
          <a:noFill/>
          <a:ln w="9525">
            <a:noFill/>
            <a:miter lim="800000"/>
            <a:headEnd/>
            <a:tailEnd/>
          </a:ln>
          <a:effectLst/>
        </p:spPr>
      </p:pic>
      <p:sp>
        <p:nvSpPr>
          <p:cNvPr id="8" name="Прямоугольник 7"/>
          <p:cNvSpPr/>
          <p:nvPr/>
        </p:nvSpPr>
        <p:spPr>
          <a:xfrm>
            <a:off x="3714744" y="357166"/>
            <a:ext cx="1928826" cy="5016758"/>
          </a:xfrm>
          <a:prstGeom prst="rect">
            <a:avLst/>
          </a:prstGeom>
        </p:spPr>
        <p:txBody>
          <a:bodyPr wrap="square">
            <a:spAutoFit/>
          </a:bodyPr>
          <a:lstStyle/>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Из ответов видно, что большинство опрошенных, считают, что количество птиц, прилетающих зимой </a:t>
            </a:r>
          </a:p>
          <a:p>
            <a:pPr>
              <a:buNone/>
            </a:pPr>
            <a:r>
              <a:rPr lang="ru-RU" sz="2000" dirty="0" smtClean="0">
                <a:latin typeface="Times New Roman" pitchFamily="18" charset="0"/>
                <a:cs typeface="Times New Roman" pitchFamily="18" charset="0"/>
              </a:rPr>
              <a:t>к кормушке,</a:t>
            </a:r>
          </a:p>
          <a:p>
            <a:pPr>
              <a:buNone/>
            </a:pPr>
            <a:r>
              <a:rPr lang="ru-RU" sz="2000" dirty="0" smtClean="0">
                <a:latin typeface="Times New Roman" pitchFamily="18" charset="0"/>
                <a:cs typeface="Times New Roman" pitchFamily="18" charset="0"/>
              </a:rPr>
              <a:t>зависит от температуры воздуха.</a:t>
            </a:r>
          </a:p>
        </p:txBody>
      </p:sp>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500858"/>
          </a:xfrm>
        </p:spPr>
        <p:txBody>
          <a:bodyPr/>
          <a:lstStyle/>
          <a:p>
            <a:pPr algn="ctr">
              <a:buNone/>
            </a:pPr>
            <a:r>
              <a:rPr lang="ru-RU" b="1" dirty="0" smtClean="0">
                <a:solidFill>
                  <a:srgbClr val="FF0000"/>
                </a:solidFill>
                <a:latin typeface="Times New Roman" pitchFamily="18" charset="0"/>
                <a:cs typeface="Times New Roman" pitchFamily="18" charset="0"/>
              </a:rPr>
              <a:t>2 этап исследования</a:t>
            </a:r>
          </a:p>
          <a:p>
            <a:pPr algn="ctr">
              <a:buNone/>
            </a:pPr>
            <a:r>
              <a:rPr lang="ru-RU" sz="2400" b="1" dirty="0" smtClean="0">
                <a:solidFill>
                  <a:srgbClr val="0070C0"/>
                </a:solidFill>
                <a:latin typeface="Times New Roman" pitchFamily="18" charset="0"/>
                <a:cs typeface="Times New Roman" pitchFamily="18" charset="0"/>
              </a:rPr>
              <a:t>Выбор и изготовление кормушки, сбор корма для птиц.</a:t>
            </a:r>
          </a:p>
          <a:p>
            <a:pPr>
              <a:buNone/>
            </a:pPr>
            <a:r>
              <a:rPr lang="ru-RU" sz="2400" dirty="0" smtClean="0">
                <a:latin typeface="Times New Roman" pitchFamily="18" charset="0"/>
                <a:cs typeface="Times New Roman" pitchFamily="18" charset="0"/>
              </a:rPr>
              <a:t>Существует много различных конструкций кормушек. Их</a:t>
            </a:r>
          </a:p>
          <a:p>
            <a:pPr>
              <a:buNone/>
            </a:pPr>
            <a:r>
              <a:rPr lang="ru-RU" sz="2400" dirty="0" smtClean="0">
                <a:latin typeface="Times New Roman" pitchFamily="18" charset="0"/>
                <a:cs typeface="Times New Roman" pitchFamily="18" charset="0"/>
              </a:rPr>
              <a:t>можно изготавливать по специальным схемам, а можно из</a:t>
            </a:r>
          </a:p>
          <a:p>
            <a:pPr>
              <a:buNone/>
            </a:pPr>
            <a:r>
              <a:rPr lang="ru-RU" sz="2400" dirty="0" smtClean="0">
                <a:latin typeface="Times New Roman" pitchFamily="18" charset="0"/>
                <a:cs typeface="Times New Roman" pitchFamily="18" charset="0"/>
              </a:rPr>
              <a:t>подручного материала. Но у любой из них обязательно</a:t>
            </a:r>
          </a:p>
          <a:p>
            <a:pPr>
              <a:buNone/>
            </a:pPr>
            <a:r>
              <a:rPr lang="ru-RU" sz="2400" dirty="0" smtClean="0">
                <a:latin typeface="Times New Roman" pitchFamily="18" charset="0"/>
                <a:cs typeface="Times New Roman" pitchFamily="18" charset="0"/>
              </a:rPr>
              <a:t>должна быть крыша, чтобы корм не намокал.</a:t>
            </a:r>
            <a:endParaRPr lang="ru-RU" sz="2400" dirty="0">
              <a:latin typeface="Times New Roman" pitchFamily="18" charset="0"/>
              <a:cs typeface="Times New Roman" pitchFamily="18" charset="0"/>
            </a:endParaRPr>
          </a:p>
        </p:txBody>
      </p:sp>
      <p:pic>
        <p:nvPicPr>
          <p:cNvPr id="2050" name="Picture 2" descr="C:\Documents and Settings\Admin\Рабочий стол\8-upcycling-craft-ideas-for-families-01.jpg"/>
          <p:cNvPicPr>
            <a:picLocks noChangeAspect="1" noChangeArrowheads="1"/>
          </p:cNvPicPr>
          <p:nvPr/>
        </p:nvPicPr>
        <p:blipFill>
          <a:blip r:embed="rId2" cstate="print"/>
          <a:srcRect/>
          <a:stretch>
            <a:fillRect/>
          </a:stretch>
        </p:blipFill>
        <p:spPr bwMode="auto">
          <a:xfrm>
            <a:off x="6500826" y="2786058"/>
            <a:ext cx="2406116" cy="1898644"/>
          </a:xfrm>
          <a:prstGeom prst="rect">
            <a:avLst/>
          </a:prstGeom>
          <a:noFill/>
        </p:spPr>
      </p:pic>
      <p:pic>
        <p:nvPicPr>
          <p:cNvPr id="2051" name="Picture 3" descr="C:\Documents and Settings\Admin\Рабочий стол\d231b133aaa0.jpg"/>
          <p:cNvPicPr>
            <a:picLocks noChangeAspect="1" noChangeArrowheads="1"/>
          </p:cNvPicPr>
          <p:nvPr/>
        </p:nvPicPr>
        <p:blipFill>
          <a:blip r:embed="rId3" cstate="print"/>
          <a:srcRect/>
          <a:stretch>
            <a:fillRect/>
          </a:stretch>
        </p:blipFill>
        <p:spPr bwMode="auto">
          <a:xfrm>
            <a:off x="214282" y="3000372"/>
            <a:ext cx="2833707" cy="2125281"/>
          </a:xfrm>
          <a:prstGeom prst="rect">
            <a:avLst/>
          </a:prstGeom>
          <a:noFill/>
        </p:spPr>
      </p:pic>
      <p:pic>
        <p:nvPicPr>
          <p:cNvPr id="2052" name="Picture 4" descr="C:\Documents and Settings\Admin\Рабочий стол\1364449016_kormushka.jpg"/>
          <p:cNvPicPr>
            <a:picLocks noChangeAspect="1" noChangeArrowheads="1"/>
          </p:cNvPicPr>
          <p:nvPr/>
        </p:nvPicPr>
        <p:blipFill>
          <a:blip r:embed="rId4" cstate="print"/>
          <a:srcRect/>
          <a:stretch>
            <a:fillRect/>
          </a:stretch>
        </p:blipFill>
        <p:spPr bwMode="auto">
          <a:xfrm>
            <a:off x="3357554" y="2928934"/>
            <a:ext cx="2643186" cy="2643186"/>
          </a:xfrm>
          <a:prstGeom prst="rect">
            <a:avLst/>
          </a:prstGeom>
          <a:noFill/>
        </p:spPr>
      </p:pic>
      <p:pic>
        <p:nvPicPr>
          <p:cNvPr id="2053" name="Picture 5" descr="C:\Documents and Settings\Admin\Рабочий стол\6141570.jpg"/>
          <p:cNvPicPr>
            <a:picLocks noChangeAspect="1" noChangeArrowheads="1"/>
          </p:cNvPicPr>
          <p:nvPr/>
        </p:nvPicPr>
        <p:blipFill>
          <a:blip r:embed="rId5" cstate="print"/>
          <a:srcRect/>
          <a:stretch>
            <a:fillRect/>
          </a:stretch>
        </p:blipFill>
        <p:spPr bwMode="auto">
          <a:xfrm>
            <a:off x="2071670" y="4500570"/>
            <a:ext cx="2357454" cy="1916037"/>
          </a:xfrm>
          <a:prstGeom prst="rect">
            <a:avLst/>
          </a:prstGeom>
          <a:noFill/>
        </p:spPr>
      </p:pic>
      <p:pic>
        <p:nvPicPr>
          <p:cNvPr id="2054" name="Picture 6" descr="C:\Documents and Settings\Admin\Рабочий стол\2525844.jpg"/>
          <p:cNvPicPr>
            <a:picLocks noChangeAspect="1" noChangeArrowheads="1"/>
          </p:cNvPicPr>
          <p:nvPr/>
        </p:nvPicPr>
        <p:blipFill>
          <a:blip r:embed="rId6" cstate="print"/>
          <a:srcRect/>
          <a:stretch>
            <a:fillRect/>
          </a:stretch>
        </p:blipFill>
        <p:spPr bwMode="auto">
          <a:xfrm>
            <a:off x="5643570" y="4500570"/>
            <a:ext cx="2666997" cy="2043330"/>
          </a:xfrm>
          <a:prstGeom prst="rect">
            <a:avLst/>
          </a:prstGeom>
          <a:noFill/>
        </p:spPr>
      </p:pic>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виктория борисовна\сынок\Изображение 200.jpg"/>
          <p:cNvPicPr>
            <a:picLocks noGrp="1" noChangeAspect="1" noChangeArrowheads="1"/>
          </p:cNvPicPr>
          <p:nvPr>
            <p:ph idx="1"/>
          </p:nvPr>
        </p:nvPicPr>
        <p:blipFill>
          <a:blip r:embed="rId2" cstate="print"/>
          <a:srcRect/>
          <a:stretch>
            <a:fillRect/>
          </a:stretch>
        </p:blipFill>
        <p:spPr bwMode="auto">
          <a:xfrm>
            <a:off x="142844" y="214289"/>
            <a:ext cx="2214578" cy="3937027"/>
          </a:xfrm>
          <a:prstGeom prst="rect">
            <a:avLst/>
          </a:prstGeom>
          <a:noFill/>
        </p:spPr>
      </p:pic>
      <p:pic>
        <p:nvPicPr>
          <p:cNvPr id="3079" name="Picture 7" descr="D:\виктория борисовна\сынок\Изображение 214.jpg"/>
          <p:cNvPicPr>
            <a:picLocks noChangeAspect="1" noChangeArrowheads="1"/>
          </p:cNvPicPr>
          <p:nvPr/>
        </p:nvPicPr>
        <p:blipFill>
          <a:blip r:embed="rId3" cstate="print"/>
          <a:srcRect/>
          <a:stretch>
            <a:fillRect/>
          </a:stretch>
        </p:blipFill>
        <p:spPr bwMode="auto">
          <a:xfrm>
            <a:off x="5786446" y="4572008"/>
            <a:ext cx="3167084" cy="1781485"/>
          </a:xfrm>
          <a:prstGeom prst="rect">
            <a:avLst/>
          </a:prstGeom>
          <a:noFill/>
        </p:spPr>
      </p:pic>
      <p:pic>
        <p:nvPicPr>
          <p:cNvPr id="3080" name="Picture 8" descr="D:\виктория борисовна\сынок\Изображение 208.jpg"/>
          <p:cNvPicPr>
            <a:picLocks noChangeAspect="1" noChangeArrowheads="1"/>
          </p:cNvPicPr>
          <p:nvPr/>
        </p:nvPicPr>
        <p:blipFill>
          <a:blip r:embed="rId4" cstate="print"/>
          <a:srcRect/>
          <a:stretch>
            <a:fillRect/>
          </a:stretch>
        </p:blipFill>
        <p:spPr bwMode="auto">
          <a:xfrm>
            <a:off x="6643702" y="142852"/>
            <a:ext cx="2286016" cy="4064028"/>
          </a:xfrm>
          <a:prstGeom prst="rect">
            <a:avLst/>
          </a:prstGeom>
          <a:noFill/>
        </p:spPr>
      </p:pic>
      <p:pic>
        <p:nvPicPr>
          <p:cNvPr id="3081" name="Picture 9" descr="D:\виктория борисовна\сынок\птицы\фото\20150105_100456.jpg"/>
          <p:cNvPicPr>
            <a:picLocks noChangeAspect="1" noChangeArrowheads="1"/>
          </p:cNvPicPr>
          <p:nvPr/>
        </p:nvPicPr>
        <p:blipFill>
          <a:blip r:embed="rId5" cstate="print"/>
          <a:srcRect/>
          <a:stretch>
            <a:fillRect/>
          </a:stretch>
        </p:blipFill>
        <p:spPr bwMode="auto">
          <a:xfrm>
            <a:off x="2357422" y="4643446"/>
            <a:ext cx="3048021" cy="1714512"/>
          </a:xfrm>
          <a:prstGeom prst="rect">
            <a:avLst/>
          </a:prstGeom>
          <a:noFill/>
        </p:spPr>
      </p:pic>
      <p:sp>
        <p:nvSpPr>
          <p:cNvPr id="13" name="TextBox 12"/>
          <p:cNvSpPr txBox="1"/>
          <p:nvPr/>
        </p:nvSpPr>
        <p:spPr>
          <a:xfrm>
            <a:off x="2428860" y="142852"/>
            <a:ext cx="4143404" cy="4093428"/>
          </a:xfrm>
          <a:prstGeom prst="rect">
            <a:avLst/>
          </a:prstGeom>
          <a:noFill/>
        </p:spPr>
        <p:txBody>
          <a:bodyPr wrap="square" rtlCol="0">
            <a:spAutoFit/>
          </a:bodyPr>
          <a:lstStyle/>
          <a:p>
            <a:r>
              <a:rPr lang="ru-RU" sz="2000" dirty="0" smtClean="0">
                <a:latin typeface="Times New Roman" pitchFamily="18" charset="0"/>
                <a:cs typeface="Times New Roman" pitchFamily="18" charset="0"/>
              </a:rPr>
              <a:t>Свою кормушку я вместе с папой изготовил из обычной пятилитровой пластиковой бутылки. На уроке окружающего мира я узнал, что кормушку надо вывешивать в местах спокойных для птиц и доступных для человека, а еще главное – укрепляя кормушку, нельзя обламывать ветки и повреждать стволы деревьев. Соблюдая эти требования, я вместе с родителями выбрал место в саду и укрепил кормушку на моей вишне.</a:t>
            </a:r>
            <a:endParaRPr lang="ru-RU" sz="2000" dirty="0">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Рабочий стол\05.jpg"/>
          <p:cNvPicPr>
            <a:picLocks noGrp="1" noChangeAspect="1" noChangeArrowheads="1"/>
          </p:cNvPicPr>
          <p:nvPr>
            <p:ph idx="1"/>
          </p:nvPr>
        </p:nvPicPr>
        <p:blipFill>
          <a:blip r:embed="rId2" cstate="print"/>
          <a:srcRect/>
          <a:stretch>
            <a:fillRect/>
          </a:stretch>
        </p:blipFill>
        <p:spPr bwMode="auto">
          <a:xfrm>
            <a:off x="857224" y="142852"/>
            <a:ext cx="2580211" cy="1935158"/>
          </a:xfrm>
          <a:prstGeom prst="rect">
            <a:avLst/>
          </a:prstGeom>
          <a:noFill/>
        </p:spPr>
      </p:pic>
      <p:pic>
        <p:nvPicPr>
          <p:cNvPr id="5123" name="Picture 3" descr="C:\Documents and Settings\Admin\Рабочий стол\4311.jpg"/>
          <p:cNvPicPr>
            <a:picLocks noChangeAspect="1" noChangeArrowheads="1"/>
          </p:cNvPicPr>
          <p:nvPr/>
        </p:nvPicPr>
        <p:blipFill>
          <a:blip r:embed="rId3" cstate="print"/>
          <a:srcRect/>
          <a:stretch>
            <a:fillRect/>
          </a:stretch>
        </p:blipFill>
        <p:spPr bwMode="auto">
          <a:xfrm>
            <a:off x="142844" y="2428868"/>
            <a:ext cx="2327076" cy="1714512"/>
          </a:xfrm>
          <a:prstGeom prst="rect">
            <a:avLst/>
          </a:prstGeom>
          <a:noFill/>
        </p:spPr>
      </p:pic>
      <p:pic>
        <p:nvPicPr>
          <p:cNvPr id="5124" name="Picture 4" descr="C:\Documents and Settings\Admin\Рабочий стол\1328007725_1327860677_c8d84755c811.jpg"/>
          <p:cNvPicPr>
            <a:picLocks noChangeAspect="1" noChangeArrowheads="1"/>
          </p:cNvPicPr>
          <p:nvPr/>
        </p:nvPicPr>
        <p:blipFill>
          <a:blip r:embed="rId4" cstate="print"/>
          <a:srcRect/>
          <a:stretch>
            <a:fillRect/>
          </a:stretch>
        </p:blipFill>
        <p:spPr bwMode="auto">
          <a:xfrm>
            <a:off x="2000232" y="2928934"/>
            <a:ext cx="2367119" cy="1738306"/>
          </a:xfrm>
          <a:prstGeom prst="rect">
            <a:avLst/>
          </a:prstGeom>
          <a:noFill/>
        </p:spPr>
      </p:pic>
      <p:pic>
        <p:nvPicPr>
          <p:cNvPr id="5125" name="Picture 5" descr="C:\Documents and Settings\Admin\Рабочий стол\40494.jpg"/>
          <p:cNvPicPr>
            <a:picLocks noChangeAspect="1" noChangeArrowheads="1"/>
          </p:cNvPicPr>
          <p:nvPr/>
        </p:nvPicPr>
        <p:blipFill>
          <a:blip r:embed="rId5" cstate="print"/>
          <a:srcRect/>
          <a:stretch>
            <a:fillRect/>
          </a:stretch>
        </p:blipFill>
        <p:spPr bwMode="auto">
          <a:xfrm>
            <a:off x="2714612" y="4786322"/>
            <a:ext cx="2742425" cy="1714512"/>
          </a:xfrm>
          <a:prstGeom prst="rect">
            <a:avLst/>
          </a:prstGeom>
          <a:noFill/>
        </p:spPr>
      </p:pic>
      <p:pic>
        <p:nvPicPr>
          <p:cNvPr id="5126" name="Picture 6" descr="C:\Documents and Settings\Admin\Рабочий стол\6486771 (1).jpg"/>
          <p:cNvPicPr>
            <a:picLocks noChangeAspect="1" noChangeArrowheads="1"/>
          </p:cNvPicPr>
          <p:nvPr/>
        </p:nvPicPr>
        <p:blipFill>
          <a:blip r:embed="rId6" cstate="print"/>
          <a:srcRect/>
          <a:stretch>
            <a:fillRect/>
          </a:stretch>
        </p:blipFill>
        <p:spPr bwMode="auto">
          <a:xfrm>
            <a:off x="4071934" y="2285992"/>
            <a:ext cx="2312057" cy="1694407"/>
          </a:xfrm>
          <a:prstGeom prst="rect">
            <a:avLst/>
          </a:prstGeom>
          <a:noFill/>
        </p:spPr>
      </p:pic>
      <p:sp>
        <p:nvSpPr>
          <p:cNvPr id="10" name="Стрелка вправо 9"/>
          <p:cNvSpPr/>
          <p:nvPr/>
        </p:nvSpPr>
        <p:spPr>
          <a:xfrm>
            <a:off x="3857620" y="928670"/>
            <a:ext cx="135732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7" name="Picture 7" descr="C:\Documents and Settings\Admin\Рабочий стол\koles (1).jpg"/>
          <p:cNvPicPr>
            <a:picLocks noChangeAspect="1" noChangeArrowheads="1"/>
          </p:cNvPicPr>
          <p:nvPr/>
        </p:nvPicPr>
        <p:blipFill>
          <a:blip r:embed="rId7" cstate="print"/>
          <a:srcRect/>
          <a:stretch>
            <a:fillRect/>
          </a:stretch>
        </p:blipFill>
        <p:spPr bwMode="auto">
          <a:xfrm>
            <a:off x="5286380" y="0"/>
            <a:ext cx="2143140" cy="2048842"/>
          </a:xfrm>
          <a:prstGeom prst="rect">
            <a:avLst/>
          </a:prstGeom>
          <a:noFill/>
        </p:spPr>
      </p:pic>
      <p:sp>
        <p:nvSpPr>
          <p:cNvPr id="12" name="Стрелка вправо 11"/>
          <p:cNvSpPr/>
          <p:nvPr/>
        </p:nvSpPr>
        <p:spPr>
          <a:xfrm>
            <a:off x="6572264" y="3143248"/>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8" name="Picture 8" descr="C:\Documents and Settings\Admin\Рабочий стол\i.jpg"/>
          <p:cNvPicPr>
            <a:picLocks noChangeAspect="1" noChangeArrowheads="1"/>
          </p:cNvPicPr>
          <p:nvPr/>
        </p:nvPicPr>
        <p:blipFill>
          <a:blip r:embed="rId8" cstate="print"/>
          <a:srcRect/>
          <a:stretch>
            <a:fillRect/>
          </a:stretch>
        </p:blipFill>
        <p:spPr bwMode="auto">
          <a:xfrm>
            <a:off x="7215184" y="1785926"/>
            <a:ext cx="1928816" cy="1285877"/>
          </a:xfrm>
          <a:prstGeom prst="rect">
            <a:avLst/>
          </a:prstGeom>
          <a:noFill/>
        </p:spPr>
      </p:pic>
      <p:pic>
        <p:nvPicPr>
          <p:cNvPr id="5131" name="Picture 11" descr="C:\Documents and Settings\Admin\Рабочий стол\arbuznye-semechki_2.jpeg"/>
          <p:cNvPicPr>
            <a:picLocks noChangeAspect="1" noChangeArrowheads="1"/>
          </p:cNvPicPr>
          <p:nvPr/>
        </p:nvPicPr>
        <p:blipFill>
          <a:blip r:embed="rId9" cstate="print"/>
          <a:srcRect/>
          <a:stretch>
            <a:fillRect/>
          </a:stretch>
        </p:blipFill>
        <p:spPr bwMode="auto">
          <a:xfrm>
            <a:off x="7762882" y="2571744"/>
            <a:ext cx="1381118" cy="1381118"/>
          </a:xfrm>
          <a:prstGeom prst="rect">
            <a:avLst/>
          </a:prstGeom>
          <a:noFill/>
        </p:spPr>
      </p:pic>
      <p:pic>
        <p:nvPicPr>
          <p:cNvPr id="5132" name="Picture 12" descr="C:\Documents and Settings\Admin\Рабочий стол\HD_453_stepImage_4.jpg"/>
          <p:cNvPicPr>
            <a:picLocks noChangeAspect="1" noChangeArrowheads="1"/>
          </p:cNvPicPr>
          <p:nvPr/>
        </p:nvPicPr>
        <p:blipFill>
          <a:blip r:embed="rId10" cstate="print"/>
          <a:srcRect/>
          <a:stretch>
            <a:fillRect/>
          </a:stretch>
        </p:blipFill>
        <p:spPr bwMode="auto">
          <a:xfrm>
            <a:off x="7500958" y="3571876"/>
            <a:ext cx="1464459" cy="976306"/>
          </a:xfrm>
          <a:prstGeom prst="rect">
            <a:avLst/>
          </a:prstGeom>
          <a:noFill/>
        </p:spPr>
      </p:pic>
      <p:sp>
        <p:nvSpPr>
          <p:cNvPr id="18" name="Стрелка вправо 17"/>
          <p:cNvSpPr/>
          <p:nvPr/>
        </p:nvSpPr>
        <p:spPr>
          <a:xfrm>
            <a:off x="6643702" y="2500306"/>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6572264" y="3929066"/>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5572132" y="5500702"/>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33" name="Picture 13" descr="C:\Documents and Settings\Admin\Рабочий стол\salo (1).jpg"/>
          <p:cNvPicPr>
            <a:picLocks noChangeAspect="1" noChangeArrowheads="1"/>
          </p:cNvPicPr>
          <p:nvPr/>
        </p:nvPicPr>
        <p:blipFill>
          <a:blip r:embed="rId11" cstate="print"/>
          <a:srcRect/>
          <a:stretch>
            <a:fillRect/>
          </a:stretch>
        </p:blipFill>
        <p:spPr bwMode="auto">
          <a:xfrm>
            <a:off x="6500826" y="5072074"/>
            <a:ext cx="2503654" cy="1343020"/>
          </a:xfrm>
          <a:prstGeom prst="rect">
            <a:avLst/>
          </a:prstGeom>
          <a:noFill/>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581</TotalTime>
  <Words>1030</Words>
  <Application>Microsoft Office PowerPoint</Application>
  <PresentationFormat>Экран (4:3)</PresentationFormat>
  <Paragraphs>126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Открытая</vt:lpstr>
      <vt:lpstr>МКОУ «Яшкульская СОШ»</vt:lpstr>
      <vt:lpstr>Слайд 2</vt:lpstr>
      <vt:lpstr>Слайд 3</vt:lpstr>
      <vt:lpstr> Когда становится холодно и выпадает снег, большинство пищи для птиц становится недоступными для них. Насекомые на зимний период спрятались, земля покрылась снегом. Некоторые сорняки с семенами торчат из – под снега, на некоторых деревьях сохранились плоды ягод на ветках. Но и эта еда быстро закончится. Зимой птицам приходится тратить много сил и энергии на поиски пищи. Если птица не сможет найти себе еды в течение короткого зимнего дня, это может привести к ее гибели.</vt:lpstr>
      <vt:lpstr>Слайд 5</vt:lpstr>
      <vt:lpstr>Слайд 6</vt:lpstr>
      <vt:lpstr>Слайд 7</vt:lpstr>
      <vt:lpstr>Слайд 8</vt:lpstr>
      <vt:lpstr>Слайд 9</vt:lpstr>
      <vt:lpstr>Слайд 10</vt:lpstr>
      <vt:lpstr>Слайд 11</vt:lpstr>
      <vt:lpstr>Слайд 12</vt:lpstr>
      <vt:lpstr>ВЫВОДЫ:</vt:lpstr>
      <vt:lpstr>Слайд 14</vt:lpstr>
      <vt:lpstr>СПИСОК ЛИТЕРАТУРЫ</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«ЯШКУЛЬСКАЯ СОШ»</dc:title>
  <cp:lastModifiedBy>user</cp:lastModifiedBy>
  <cp:revision>67</cp:revision>
  <dcterms:modified xsi:type="dcterms:W3CDTF">2018-11-08T08:05:25Z</dcterms:modified>
</cp:coreProperties>
</file>