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8" r:id="rId18"/>
    <p:sldId id="273" r:id="rId19"/>
    <p:sldId id="274" r:id="rId20"/>
    <p:sldId id="275" r:id="rId21"/>
    <p:sldId id="276" r:id="rId22"/>
    <p:sldId id="277" r:id="rId2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6600"/>
    <a:srgbClr val="000099"/>
    <a:srgbClr val="800000"/>
    <a:srgbClr val="FF0066"/>
    <a:srgbClr val="660033"/>
    <a:srgbClr val="1A6021"/>
    <a:srgbClr val="6E2C66"/>
    <a:srgbClr val="FFFF99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49" d="100"/>
          <a:sy n="49" d="100"/>
        </p:scale>
        <p:origin x="-522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70CD38-50E0-4137-977F-AA23262438C6}" type="datetimeFigureOut">
              <a:rPr lang="ru-RU" smtClean="0"/>
              <a:pPr/>
              <a:t>22.10.2018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71ACA-2C2C-49B2-90B6-013776EBA3C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70CD38-50E0-4137-977F-AA23262438C6}" type="datetimeFigureOut">
              <a:rPr lang="ru-RU" smtClean="0"/>
              <a:pPr/>
              <a:t>22.10.2018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71ACA-2C2C-49B2-90B6-013776EBA3C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70CD38-50E0-4137-977F-AA23262438C6}" type="datetimeFigureOut">
              <a:rPr lang="ru-RU" smtClean="0"/>
              <a:pPr/>
              <a:t>22.10.2018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71ACA-2C2C-49B2-90B6-013776EBA3C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70CD38-50E0-4137-977F-AA23262438C6}" type="datetimeFigureOut">
              <a:rPr lang="ru-RU" smtClean="0"/>
              <a:pPr/>
              <a:t>22.10.2018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71ACA-2C2C-49B2-90B6-013776EBA3C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70CD38-50E0-4137-977F-AA23262438C6}" type="datetimeFigureOut">
              <a:rPr lang="ru-RU" smtClean="0"/>
              <a:pPr/>
              <a:t>22.10.2018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71ACA-2C2C-49B2-90B6-013776EBA3C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70CD38-50E0-4137-977F-AA23262438C6}" type="datetimeFigureOut">
              <a:rPr lang="ru-RU" smtClean="0"/>
              <a:pPr/>
              <a:t>22.10.2018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71ACA-2C2C-49B2-90B6-013776EBA3C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70CD38-50E0-4137-977F-AA23262438C6}" type="datetimeFigureOut">
              <a:rPr lang="ru-RU" smtClean="0"/>
              <a:pPr/>
              <a:t>22.10.2018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71ACA-2C2C-49B2-90B6-013776EBA3C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70CD38-50E0-4137-977F-AA23262438C6}" type="datetimeFigureOut">
              <a:rPr lang="ru-RU" smtClean="0"/>
              <a:pPr/>
              <a:t>22.10.2018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71ACA-2C2C-49B2-90B6-013776EBA3C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70CD38-50E0-4137-977F-AA23262438C6}" type="datetimeFigureOut">
              <a:rPr lang="ru-RU" smtClean="0"/>
              <a:pPr/>
              <a:t>22.10.2018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71ACA-2C2C-49B2-90B6-013776EBA3C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70CD38-50E0-4137-977F-AA23262438C6}" type="datetimeFigureOut">
              <a:rPr lang="ru-RU" smtClean="0"/>
              <a:pPr/>
              <a:t>22.10.2018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71ACA-2C2C-49B2-90B6-013776EBA3C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70CD38-50E0-4137-977F-AA23262438C6}" type="datetimeFigureOut">
              <a:rPr lang="ru-RU" smtClean="0"/>
              <a:pPr/>
              <a:t>22.10.2018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71ACA-2C2C-49B2-90B6-013776EBA3C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B70CD38-50E0-4137-977F-AA23262438C6}" type="datetimeFigureOut">
              <a:rPr lang="ru-RU" smtClean="0"/>
              <a:pPr/>
              <a:t>22.10.2018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771ACA-2C2C-49B2-90B6-013776EBA3C9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6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9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ru/internetsovety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2.jpeg"/><Relationship Id="rId5" Type="http://schemas.openxmlformats.org/officeDocument/2006/relationships/hyperlink" Target="http://www.youtube.com/watch?v=5YhdS7rrxt8" TargetMode="External"/><Relationship Id="rId4" Type="http://schemas.openxmlformats.org/officeDocument/2006/relationships/hyperlink" Target="https://www.youtube.com/" TargetMode="Externa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Пользователь\Desktop\презент. по безопасн.окг\картинки для слайд\1458551615-amazing-abstract-backgrounds-collection-9-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1027" name="Picture 3" descr="C:\Users\Пользователь\Desktop\презент. по безопасн.окг\картинки для слайд\bank-IT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1472" y="285728"/>
            <a:ext cx="7929618" cy="4857784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714348" y="1071546"/>
            <a:ext cx="764386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Безопасность и развитие детей в информационном пространстве. </a:t>
            </a:r>
            <a:endParaRPr lang="ru-RU" sz="36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928926" y="5572140"/>
            <a:ext cx="557216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2400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Воспитатель </a:t>
            </a:r>
            <a:r>
              <a:rPr lang="ru-RU" sz="2400" dirty="0" err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А.В.Деккоева</a:t>
            </a:r>
            <a:r>
              <a:rPr lang="ru-RU" sz="2400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                 ГОБОУ «АШИ №9»</a:t>
            </a:r>
            <a:endParaRPr lang="ru-RU" sz="2400" dirty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Пользователь\Desktop\презент. по безопасн.окг\картинки для слайд\1458551615-amazing-abstract-backgrounds-collection-9-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857224" y="428604"/>
            <a:ext cx="7643866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buFont typeface="Wingdings" pitchFamily="2" charset="2"/>
              <a:buChar char="Ø"/>
            </a:pPr>
            <a:r>
              <a:rPr lang="ru-RU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Мобильная </a:t>
            </a:r>
            <a:r>
              <a:rPr lang="ru-RU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зависимость - человек </a:t>
            </a:r>
            <a:r>
              <a:rPr lang="ru-RU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носит </a:t>
            </a:r>
            <a:r>
              <a:rPr lang="ru-RU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телефон с собой повсюду. </a:t>
            </a:r>
          </a:p>
          <a:p>
            <a:pPr lvl="0">
              <a:buFont typeface="Wingdings" pitchFamily="2" charset="2"/>
              <a:buChar char="Ø"/>
            </a:pPr>
            <a:r>
              <a:rPr lang="ru-RU" sz="2800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SMS-зависимость </a:t>
            </a:r>
            <a:r>
              <a:rPr lang="ru-RU" sz="28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2800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человек </a:t>
            </a:r>
            <a:r>
              <a:rPr lang="ru-RU" sz="28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отправляет сотни сообщений в день.</a:t>
            </a:r>
          </a:p>
          <a:p>
            <a:pPr>
              <a:buFont typeface="Wingdings" pitchFamily="2" charset="2"/>
              <a:buChar char="Ø"/>
            </a:pPr>
            <a:r>
              <a:rPr lang="ru-RU" sz="2800" dirty="0" err="1" smtClean="0">
                <a:solidFill>
                  <a:srgbClr val="660033"/>
                </a:solidFill>
                <a:latin typeface="Times New Roman" pitchFamily="18" charset="0"/>
                <a:cs typeface="Times New Roman" pitchFamily="18" charset="0"/>
              </a:rPr>
              <a:t>Инфомания</a:t>
            </a:r>
            <a:r>
              <a:rPr lang="ru-RU" sz="2800" dirty="0" smtClean="0">
                <a:solidFill>
                  <a:srgbClr val="660033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>
                <a:solidFill>
                  <a:srgbClr val="660033"/>
                </a:solidFill>
                <a:latin typeface="Times New Roman" pitchFamily="18" charset="0"/>
                <a:cs typeface="Times New Roman" pitchFamily="18" charset="0"/>
              </a:rPr>
              <a:t>- человек ежеминутно проверяет электронную почту или мобильный.</a:t>
            </a:r>
            <a:r>
              <a:rPr lang="ru-RU" sz="2800" b="1" dirty="0">
                <a:solidFill>
                  <a:srgbClr val="660033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2800" dirty="0">
              <a:solidFill>
                <a:srgbClr val="660033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1265" name="Picture 1" descr="C:\Users\Пользователь\Desktop\презент. по безопасн.окг\картинки для слайд\children-1-1024x683.jpe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85786" y="3143248"/>
            <a:ext cx="7643866" cy="353854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Пользователь\Desktop\презент. по безопасн.окг\картинки для слайд\1458551615-amazing-abstract-backgrounds-collection-9-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2786050" y="500042"/>
            <a:ext cx="348306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Мобильный этикет. </a:t>
            </a:r>
            <a:endParaRPr lang="ru-RU" sz="28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428596" y="1071546"/>
            <a:ext cx="7929618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ru-RU" sz="2000" dirty="0" smtClean="0">
                <a:solidFill>
                  <a:srgbClr val="6E2C66"/>
                </a:solidFill>
                <a:latin typeface="Times New Roman" pitchFamily="18" charset="0"/>
                <a:cs typeface="Times New Roman" pitchFamily="18" charset="0"/>
              </a:rPr>
              <a:t> Снижайте </a:t>
            </a:r>
            <a:r>
              <a:rPr lang="ru-RU" sz="2000" dirty="0">
                <a:solidFill>
                  <a:srgbClr val="6E2C66"/>
                </a:solidFill>
                <a:latin typeface="Times New Roman" pitchFamily="18" charset="0"/>
                <a:cs typeface="Times New Roman" pitchFamily="18" charset="0"/>
              </a:rPr>
              <a:t>громкость голоса, когда разговариваете.</a:t>
            </a:r>
          </a:p>
          <a:p>
            <a:pPr>
              <a:buFont typeface="Wingdings" pitchFamily="2" charset="2"/>
              <a:buChar char="Ø"/>
            </a:pPr>
            <a:r>
              <a:rPr lang="ru-RU" sz="2000" dirty="0" smtClean="0">
                <a:solidFill>
                  <a:srgbClr val="1A6021"/>
                </a:solidFill>
                <a:latin typeface="Times New Roman" pitchFamily="18" charset="0"/>
                <a:cs typeface="Times New Roman" pitchFamily="18" charset="0"/>
              </a:rPr>
              <a:t>Выключать </a:t>
            </a:r>
            <a:r>
              <a:rPr lang="ru-RU" sz="2000" dirty="0">
                <a:solidFill>
                  <a:srgbClr val="1A6021"/>
                </a:solidFill>
                <a:latin typeface="Times New Roman" pitchFamily="18" charset="0"/>
                <a:cs typeface="Times New Roman" pitchFamily="18" charset="0"/>
              </a:rPr>
              <a:t>свои мобильные телефоны во время учебных занятий. </a:t>
            </a:r>
          </a:p>
          <a:p>
            <a:pPr>
              <a:buFont typeface="Wingdings" pitchFamily="2" charset="2"/>
              <a:buChar char="Ø"/>
            </a:pPr>
            <a:r>
              <a:rPr lang="ru-RU" sz="2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Необходимо </a:t>
            </a:r>
            <a:r>
              <a:rPr lang="ru-RU" sz="2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выключать личный мобильный телефон или переводить его в беззвучный режим на спектаклях, киносеансах, концертах, в музеях и выставочных залах, во время церемоний и ритуалов, на деловых встречах и переговорах.</a:t>
            </a:r>
          </a:p>
          <a:p>
            <a:pPr>
              <a:buFont typeface="Wingdings" pitchFamily="2" charset="2"/>
              <a:buChar char="Ø"/>
            </a:pPr>
            <a:r>
              <a:rPr lang="ru-RU" sz="2000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Использовать </a:t>
            </a:r>
            <a:r>
              <a:rPr lang="ru-RU" sz="20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мобильный телефон в общественном транспорте и в общественных местах  с наименьшим уровнем громкости звука. </a:t>
            </a:r>
            <a:endParaRPr lang="ru-RU" sz="2000" dirty="0" smtClean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500034" y="3786190"/>
            <a:ext cx="8143932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ru-RU" sz="20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Выключать </a:t>
            </a:r>
            <a:r>
              <a:rPr lang="ru-RU" sz="2000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свои мобильные телефоны во всех случаях, когда использование радиосвязи может подвергнуть опасности жизнь других людей .</a:t>
            </a:r>
          </a:p>
          <a:p>
            <a:pPr>
              <a:buFont typeface="Wingdings" pitchFamily="2" charset="2"/>
              <a:buChar char="Ø"/>
            </a:pPr>
            <a:r>
              <a:rPr lang="ru-RU" sz="2000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Уважать </a:t>
            </a:r>
            <a:r>
              <a:rPr lang="ru-RU" sz="20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частную жизнь других людей и не использовать чужие мобильные телефоны. </a:t>
            </a:r>
          </a:p>
          <a:p>
            <a:pPr>
              <a:buFont typeface="Wingdings" pitchFamily="2" charset="2"/>
              <a:buChar char="Ø"/>
            </a:pPr>
            <a:r>
              <a:rPr lang="ru-RU" sz="2000" dirty="0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Не </a:t>
            </a:r>
            <a:r>
              <a:rPr lang="ru-RU" sz="2000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использовать в качестве звонка звуковые фразы, оскорбительные для окружающих</a:t>
            </a:r>
          </a:p>
          <a:p>
            <a:pPr>
              <a:buFont typeface="Wingdings" pitchFamily="2" charset="2"/>
              <a:buChar char="Ø"/>
            </a:pPr>
            <a:r>
              <a:rPr lang="ru-RU" sz="2000" dirty="0" smtClean="0">
                <a:solidFill>
                  <a:srgbClr val="660033"/>
                </a:solidFill>
                <a:latin typeface="Times New Roman" pitchFamily="18" charset="0"/>
                <a:cs typeface="Times New Roman" pitchFamily="18" charset="0"/>
              </a:rPr>
              <a:t> Невежливо </a:t>
            </a:r>
            <a:r>
              <a:rPr lang="ru-RU" sz="2000" dirty="0">
                <a:solidFill>
                  <a:srgbClr val="660033"/>
                </a:solidFill>
                <a:latin typeface="Times New Roman" pitchFamily="18" charset="0"/>
                <a:cs typeface="Times New Roman" pitchFamily="18" charset="0"/>
              </a:rPr>
              <a:t>набирать SMS во время личного разговора с кем-либо 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Пользователь\Desktop\презент. по безопасн.окг\картинки для слайд\1458551615-amazing-abstract-backgrounds-collection-9-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785786" y="1071546"/>
            <a:ext cx="678661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.</a:t>
            </a: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3428992" y="500042"/>
            <a:ext cx="186326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Интернет.</a:t>
            </a:r>
            <a:r>
              <a:rPr lang="ru-RU" b="1" dirty="0"/>
              <a:t> </a:t>
            </a:r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357158" y="1214422"/>
            <a:ext cx="750099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Интернет – </a:t>
            </a:r>
            <a:r>
              <a:rPr lang="ru-RU" sz="2400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это объединенные между собой компьютерные сети, глобальная мировая система передачи информации с помощью информационно-вычислительных ресурсов.</a:t>
            </a:r>
          </a:p>
        </p:txBody>
      </p:sp>
      <p:sp>
        <p:nvSpPr>
          <p:cNvPr id="30722" name="Rectangle 2"/>
          <p:cNvSpPr>
            <a:spLocks noChangeArrowheads="1"/>
          </p:cNvSpPr>
          <p:nvPr/>
        </p:nvSpPr>
        <p:spPr bwMode="auto">
          <a:xfrm>
            <a:off x="428596" y="3071810"/>
            <a:ext cx="8358246" cy="31085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Самые опасные угрозы сети Интернет: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v"/>
              <a:tabLst>
                <a:tab pos="457200" algn="l"/>
              </a:tabLst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99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Вредоносные программы 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rgbClr val="000099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v"/>
              <a:tabLst>
                <a:tab pos="457200" algn="l"/>
              </a:tabLst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99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Кража информации 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rgbClr val="000099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v"/>
              <a:tabLst>
                <a:tab pos="457200" algn="l"/>
              </a:tabLst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99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Халатность сотрудников 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rgbClr val="000099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v"/>
              <a:tabLst>
                <a:tab pos="457200" algn="l"/>
              </a:tabLst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99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Хакерские атаки 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rgbClr val="000099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v"/>
              <a:tabLst>
                <a:tab pos="457200" algn="l"/>
              </a:tabLst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99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Финансовое мошенничество 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rgbClr val="000099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v"/>
              <a:tabLst>
                <a:tab pos="457200" algn="l"/>
              </a:tabLst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99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Спам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v"/>
              <a:tabLst>
                <a:tab pos="457200" algn="l"/>
              </a:tabLst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99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Аппаратные и программные сбои . 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rgbClr val="000099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1" name="Рисунок 10" descr="-в-интернете-для-школьников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357818" y="3786190"/>
            <a:ext cx="3786182" cy="28670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4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07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07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07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3072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Пользователь\Desktop\презент. по безопасн.окг\картинки для слайд\1458551615-amazing-abstract-backgrounds-collection-9-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2690074" y="3244334"/>
            <a:ext cx="1847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785786" y="214290"/>
            <a:ext cx="221457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Вирус.</a:t>
            </a:r>
            <a:endParaRPr lang="ru-RU" sz="24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571472" y="1214422"/>
            <a:ext cx="728667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285720" y="4714884"/>
            <a:ext cx="3786214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В настоящее время не существует единой системы классификации и именования вирусов.</a:t>
            </a:r>
          </a:p>
          <a:p>
            <a:r>
              <a:rPr lang="ru-RU" sz="20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Принято разделять вирусы </a:t>
            </a:r>
            <a:r>
              <a:rPr lang="ru-RU" sz="2000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по среде обитания:</a:t>
            </a:r>
            <a:endParaRPr lang="ru-RU" sz="2000" dirty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285720" y="714356"/>
            <a:ext cx="8643998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ru-RU" sz="2000" b="1" u="sng" dirty="0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Компьютерный вирус </a:t>
            </a:r>
            <a:r>
              <a:rPr lang="ru-RU" sz="2000" dirty="0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– это  небольшая программа, написанная программистом высокой квалификации, способная к саморазмножению и выполнению разных вредоносных действий.</a:t>
            </a:r>
            <a:endParaRPr lang="ru-RU" sz="2000" dirty="0">
              <a:solidFill>
                <a:srgbClr val="8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1" name="Рисунок 10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7158" y="2143116"/>
            <a:ext cx="4357718" cy="2571768"/>
          </a:xfrm>
          <a:prstGeom prst="rect">
            <a:avLst/>
          </a:prstGeom>
          <a:noFill/>
        </p:spPr>
      </p:pic>
      <p:pic>
        <p:nvPicPr>
          <p:cNvPr id="12" name="Рисунок 11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286248" y="2571744"/>
            <a:ext cx="4857752" cy="35861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Пользователь\Desktop\презент. по безопасн.окг\картинки для слайд\1458551615-amazing-abstract-backgrounds-collection-9-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357158" y="428604"/>
            <a:ext cx="588924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ПО ПОРАЖАЕМЫМ ОБЪЕКТАМ</a:t>
            </a:r>
            <a:endParaRPr lang="ru-RU" sz="28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285720" y="1000108"/>
            <a:ext cx="6572280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u="sng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Файловые вирусы </a:t>
            </a:r>
            <a:r>
              <a:rPr lang="ru-RU" sz="2400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- это вирусы -</a:t>
            </a:r>
            <a:r>
              <a:rPr lang="ru-RU" sz="24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паразиты, которые при распространении своих копий обязательно изменяют содержимое исполняемых файлов, при этом файлы, атакованные вирусом, в большинстве случаев полностью или частично теряют работоспособность</a:t>
            </a:r>
            <a:r>
              <a:rPr lang="ru-RU" sz="2400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).</a:t>
            </a:r>
            <a:endParaRPr lang="ru-RU" sz="2400" dirty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" name="Рисунок 9" descr="файловый вирус.gif"/>
          <p:cNvPicPr/>
          <p:nvPr/>
        </p:nvPicPr>
        <p:blipFill>
          <a:blip r:embed="rId3">
            <a:extLst/>
          </a:blip>
          <a:srcRect/>
          <a:stretch>
            <a:fillRect/>
          </a:stretch>
        </p:blipFill>
        <p:spPr bwMode="auto">
          <a:xfrm>
            <a:off x="3286116" y="3643314"/>
            <a:ext cx="5176863" cy="2857520"/>
          </a:xfrm>
          <a:prstGeom prst="rect">
            <a:avLst/>
          </a:prstGeom>
          <a:noFill/>
          <a:ln w="88900" cap="sq" cmpd="thickThin">
            <a:solidFill>
              <a:srgbClr val="000000"/>
            </a:solidFill>
            <a:miter lim="800000"/>
            <a:headEnd/>
            <a:tailEnd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Пользователь\Desktop\презент. по безопасн.окг\картинки для слайд\1458551615-amazing-abstract-backgrounds-collection-9-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4071934" y="357166"/>
            <a:ext cx="464347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u="sng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Загрузочные вирусы </a:t>
            </a:r>
            <a:r>
              <a:rPr lang="ru-RU" sz="2400" b="1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ru-RU" sz="2400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это  компьютерные вирусы, записывающиеся в первый сектор гибкого или жесткого диска и выполняющиеся при загрузке компьютера. </a:t>
            </a:r>
          </a:p>
        </p:txBody>
      </p:sp>
      <p:pic>
        <p:nvPicPr>
          <p:cNvPr id="6" name="Рисунок 5" descr="загрузочный вирус.jpg"/>
          <p:cNvPicPr/>
          <p:nvPr/>
        </p:nvPicPr>
        <p:blipFill>
          <a:blip r:embed="rId3" cstate="email">
            <a:extLst/>
          </a:blip>
          <a:srcRect/>
          <a:stretch>
            <a:fillRect/>
          </a:stretch>
        </p:blipFill>
        <p:spPr bwMode="auto">
          <a:xfrm>
            <a:off x="285720" y="285728"/>
            <a:ext cx="3571900" cy="250033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/>
        </p:spPr>
      </p:pic>
      <p:sp>
        <p:nvSpPr>
          <p:cNvPr id="7" name="Прямоугольник 6"/>
          <p:cNvSpPr/>
          <p:nvPr/>
        </p:nvSpPr>
        <p:spPr>
          <a:xfrm>
            <a:off x="4500562" y="3571876"/>
            <a:ext cx="428628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Макровирусы</a:t>
            </a:r>
            <a:r>
              <a:rPr lang="ru-RU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ru-RU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это  разновидность компьютерных вирусов разработанных на макроязыках, встроенных в такие прикладные пакеты ПО, как </a:t>
            </a:r>
            <a:r>
              <a:rPr lang="ru-RU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Microsoft</a:t>
            </a:r>
            <a:r>
              <a:rPr lang="ru-RU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Office</a:t>
            </a:r>
            <a:r>
              <a:rPr lang="ru-RU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 </a:t>
            </a:r>
          </a:p>
        </p:txBody>
      </p:sp>
      <p:pic>
        <p:nvPicPr>
          <p:cNvPr id="8" name="Рисунок 7" descr="макровирусы.gif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85720" y="3357562"/>
            <a:ext cx="3929090" cy="32147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Пользователь\Desktop\презент. по безопасн.окг\картинки для слайд\1458551615-amazing-abstract-backgrounds-collection-9-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285720" y="357167"/>
            <a:ext cx="4214842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 ПОРАЖАЕМЫМ ОПЕРАЦИОННЫМ СИСТЕМАМ И ПЛАТФОРМАМ. </a:t>
            </a:r>
            <a:endParaRPr lang="ru-RU" sz="2000" dirty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626" name="Rectangle 2"/>
          <p:cNvSpPr>
            <a:spLocks noChangeArrowheads="1"/>
          </p:cNvSpPr>
          <p:nvPr/>
        </p:nvSpPr>
        <p:spPr bwMode="auto">
          <a:xfrm>
            <a:off x="4929190" y="214290"/>
            <a:ext cx="2714644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ü"/>
              <a:tabLst/>
            </a:pP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DOS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ü"/>
              <a:tabLst/>
            </a:pP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Microsoft Windows 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ü"/>
              <a:tabLst/>
            </a:pPr>
            <a:r>
              <a:rPr lang="ru-RU" sz="2000" dirty="0">
                <a:solidFill>
                  <a:srgbClr val="C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Unix 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ü"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Linux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 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357158" y="1714488"/>
            <a:ext cx="707236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ПО ТЕХНОЛОГИЯМ, ИСПОЛЬЗУЕМЫМ ВИРУСОМ. </a:t>
            </a:r>
            <a:endParaRPr lang="ru-RU" sz="20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714348" y="2357430"/>
            <a:ext cx="6143652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Создание и распространение вредоносных программ (в том числе вирусов) преследуется в России согласно Уголовному кодексу РФ (глава 28, статья 273). </a:t>
            </a:r>
          </a:p>
        </p:txBody>
      </p:sp>
      <p:pic>
        <p:nvPicPr>
          <p:cNvPr id="5121" name="Picture 1" descr="C:\Users\Пользователь\Desktop\презент. по безопасн.окг\картинки для слайд\img0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142976" y="3500438"/>
            <a:ext cx="6786610" cy="335756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66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66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66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626" grpId="0"/>
      <p:bldP spid="8" grpId="0"/>
      <p:bldP spid="9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Пользователь\Desktop\презент. по безопасн.окг\картинки для слайд\1458551615-amazing-abstract-backgrounds-collection-9-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285720" y="357167"/>
            <a:ext cx="421484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2000" dirty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626" name="Rectangle 2"/>
          <p:cNvSpPr>
            <a:spLocks noChangeArrowheads="1"/>
          </p:cNvSpPr>
          <p:nvPr/>
        </p:nvSpPr>
        <p:spPr bwMode="auto">
          <a:xfrm>
            <a:off x="4929190" y="214290"/>
            <a:ext cx="2714644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357158" y="1714488"/>
            <a:ext cx="707236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20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714348" y="2357430"/>
            <a:ext cx="614365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2000" dirty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357158" y="357167"/>
            <a:ext cx="5143536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175" indent="187325" algn="ctr">
              <a:buNone/>
            </a:pPr>
            <a:r>
              <a:rPr lang="ru-RU" sz="2000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Среди вредоносных программ особое место занимают </a:t>
            </a:r>
            <a:r>
              <a:rPr lang="ru-RU" sz="2000" i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«троянские кони», </a:t>
            </a:r>
            <a:r>
              <a:rPr lang="ru-RU" sz="2000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которые могут быть незаметно для владельца установлены и запущены на его компьютере. Различные варианты «троянских коней» делают возможным просмотр содержимого экрана, перехват вводимых с клавиатуры команд, кражу и изменение паролей и файлов и т. п.</a:t>
            </a:r>
            <a:endParaRPr lang="ru-RU" sz="2000" dirty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1" name="Рисунок 10" descr="computer-virus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715008" y="285728"/>
            <a:ext cx="3125456" cy="2428892"/>
          </a:xfrm>
          <a:prstGeom prst="rect">
            <a:avLst/>
          </a:prstGeom>
        </p:spPr>
      </p:pic>
      <p:sp>
        <p:nvSpPr>
          <p:cNvPr id="12" name="Прямоугольник 11"/>
          <p:cNvSpPr/>
          <p:nvPr/>
        </p:nvSpPr>
        <p:spPr>
          <a:xfrm>
            <a:off x="4572000" y="3357562"/>
            <a:ext cx="4357718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Все чаще причиной информационных «диверсий» называют Интернет. Это связано с расширением спектра услуг и электронных сделок, осуществляемых через Интернет. Все чаще вместе с электронной почтой, бесплатными программами, компьютерными играми приходят и компьютерные </a:t>
            </a:r>
            <a:r>
              <a:rPr lang="ru-RU" sz="2000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вирус.</a:t>
            </a:r>
            <a:endParaRPr lang="ru-RU" sz="2000" dirty="0">
              <a:solidFill>
                <a:srgbClr val="0066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3" name="Рисунок 12" descr="internet_clipart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57158" y="3286124"/>
            <a:ext cx="3643338" cy="322958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Пользователь\Desktop\презент. по безопасн.окг\картинки для слайд\1458551615-amazing-abstract-backgrounds-collection-9-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2071670" y="357166"/>
            <a:ext cx="481925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Борьба с сетевыми угрозами. </a:t>
            </a:r>
            <a:endParaRPr lang="ru-RU" sz="24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642910" y="928670"/>
            <a:ext cx="619288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Установите комплексную систему защиты! </a:t>
            </a:r>
            <a:endParaRPr lang="ru-RU" sz="2400" dirty="0">
              <a:solidFill>
                <a:srgbClr val="FF006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285720" y="1357298"/>
            <a:ext cx="8643998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Сейчас актуальны так называемые «комплексные системы защиты», включающие в себя антивирус, </a:t>
            </a:r>
            <a:r>
              <a:rPr lang="ru-RU" sz="20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файрволл</a:t>
            </a:r>
            <a:r>
              <a:rPr lang="ru-RU" sz="20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0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антиспам</a:t>
            </a:r>
            <a:r>
              <a:rPr lang="ru-RU" sz="20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– фильтр и еще два,  три модуля для полной защиты вашего компьютера. 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6286512" y="4429132"/>
            <a:ext cx="2357454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>
                <a:solidFill>
                  <a:srgbClr val="660033"/>
                </a:solidFill>
                <a:latin typeface="Times New Roman" pitchFamily="18" charset="0"/>
                <a:cs typeface="Times New Roman" pitchFamily="18" charset="0"/>
              </a:rPr>
              <a:t>Пользуйтесь браузерами </a:t>
            </a:r>
            <a:r>
              <a:rPr lang="ru-RU" sz="2000" b="1" dirty="0" err="1">
                <a:solidFill>
                  <a:srgbClr val="660033"/>
                </a:solidFill>
                <a:latin typeface="Times New Roman" pitchFamily="18" charset="0"/>
                <a:cs typeface="Times New Roman" pitchFamily="18" charset="0"/>
              </a:rPr>
              <a:t>Mozilla</a:t>
            </a:r>
            <a:r>
              <a:rPr lang="ru-RU" sz="2000" b="1" dirty="0">
                <a:solidFill>
                  <a:srgbClr val="660033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>
                <a:solidFill>
                  <a:srgbClr val="660033"/>
                </a:solidFill>
                <a:latin typeface="Times New Roman" pitchFamily="18" charset="0"/>
                <a:cs typeface="Times New Roman" pitchFamily="18" charset="0"/>
              </a:rPr>
              <a:t>Firefox</a:t>
            </a:r>
            <a:r>
              <a:rPr lang="ru-RU" sz="2000" b="1" dirty="0">
                <a:solidFill>
                  <a:srgbClr val="660033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000" b="1" dirty="0" err="1">
                <a:solidFill>
                  <a:srgbClr val="660033"/>
                </a:solidFill>
                <a:latin typeface="Times New Roman" pitchFamily="18" charset="0"/>
                <a:cs typeface="Times New Roman" pitchFamily="18" charset="0"/>
              </a:rPr>
              <a:t>Google</a:t>
            </a:r>
            <a:r>
              <a:rPr lang="ru-RU" sz="2000" b="1" dirty="0">
                <a:solidFill>
                  <a:srgbClr val="660033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>
                <a:solidFill>
                  <a:srgbClr val="660033"/>
                </a:solidFill>
                <a:latin typeface="Times New Roman" pitchFamily="18" charset="0"/>
                <a:cs typeface="Times New Roman" pitchFamily="18" charset="0"/>
              </a:rPr>
              <a:t>Chrome</a:t>
            </a:r>
            <a:r>
              <a:rPr lang="ru-RU" sz="2000" b="1" dirty="0">
                <a:solidFill>
                  <a:srgbClr val="660033"/>
                </a:solidFill>
                <a:latin typeface="Times New Roman" pitchFamily="18" charset="0"/>
                <a:cs typeface="Times New Roman" pitchFamily="18" charset="0"/>
              </a:rPr>
              <a:t> и </a:t>
            </a:r>
            <a:r>
              <a:rPr lang="ru-RU" sz="2000" b="1" dirty="0" err="1">
                <a:solidFill>
                  <a:srgbClr val="660033"/>
                </a:solidFill>
                <a:latin typeface="Times New Roman" pitchFamily="18" charset="0"/>
                <a:cs typeface="Times New Roman" pitchFamily="18" charset="0"/>
              </a:rPr>
              <a:t>Apple</a:t>
            </a:r>
            <a:r>
              <a:rPr lang="ru-RU" sz="2000" b="1" dirty="0">
                <a:solidFill>
                  <a:srgbClr val="660033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>
                <a:solidFill>
                  <a:srgbClr val="660033"/>
                </a:solidFill>
                <a:latin typeface="Times New Roman" pitchFamily="18" charset="0"/>
                <a:cs typeface="Times New Roman" pitchFamily="18" charset="0"/>
              </a:rPr>
              <a:t>Safari</a:t>
            </a:r>
            <a:r>
              <a:rPr lang="ru-RU" sz="2000" b="1" dirty="0">
                <a:solidFill>
                  <a:srgbClr val="660033"/>
                </a:solidFill>
                <a:latin typeface="Times New Roman" pitchFamily="18" charset="0"/>
                <a:cs typeface="Times New Roman" pitchFamily="18" charset="0"/>
              </a:rPr>
              <a:t>!</a:t>
            </a:r>
            <a:endParaRPr lang="ru-RU" sz="2000" dirty="0">
              <a:solidFill>
                <a:srgbClr val="660033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928662" y="4500570"/>
            <a:ext cx="185738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. </a:t>
            </a:r>
            <a:endParaRPr lang="ru-RU" dirty="0"/>
          </a:p>
        </p:txBody>
      </p:sp>
      <p:pic>
        <p:nvPicPr>
          <p:cNvPr id="11" name="Picture 2" descr="C:\Users\Marina\Desktop\Презентации к диплому\37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214414" y="4500570"/>
            <a:ext cx="4572032" cy="23574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Прямоугольник 11"/>
          <p:cNvSpPr/>
          <p:nvPr/>
        </p:nvSpPr>
        <p:spPr>
          <a:xfrm>
            <a:off x="428596" y="2428868"/>
            <a:ext cx="821537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i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Антивирусная программа (антивирус) — </a:t>
            </a:r>
            <a:r>
              <a:rPr lang="ru-RU" sz="2000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любая программа для обнаружения компьютерных вирусов, а также нежелательных (считающихся вредоносными) программ вообще и восстановления зараженных (модифицированных) такими программами файлов, а также для профилактики — предотвращения заражения (модификации) файлов или операционной системы вредоносным кодом.</a:t>
            </a:r>
            <a:endParaRPr lang="ru-RU" sz="2000" dirty="0">
              <a:solidFill>
                <a:srgbClr val="0066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8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Пользователь\Desktop\презент. по безопасн.окг\картинки для слайд\1458551615-amazing-abstract-backgrounds-collection-9-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500034" y="357167"/>
            <a:ext cx="764386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Обновляйте операционную систему </a:t>
            </a:r>
            <a:r>
              <a:rPr lang="ru-RU" sz="24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Windows</a:t>
            </a:r>
            <a:r>
              <a:rPr lang="ru-RU" sz="2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! </a:t>
            </a:r>
            <a:endParaRPr lang="ru-RU" sz="24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500034" y="1000108"/>
            <a:ext cx="8143932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- Постоянно обновляйте операционную систему </a:t>
            </a:r>
            <a:r>
              <a:rPr lang="ru-RU" sz="20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Windows</a:t>
            </a:r>
            <a:r>
              <a:rPr lang="ru-RU" sz="20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ru-RU" sz="20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- Корпорация </a:t>
            </a:r>
            <a:r>
              <a:rPr lang="ru-RU" sz="20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Microsoft</a:t>
            </a:r>
            <a:r>
              <a:rPr lang="ru-RU" sz="20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периодически выпускает специальные обновления безопасности, которые могут помочь защитить компьютер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. 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5500694" y="2571744"/>
            <a:ext cx="3643306" cy="27238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ru-RU" sz="2400" b="1" i="1" dirty="0" smtClean="0">
                <a:solidFill>
                  <a:srgbClr val="FF0000"/>
                </a:solidFill>
              </a:rPr>
              <a:t>Методы защиты:</a:t>
            </a:r>
          </a:p>
          <a:p>
            <a:pPr>
              <a:lnSpc>
                <a:spcPct val="150000"/>
              </a:lnSpc>
              <a:spcBef>
                <a:spcPts val="0"/>
              </a:spcBef>
              <a:buFont typeface="Wingdings" pitchFamily="2" charset="2"/>
              <a:buChar char="Ø"/>
            </a:pPr>
            <a:r>
              <a:rPr lang="ru-RU" dirty="0" smtClean="0">
                <a:solidFill>
                  <a:srgbClr val="006600"/>
                </a:solidFill>
              </a:rPr>
              <a:t>Ограничение доступа к информации;</a:t>
            </a:r>
          </a:p>
          <a:p>
            <a:pPr>
              <a:lnSpc>
                <a:spcPct val="150000"/>
              </a:lnSpc>
              <a:spcBef>
                <a:spcPts val="0"/>
              </a:spcBef>
              <a:buFont typeface="Wingdings" pitchFamily="2" charset="2"/>
              <a:buChar char="Ø"/>
            </a:pPr>
            <a:r>
              <a:rPr lang="ru-RU" dirty="0" smtClean="0">
                <a:solidFill>
                  <a:srgbClr val="006600"/>
                </a:solidFill>
              </a:rPr>
              <a:t>Шифрование информации;</a:t>
            </a:r>
          </a:p>
          <a:p>
            <a:pPr>
              <a:lnSpc>
                <a:spcPct val="150000"/>
              </a:lnSpc>
              <a:spcBef>
                <a:spcPts val="0"/>
              </a:spcBef>
              <a:buFont typeface="Wingdings" pitchFamily="2" charset="2"/>
              <a:buChar char="Ø"/>
            </a:pPr>
            <a:r>
              <a:rPr lang="ru-RU" dirty="0" smtClean="0">
                <a:solidFill>
                  <a:srgbClr val="006600"/>
                </a:solidFill>
              </a:rPr>
              <a:t>Контроль доступа к аппаратуре;</a:t>
            </a:r>
          </a:p>
          <a:p>
            <a:pPr>
              <a:lnSpc>
                <a:spcPct val="150000"/>
              </a:lnSpc>
              <a:spcBef>
                <a:spcPts val="0"/>
              </a:spcBef>
              <a:buFont typeface="Wingdings" pitchFamily="2" charset="2"/>
              <a:buChar char="Ø"/>
            </a:pPr>
            <a:r>
              <a:rPr lang="ru-RU" dirty="0" smtClean="0">
                <a:solidFill>
                  <a:srgbClr val="006600"/>
                </a:solidFill>
              </a:rPr>
              <a:t>Законодательные меры.</a:t>
            </a:r>
            <a:endParaRPr lang="ru-RU" dirty="0">
              <a:solidFill>
                <a:srgbClr val="006600"/>
              </a:solidFill>
            </a:endParaRPr>
          </a:p>
        </p:txBody>
      </p:sp>
      <p:pic>
        <p:nvPicPr>
          <p:cNvPr id="4" name="Picture 2" descr="C:\Users\Пользователь\Desktop\презент. по безопасн.окг\картинки для слайд\slide-9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5720" y="2214554"/>
            <a:ext cx="5143536" cy="407196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4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Пользователь\Desktop\презент. по безопасн.окг\картинки для слайд\1458551615-amazing-abstract-backgrounds-collection-9-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285720" y="4214818"/>
            <a:ext cx="7429552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Информационная среда – это совокупность условий, средств и методов на базе компьютерных систем, предназначенных для создания и использования информационных ресурсов Информационная безопасность – совокупность мер по защите информационной среды общества и человека</a:t>
            </a:r>
          </a:p>
        </p:txBody>
      </p:sp>
      <p:pic>
        <p:nvPicPr>
          <p:cNvPr id="11266" name="Picture 2" descr="C:\Users\Пользователь\Desktop\презент. по безопасн.окг\картинки для слайд\cf83mznfvfsf4xlko8l3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85786" y="285728"/>
            <a:ext cx="7286676" cy="378621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Пользователь\Desktop\презент. по безопасн.окг\картинки для слайд\1458551615-amazing-abstract-backgrounds-collection-9-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428596" y="357166"/>
            <a:ext cx="528641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Правила безопасности в интернете</a:t>
            </a:r>
            <a:r>
              <a:rPr lang="ru-RU" sz="2400" b="1" dirty="0" smtClean="0">
                <a:solidFill>
                  <a:srgbClr val="FF0000"/>
                </a:solidFill>
              </a:rPr>
              <a:t>.</a:t>
            </a:r>
            <a:endParaRPr lang="ru-RU" sz="2400" dirty="0">
              <a:solidFill>
                <a:srgbClr val="FF0000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14282" y="1500174"/>
            <a:ext cx="7215238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1. </a:t>
            </a:r>
            <a:r>
              <a:rPr lang="ru-RU" sz="20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Знакомимся</a:t>
            </a:r>
            <a:r>
              <a:rPr lang="ru-RU" sz="2000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20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с</a:t>
            </a:r>
            <a:r>
              <a:rPr lang="ru-RU" sz="2000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20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Интернетом. 10 советов </a:t>
            </a:r>
            <a:r>
              <a:rPr lang="ru-RU" sz="2000" b="1" dirty="0" err="1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Google</a:t>
            </a:r>
            <a:r>
              <a:rPr lang="ru-RU" sz="20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начинающим </a:t>
            </a:r>
            <a:r>
              <a:rPr lang="ru-RU" sz="2000" b="1" dirty="0" err="1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Интернет-пользователям</a:t>
            </a:r>
            <a:r>
              <a:rPr lang="ru-RU" sz="20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000" b="1" u="sng" dirty="0" err="1" smtClean="0">
                <a:latin typeface="Times New Roman" pitchFamily="18" charset="0"/>
                <a:cs typeface="Times New Roman" pitchFamily="18" charset="0"/>
                <a:hlinkClick r:id="rId3"/>
              </a:rPr>
              <a:t>www.google.ru</a:t>
            </a:r>
            <a:r>
              <a:rPr lang="ru-RU" sz="2000" b="1" u="sng" dirty="0" smtClean="0">
                <a:latin typeface="Times New Roman" pitchFamily="18" charset="0"/>
                <a:cs typeface="Times New Roman" pitchFamily="18" charset="0"/>
                <a:hlinkClick r:id="rId3"/>
              </a:rPr>
              <a:t>/</a:t>
            </a:r>
            <a:r>
              <a:rPr lang="ru-RU" sz="2000" b="1" u="sng" dirty="0" err="1" smtClean="0">
                <a:latin typeface="Times New Roman" pitchFamily="18" charset="0"/>
                <a:cs typeface="Times New Roman" pitchFamily="18" charset="0"/>
                <a:hlinkClick r:id="rId3"/>
              </a:rPr>
              <a:t>internetsovety</a:t>
            </a:r>
            <a:r>
              <a:rPr lang="ru-RU" sz="2000" b="1" u="sng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u="sng" dirty="0" err="1" smtClean="0">
                <a:latin typeface="Times New Roman" pitchFamily="18" charset="0"/>
                <a:cs typeface="Times New Roman" pitchFamily="18" charset="0"/>
                <a:hlinkClick r:id="rId4"/>
              </a:rPr>
              <a:t>youtube.com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›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285720" y="2828836"/>
            <a:ext cx="700092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2.«Как обнаружить ложь и остаться правдивым в интернете» </a:t>
            </a:r>
            <a:r>
              <a:rPr lang="en-US" sz="2000" i="1" u="sng" dirty="0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  <a:hlinkClick r:id="rId5"/>
              </a:rPr>
              <a:t>http</a:t>
            </a:r>
            <a:r>
              <a:rPr lang="ru-RU" sz="2000" i="1" u="sng" dirty="0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  <a:hlinkClick r:id="rId5"/>
              </a:rPr>
              <a:t>://</a:t>
            </a:r>
            <a:r>
              <a:rPr lang="en-US" sz="2000" i="1" u="sng" dirty="0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  <a:hlinkClick r:id="rId5"/>
              </a:rPr>
              <a:t>www</a:t>
            </a:r>
            <a:r>
              <a:rPr lang="ru-RU" sz="2000" i="1" u="sng" dirty="0" smtClean="0">
                <a:latin typeface="Times New Roman" pitchFamily="18" charset="0"/>
                <a:cs typeface="Times New Roman" pitchFamily="18" charset="0"/>
                <a:hlinkClick r:id="rId5"/>
              </a:rPr>
              <a:t>.</a:t>
            </a:r>
            <a:r>
              <a:rPr lang="en-US" sz="2000" i="1" u="sng" dirty="0" err="1" smtClean="0">
                <a:latin typeface="Times New Roman" pitchFamily="18" charset="0"/>
                <a:cs typeface="Times New Roman" pitchFamily="18" charset="0"/>
                <a:hlinkClick r:id="rId5"/>
              </a:rPr>
              <a:t>youtube</a:t>
            </a:r>
            <a:r>
              <a:rPr lang="ru-RU" sz="2000" i="1" u="sng" dirty="0" smtClean="0">
                <a:latin typeface="Times New Roman" pitchFamily="18" charset="0"/>
                <a:cs typeface="Times New Roman" pitchFamily="18" charset="0"/>
                <a:hlinkClick r:id="rId5"/>
              </a:rPr>
              <a:t>.</a:t>
            </a:r>
            <a:r>
              <a:rPr lang="en-US" sz="2000" i="1" u="sng" dirty="0" smtClean="0">
                <a:latin typeface="Times New Roman" pitchFamily="18" charset="0"/>
                <a:cs typeface="Times New Roman" pitchFamily="18" charset="0"/>
                <a:hlinkClick r:id="rId5"/>
              </a:rPr>
              <a:t>com</a:t>
            </a:r>
            <a:r>
              <a:rPr lang="ru-RU" sz="2000" i="1" u="sng" dirty="0" smtClean="0">
                <a:latin typeface="Times New Roman" pitchFamily="18" charset="0"/>
                <a:cs typeface="Times New Roman" pitchFamily="18" charset="0"/>
                <a:hlinkClick r:id="rId5"/>
              </a:rPr>
              <a:t>/</a:t>
            </a:r>
            <a:r>
              <a:rPr lang="en-US" sz="2000" i="1" u="sng" dirty="0" smtClean="0">
                <a:latin typeface="Times New Roman" pitchFamily="18" charset="0"/>
                <a:cs typeface="Times New Roman" pitchFamily="18" charset="0"/>
                <a:hlinkClick r:id="rId5"/>
              </a:rPr>
              <a:t>watch</a:t>
            </a:r>
            <a:r>
              <a:rPr lang="ru-RU" sz="2000" i="1" u="sng" dirty="0" smtClean="0">
                <a:latin typeface="Times New Roman" pitchFamily="18" charset="0"/>
                <a:cs typeface="Times New Roman" pitchFamily="18" charset="0"/>
                <a:hlinkClick r:id="rId5"/>
              </a:rPr>
              <a:t>?</a:t>
            </a:r>
            <a:r>
              <a:rPr lang="en-US" sz="2000" i="1" u="sng" dirty="0" smtClean="0">
                <a:latin typeface="Times New Roman" pitchFamily="18" charset="0"/>
                <a:cs typeface="Times New Roman" pitchFamily="18" charset="0"/>
                <a:hlinkClick r:id="rId5"/>
              </a:rPr>
              <a:t>v</a:t>
            </a:r>
            <a:r>
              <a:rPr lang="ru-RU" sz="2000" i="1" u="sng" dirty="0" smtClean="0">
                <a:latin typeface="Times New Roman" pitchFamily="18" charset="0"/>
                <a:cs typeface="Times New Roman" pitchFamily="18" charset="0"/>
                <a:hlinkClick r:id="rId5"/>
              </a:rPr>
              <a:t>=5</a:t>
            </a:r>
            <a:r>
              <a:rPr lang="en-US" sz="2000" i="1" u="sng" dirty="0" err="1" smtClean="0">
                <a:latin typeface="Times New Roman" pitchFamily="18" charset="0"/>
                <a:cs typeface="Times New Roman" pitchFamily="18" charset="0"/>
                <a:hlinkClick r:id="rId5"/>
              </a:rPr>
              <a:t>YhdS</a:t>
            </a:r>
            <a:r>
              <a:rPr lang="ru-RU" sz="2000" i="1" u="sng" dirty="0" smtClean="0">
                <a:latin typeface="Times New Roman" pitchFamily="18" charset="0"/>
                <a:cs typeface="Times New Roman" pitchFamily="18" charset="0"/>
                <a:hlinkClick r:id="rId5"/>
              </a:rPr>
              <a:t>7</a:t>
            </a:r>
            <a:r>
              <a:rPr lang="en-US" sz="2000" i="1" u="sng" dirty="0" err="1" smtClean="0">
                <a:latin typeface="Times New Roman" pitchFamily="18" charset="0"/>
                <a:cs typeface="Times New Roman" pitchFamily="18" charset="0"/>
                <a:hlinkClick r:id="rId5"/>
              </a:rPr>
              <a:t>rrxt</a:t>
            </a:r>
            <a:r>
              <a:rPr lang="ru-RU" sz="2000" i="1" u="sng" dirty="0" smtClean="0">
                <a:latin typeface="Times New Roman" pitchFamily="18" charset="0"/>
                <a:cs typeface="Times New Roman" pitchFamily="18" charset="0"/>
                <a:hlinkClick r:id="rId5"/>
              </a:rPr>
              <a:t>8</a:t>
            </a: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 .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928662" y="928670"/>
            <a:ext cx="504067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Просмотр видеороликов. </a:t>
            </a:r>
            <a:endParaRPr lang="ru-RU" sz="2400" dirty="0">
              <a:solidFill>
                <a:srgbClr val="FF006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74" name="Rectangle 2"/>
          <p:cNvSpPr>
            <a:spLocks noChangeArrowheads="1"/>
          </p:cNvSpPr>
          <p:nvPr/>
        </p:nvSpPr>
        <p:spPr bwMode="auto">
          <a:xfrm>
            <a:off x="357158" y="4000504"/>
            <a:ext cx="785818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v"/>
              <a:tabLst/>
            </a:pPr>
            <a:r>
              <a:rPr lang="ru-RU" sz="2000" b="1" dirty="0" smtClean="0">
                <a:solidFill>
                  <a:srgbClr val="000099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К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0099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ак избежать опасных ситуаций в Интернете?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428596" y="4714884"/>
            <a:ext cx="528638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v"/>
            </a:pPr>
            <a:r>
              <a:rPr lang="ru-RU" sz="20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Как распознать ложь и правдиво вести себя в Интернете?</a:t>
            </a:r>
            <a:endParaRPr lang="ru-RU" sz="2000" dirty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500034" y="5572140"/>
            <a:ext cx="771530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v"/>
            </a:pPr>
            <a:r>
              <a:rPr lang="ru-RU" sz="20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Как уберечься от разного рода мошенничества в Интернете?</a:t>
            </a:r>
            <a:endParaRPr lang="ru-RU" sz="2000" dirty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5" name="Picture 3" descr="C:\Users\Пользователь\Desktop\презент. по безопасн.окг\картинки для слайд\hello_html_m7f96d6ea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072198" y="0"/>
            <a:ext cx="3071802" cy="2786058"/>
          </a:xfrm>
          <a:prstGeom prst="rect">
            <a:avLst/>
          </a:prstGeom>
          <a:noFill/>
        </p:spPr>
      </p:pic>
      <p:sp>
        <p:nvSpPr>
          <p:cNvPr id="13" name="Прямоугольник 12"/>
          <p:cNvSpPr/>
          <p:nvPr/>
        </p:nvSpPr>
        <p:spPr>
          <a:xfrm>
            <a:off x="3929058" y="3571876"/>
            <a:ext cx="163384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ВОПРОСЫ:</a:t>
            </a:r>
            <a:endParaRPr lang="ru-RU" sz="2000" b="1" u="sng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  <p:bldP spid="9" grpId="0"/>
      <p:bldP spid="3074" grpId="0"/>
      <p:bldP spid="11" grpId="0"/>
      <p:bldP spid="12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Пользователь\Desktop\презент. по безопасн.окг\картинки для слайд\1458551615-amazing-abstract-backgrounds-collection-9-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1714481" y="285728"/>
            <a:ext cx="392431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Проверочный тест. </a:t>
            </a:r>
            <a:endParaRPr lang="ru-RU" sz="24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49" name="Rectangle 1"/>
          <p:cNvSpPr>
            <a:spLocks noChangeArrowheads="1"/>
          </p:cNvSpPr>
          <p:nvPr/>
        </p:nvSpPr>
        <p:spPr bwMode="auto">
          <a:xfrm>
            <a:off x="285720" y="714356"/>
            <a:ext cx="8858280" cy="61236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FF0066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«Осторожно, Интернет!» 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rgbClr val="FF0066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0066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1. Какую информацию нельзя разглашать в Интернете? 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rgbClr val="00660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99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1. Свои увлечения.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rgbClr val="000099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99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2. Свой псевдоним.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rgbClr val="000099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99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3. Домашний адрес. 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rgbClr val="000099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0066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2. Чем опасны социальные сети? 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rgbClr val="00660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99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1. Личная информация может быть использована кем угодно в разных целях .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rgbClr val="000099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99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2. При просмотре неопознанных ссылок компьютер может быть взломан .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rgbClr val="000099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99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3. Все вышеперечисленное верно.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rgbClr val="000099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0066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3. Виртуальный собеседник предлагает встретиться, как следует поступить? 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rgbClr val="00660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000099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1. 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99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Посоветоваться с родителями и ничего не предпринимать без их согласия.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rgbClr val="000099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000099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2. 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99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Пойти на встречу одному.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rgbClr val="000099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000099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3. 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99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Пригласить с собой друга.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rgbClr val="000099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0066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4. Что в Интернете запрещено законом? 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rgbClr val="00660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99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1. Размещать информацию о себе. 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rgbClr val="000099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99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2. Размещать информацию других без их согласия.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rgbClr val="000099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99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3. Копировать файлы для личного использования.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rgbClr val="000099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0066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5. Действуют ли правила этикета в Интернете? 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rgbClr val="00660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99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1. Интернет - пространство свободное от правил.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rgbClr val="000099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99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2. В особых случаях.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99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3. Да, как и в реальной жизни. 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rgbClr val="000099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 descr="C:\Users\Пользователь\Desktop\презент. по безопасн.окг\картинки для слайд\Cyber-Threat-Analysis--Leadspace-Laptop-lock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357950" y="95250"/>
            <a:ext cx="2786050" cy="233361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04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4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04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04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04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04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04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04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04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04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04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204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04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04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04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04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04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204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04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04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204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04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204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204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204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204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204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204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204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204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204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204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204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2049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2049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2049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2049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2049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1000"/>
                                        <p:tgtEl>
                                          <p:spTgt spid="2049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2049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2049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0" dur="1000"/>
                                        <p:tgtEl>
                                          <p:spTgt spid="2049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2049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2049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5" dur="1000"/>
                                        <p:tgtEl>
                                          <p:spTgt spid="2049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2049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2049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0" dur="1000"/>
                                        <p:tgtEl>
                                          <p:spTgt spid="2049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2049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2049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7" dur="1000"/>
                                        <p:tgtEl>
                                          <p:spTgt spid="2049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2049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1000" fill="hold"/>
                                        <p:tgtEl>
                                          <p:spTgt spid="2049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2" dur="1000"/>
                                        <p:tgtEl>
                                          <p:spTgt spid="2049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3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5" dur="1000" fill="hold"/>
                                        <p:tgtEl>
                                          <p:spTgt spid="2049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2049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7" dur="1000"/>
                                        <p:tgtEl>
                                          <p:spTgt spid="2049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8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">
                                            <p:txEl>
                                              <p:pRg st="20" end="2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0" dur="1000" fill="hold"/>
                                        <p:tgtEl>
                                          <p:spTgt spid="2049">
                                            <p:txEl>
                                              <p:pRg st="20" end="2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1000" fill="hold"/>
                                        <p:tgtEl>
                                          <p:spTgt spid="2049">
                                            <p:txEl>
                                              <p:pRg st="20" end="2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2" dur="1000"/>
                                        <p:tgtEl>
                                          <p:spTgt spid="2049">
                                            <p:txEl>
                                              <p:pRg st="20" end="2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Пользователь\Desktop\презент. по безопасн.окг\картинки для слайд\1458551615-amazing-abstract-backgrounds-collection-9-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33793" name="Picture 1" descr="C:\Users\Пользователь\Desktop\презент. по безопасн.окг\картинки для слайд\img18 (1)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Пользователь\Desktop\презент. по безопасн.окг\картинки для слайд\1458551615-amazing-abstract-backgrounds-collection-9-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10241" name="Rectangle 1"/>
          <p:cNvSpPr>
            <a:spLocks noChangeArrowheads="1"/>
          </p:cNvSpPr>
          <p:nvPr/>
        </p:nvSpPr>
        <p:spPr bwMode="auto">
          <a:xfrm>
            <a:off x="0" y="615553"/>
            <a:ext cx="914400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    </a:t>
            </a:r>
            <a:r>
              <a:rPr kumimoji="0" lang="ru-RU" sz="40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ЦЕЛЬ ПРЕЗЕНТАЦИИ</a:t>
            </a:r>
            <a:endParaRPr kumimoji="0" lang="ru-RU" sz="4000" b="0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243" name="Rectangle 3"/>
          <p:cNvSpPr>
            <a:spLocks noChangeArrowheads="1"/>
          </p:cNvSpPr>
          <p:nvPr/>
        </p:nvSpPr>
        <p:spPr bwMode="auto">
          <a:xfrm>
            <a:off x="857224" y="1571612"/>
            <a:ext cx="7715304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v"/>
              <a:tabLst>
                <a:tab pos="457200" algn="l"/>
              </a:tabLst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66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Знакомство школьников с элементарными правилами поведения в информационном пространстве.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v"/>
              <a:tabLst>
                <a:tab pos="457200" algn="l"/>
              </a:tabLst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66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Обучение школьников безопасным способам пользования Интернетом, сотовой связью. 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rgbClr val="0066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8" name="Рисунок 7" descr="coderboyjpg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714480" y="3357562"/>
            <a:ext cx="5512707" cy="325629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Пользователь\Desktop\презент. по безопасн.окг\картинки для слайд\1458551615-amazing-abstract-backgrounds-collection-9-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357158" y="357166"/>
            <a:ext cx="8358246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ИНФОРМАЦИОННАЯ БЕЗОПАСНОСТЬ РЕБЕНКА – </a:t>
            </a:r>
            <a:r>
              <a:rPr lang="ru-RU" sz="2400" b="1" dirty="0">
                <a:solidFill>
                  <a:srgbClr val="660033"/>
                </a:solidFill>
                <a:latin typeface="Times New Roman" pitchFamily="18" charset="0"/>
                <a:cs typeface="Times New Roman" pitchFamily="18" charset="0"/>
              </a:rPr>
              <a:t>это </a:t>
            </a:r>
            <a:r>
              <a:rPr lang="ru-RU" sz="2400" dirty="0">
                <a:solidFill>
                  <a:srgbClr val="660033"/>
                </a:solidFill>
                <a:latin typeface="Times New Roman" pitchFamily="18" charset="0"/>
                <a:cs typeface="Times New Roman" pitchFamily="18" charset="0"/>
              </a:rPr>
              <a:t>состояние защищенности детей, при  котором отсутствует риск, связанный с  причинением информацией вреда  их </a:t>
            </a:r>
            <a:r>
              <a:rPr lang="ru-RU" sz="2400" dirty="0" smtClean="0">
                <a:solidFill>
                  <a:srgbClr val="660033"/>
                </a:solidFill>
                <a:latin typeface="Times New Roman" pitchFamily="18" charset="0"/>
                <a:cs typeface="Times New Roman" pitchFamily="18" charset="0"/>
              </a:rPr>
              <a:t>здоровью: физическому,  психическому,  духовному,  нравственному развитию.</a:t>
            </a:r>
            <a:endParaRPr lang="ru-RU" sz="2400" dirty="0">
              <a:solidFill>
                <a:srgbClr val="660033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217" name="Picture 1" descr="C:\Users\Пользователь\Desktop\презент. по безопасн.окг\картинки для слайд\19551_html_m75311a77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71604" y="2500306"/>
            <a:ext cx="6715172" cy="414340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2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2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2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Пользователь\Desktop\презент. по безопасн.окг\картинки для слайд\1458551615-amazing-abstract-backgrounds-collection-9-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2500298" y="571480"/>
            <a:ext cx="547149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Основные каналы информации:</a:t>
            </a:r>
            <a:endParaRPr lang="ru-RU" sz="28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195" name="Rectangle 3"/>
          <p:cNvSpPr>
            <a:spLocks noChangeArrowheads="1"/>
          </p:cNvSpPr>
          <p:nvPr/>
        </p:nvSpPr>
        <p:spPr bwMode="auto">
          <a:xfrm>
            <a:off x="642910" y="1288196"/>
            <a:ext cx="7000924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v"/>
              <a:tabLst>
                <a:tab pos="457200" algn="l"/>
              </a:tabLst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ИНТЕРНЕТ 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v"/>
              <a:tabLst>
                <a:tab pos="457200" algn="l"/>
              </a:tabLst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660033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СОТОВЫЕ ТЕЛЕФОНЫ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v"/>
              <a:tabLst>
                <a:tab pos="457200" algn="l"/>
              </a:tabLst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1A602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МОБИЛЬНЫЙ КОМПЬЮТЕР. 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rgbClr val="1A602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" name="Рисунок 8" descr="l6367_b_1.jpg"/>
          <p:cNvPicPr/>
          <p:nvPr/>
        </p:nvPicPr>
        <p:blipFill>
          <a:blip r:embed="rId3"/>
          <a:stretch>
            <a:fillRect/>
          </a:stretch>
        </p:blipFill>
        <p:spPr>
          <a:xfrm>
            <a:off x="285720" y="2786058"/>
            <a:ext cx="3214710" cy="2857520"/>
          </a:xfrm>
          <a:prstGeom prst="rect">
            <a:avLst/>
          </a:prstGeom>
        </p:spPr>
      </p:pic>
      <p:pic>
        <p:nvPicPr>
          <p:cNvPr id="16385" name="Picture 1" descr="C:\Users\Пользователь\Desktop\презент. по безопасн.окг\картинки для слайд\telefonia_celular_aumentos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000496" y="3786190"/>
            <a:ext cx="4833936" cy="28384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19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1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1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63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63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63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Пользователь\Desktop\презент. по безопасн.окг\картинки для слайд\1458551615-amazing-abstract-backgrounds-collection-9-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1142976" y="642918"/>
            <a:ext cx="567041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Плюсы сотовой связи. </a:t>
            </a:r>
            <a:endParaRPr lang="ru-RU" sz="28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857224" y="1785926"/>
            <a:ext cx="7643866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buFont typeface="Wingdings" pitchFamily="2" charset="2"/>
              <a:buChar char="v"/>
            </a:pPr>
            <a:r>
              <a:rPr lang="ru-RU" sz="2400" dirty="0">
                <a:solidFill>
                  <a:srgbClr val="1A6021"/>
                </a:solidFill>
                <a:latin typeface="Times New Roman" pitchFamily="18" charset="0"/>
                <a:cs typeface="Times New Roman" pitchFamily="18" charset="0"/>
              </a:rPr>
              <a:t>Расширяет общение</a:t>
            </a:r>
          </a:p>
          <a:p>
            <a:pPr lvl="0">
              <a:buFont typeface="Wingdings" pitchFamily="2" charset="2"/>
              <a:buChar char="v"/>
            </a:pPr>
            <a:r>
              <a:rPr lang="ru-RU" sz="2400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Контроль родителей</a:t>
            </a:r>
          </a:p>
          <a:p>
            <a:pPr lvl="0">
              <a:buFont typeface="Wingdings" pitchFamily="2" charset="2"/>
              <a:buChar char="v"/>
            </a:pPr>
            <a:r>
              <a:rPr lang="ru-RU" sz="24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Тревожные кнопки</a:t>
            </a:r>
          </a:p>
          <a:p>
            <a:pPr lvl="0">
              <a:buFont typeface="Wingdings" pitchFamily="2" charset="2"/>
              <a:buChar char="v"/>
            </a:pPr>
            <a:r>
              <a:rPr lang="ru-RU" sz="2400" dirty="0">
                <a:solidFill>
                  <a:srgbClr val="1A6021"/>
                </a:solidFill>
                <a:latin typeface="Times New Roman" pitchFamily="18" charset="0"/>
                <a:cs typeface="Times New Roman" pitchFamily="18" charset="0"/>
              </a:rPr>
              <a:t>Получение новой информации</a:t>
            </a:r>
          </a:p>
          <a:p>
            <a:pPr lvl="0">
              <a:buFont typeface="Wingdings" pitchFamily="2" charset="2"/>
              <a:buChar char="v"/>
            </a:pPr>
            <a:r>
              <a:rPr lang="ru-RU" sz="2400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Калькулятор, будильник, часы, фонарик, </a:t>
            </a:r>
            <a:r>
              <a:rPr lang="ru-RU" sz="2400" dirty="0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фотокамера </a:t>
            </a:r>
          </a:p>
          <a:p>
            <a:pPr lvl="0">
              <a:buFont typeface="Wingdings" pitchFamily="2" charset="2"/>
              <a:buChar char="v"/>
            </a:pPr>
            <a:r>
              <a:rPr lang="ru-RU" sz="2400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Получения </a:t>
            </a:r>
            <a:r>
              <a:rPr lang="ru-RU" sz="2400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дополнительного образования</a:t>
            </a:r>
          </a:p>
          <a:p>
            <a:pPr lvl="0">
              <a:buFont typeface="Wingdings" pitchFamily="2" charset="2"/>
              <a:buChar char="v"/>
            </a:pPr>
            <a:r>
              <a:rPr lang="ru-RU" sz="2400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Обеспечение досуга</a:t>
            </a:r>
          </a:p>
          <a:p>
            <a:pPr>
              <a:buFont typeface="Wingdings" pitchFamily="2" charset="2"/>
              <a:buChar char="v"/>
            </a:pPr>
            <a:r>
              <a:rPr lang="ru-RU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Формирование информационной компетентности, включающей умение работать с информацией.</a:t>
            </a:r>
            <a:endParaRPr lang="ru-RU" sz="240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/>
            <a:endParaRPr lang="ru-RU" sz="2400" dirty="0">
              <a:solidFill>
                <a:srgbClr val="FF006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5362" name="Picture 2" descr="C:\Users\Пользователь\Desktop\презент. по безопасн.окг\картинки для слайд\girl-with-phone-1-e1499808862942.jpe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72066" y="285728"/>
            <a:ext cx="3786214" cy="257176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Пользователь\Desktop\презент. по безопасн.окг\картинки для слайд\1458551615-amazing-abstract-backgrounds-collection-9-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2786050" y="285728"/>
            <a:ext cx="404976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Минусы сотовой связи. </a:t>
            </a:r>
            <a:endParaRPr lang="ru-RU" sz="28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571472" y="1142984"/>
            <a:ext cx="8001056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buFont typeface="Wingdings" pitchFamily="2" charset="2"/>
              <a:buChar char="v"/>
            </a:pPr>
            <a:r>
              <a:rPr lang="ru-RU" sz="2400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Мелодии звонков отвлекают </a:t>
            </a:r>
          </a:p>
          <a:p>
            <a:pPr lvl="0">
              <a:buFont typeface="Wingdings" pitchFamily="2" charset="2"/>
              <a:buChar char="v"/>
            </a:pPr>
            <a:r>
              <a:rPr lang="ru-RU" sz="2400" dirty="0">
                <a:solidFill>
                  <a:srgbClr val="1A6021"/>
                </a:solidFill>
                <a:latin typeface="Times New Roman" pitchFamily="18" charset="0"/>
                <a:cs typeface="Times New Roman" pitchFamily="18" charset="0"/>
              </a:rPr>
              <a:t>Мешают </a:t>
            </a:r>
            <a:r>
              <a:rPr lang="ru-RU" sz="2400" dirty="0" smtClean="0">
                <a:solidFill>
                  <a:srgbClr val="1A6021"/>
                </a:solidFill>
                <a:latin typeface="Times New Roman" pitchFamily="18" charset="0"/>
                <a:cs typeface="Times New Roman" pitchFamily="18" charset="0"/>
              </a:rPr>
              <a:t>учителю, одноклассникам</a:t>
            </a:r>
            <a:endParaRPr lang="ru-RU" sz="2400" dirty="0">
              <a:solidFill>
                <a:srgbClr val="1A6021"/>
              </a:solidFill>
              <a:latin typeface="Times New Roman" pitchFamily="18" charset="0"/>
              <a:cs typeface="Times New Roman" pitchFamily="18" charset="0"/>
            </a:endParaRPr>
          </a:p>
          <a:p>
            <a:pPr lvl="0">
              <a:buFont typeface="Wingdings" pitchFamily="2" charset="2"/>
              <a:buChar char="v"/>
            </a:pPr>
            <a:r>
              <a:rPr lang="ru-RU" sz="24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Человек теряет </a:t>
            </a:r>
            <a:r>
              <a:rPr lang="ru-RU" sz="2400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внимание, становится рассеянным</a:t>
            </a:r>
            <a:endParaRPr lang="ru-RU" sz="2400" dirty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  <a:p>
            <a:pPr lvl="0">
              <a:buFont typeface="Wingdings" pitchFamily="2" charset="2"/>
              <a:buChar char="v"/>
            </a:pPr>
            <a:r>
              <a:rPr lang="ru-RU" sz="2400" dirty="0">
                <a:solidFill>
                  <a:srgbClr val="660033"/>
                </a:solidFill>
                <a:latin typeface="Times New Roman" pitchFamily="18" charset="0"/>
                <a:cs typeface="Times New Roman" pitchFamily="18" charset="0"/>
              </a:rPr>
              <a:t>Нарушение ПДД</a:t>
            </a:r>
          </a:p>
          <a:p>
            <a:pPr lvl="0">
              <a:buFont typeface="Wingdings" pitchFamily="2" charset="2"/>
              <a:buChar char="v"/>
            </a:pPr>
            <a:r>
              <a:rPr lang="ru-RU" sz="2400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Провоцируют </a:t>
            </a:r>
            <a:r>
              <a:rPr lang="ru-RU" sz="2400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кражи</a:t>
            </a:r>
            <a:endParaRPr lang="ru-RU" sz="240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>
              <a:buFont typeface="Wingdings" pitchFamily="2" charset="2"/>
              <a:buChar char="v"/>
            </a:pPr>
            <a:r>
              <a:rPr lang="ru-RU" sz="2400" dirty="0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Беспорядочная вредная и недостоверная информация:</a:t>
            </a:r>
            <a:endParaRPr lang="ru-RU" sz="2400" dirty="0" smtClean="0"/>
          </a:p>
          <a:p>
            <a:r>
              <a:rPr lang="ru-RU" sz="2400" dirty="0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ru-RU" sz="2400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(асоциальные сайты): религиозные секты; экстремистские сайты (скинхеды, неонацисты, исламисты и др.); нецензурная лексика</a:t>
            </a:r>
          </a:p>
          <a:p>
            <a:pPr>
              <a:buFont typeface="Wingdings" pitchFamily="2" charset="2"/>
              <a:buChar char="v"/>
            </a:pPr>
            <a:r>
              <a:rPr lang="ru-RU" sz="24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Ухудшение здоровья: потеря зрения (компьютерный зрительный синдром); гиподинамия; искривление осанки; психические и интеллектуальные нарушения развития. </a:t>
            </a:r>
            <a:endParaRPr lang="ru-RU" sz="2400" dirty="0" smtClean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  <a:p>
            <a:pPr lvl="0"/>
            <a:endParaRPr lang="ru-RU" sz="24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Пользователь\Desktop\презент. по безопасн.окг\картинки для слайд\1458551615-amazing-abstract-backgrounds-collection-9-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0" y="357166"/>
            <a:ext cx="842965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             Вредное </a:t>
            </a:r>
            <a:r>
              <a:rPr lang="ru-RU" sz="2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воздействие на здоровье человека. </a:t>
            </a:r>
            <a:endParaRPr lang="ru-RU" sz="28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57158" y="1071546"/>
            <a:ext cx="8072494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v"/>
            </a:pPr>
            <a:r>
              <a:rPr lang="ru-RU" sz="2000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Излучение </a:t>
            </a:r>
            <a:r>
              <a:rPr lang="ru-RU" sz="2000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негативно влияет на весь организм, но наиболее сильно страдают: центральная нервная система, иммунитет, головной мозг.</a:t>
            </a:r>
          </a:p>
          <a:p>
            <a:pPr>
              <a:buFont typeface="Wingdings" pitchFamily="2" charset="2"/>
              <a:buChar char="v"/>
            </a:pPr>
            <a:r>
              <a:rPr lang="ru-RU" sz="2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Если </a:t>
            </a:r>
            <a:r>
              <a:rPr lang="ru-RU" sz="2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каждый день по 3 часа слушать музыку через такие наушники, через 5 лет слух ухудшится на 30%. </a:t>
            </a:r>
          </a:p>
          <a:p>
            <a:pPr>
              <a:buFont typeface="Wingdings" pitchFamily="2" charset="2"/>
              <a:buChar char="v"/>
            </a:pPr>
            <a:r>
              <a:rPr lang="ru-RU" sz="2000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Пользование </a:t>
            </a:r>
            <a:r>
              <a:rPr lang="ru-RU" sz="20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сотовым телефоном в течение 10 и более лет удваивает риск возникновения акустической невромы – опухолевидного разрастания ткани слухового нерва. 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357158" y="3357562"/>
            <a:ext cx="8429684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Телефон имеет незначительные размеры, поэтому чтобы рассмотреть полученную информацию, или при игре, зрение особо напрягается, в результате возникает близорукость, сухость и зуд в глазах, головная боль. </a:t>
            </a:r>
          </a:p>
          <a:p>
            <a:r>
              <a:rPr lang="ru-RU" sz="2400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У пользователей возникает психологическая зависимость от "трубки”.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Пользователь\Desktop\презент. по безопасн.окг\картинки для слайд\1458551615-amazing-abstract-backgrounds-collection-9-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1000100" y="428604"/>
            <a:ext cx="671517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Меры профилактики и защиты. </a:t>
            </a:r>
            <a:endParaRPr lang="ru-RU" sz="28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714348" y="3929066"/>
            <a:ext cx="7215238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ü"/>
            </a:pPr>
            <a:r>
              <a:rPr lang="ru-RU" sz="2400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Следует </a:t>
            </a:r>
            <a:r>
              <a:rPr lang="ru-RU" sz="24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ограничить продолжительность одного разговора до трех </a:t>
            </a:r>
            <a:r>
              <a:rPr lang="ru-RU" sz="2400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минут</a:t>
            </a:r>
            <a:r>
              <a:rPr lang="ru-RU" sz="24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>
              <a:buFont typeface="Wingdings" pitchFamily="2" charset="2"/>
              <a:buChar char="ü"/>
            </a:pPr>
            <a:r>
              <a:rPr lang="ru-RU" sz="2400" dirty="0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Вместо </a:t>
            </a:r>
            <a:r>
              <a:rPr lang="ru-RU" sz="2400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звонков отправлять SМS сообщения. </a:t>
            </a:r>
          </a:p>
          <a:p>
            <a:pPr>
              <a:buFont typeface="Wingdings" pitchFamily="2" charset="2"/>
              <a:buChar char="ü"/>
            </a:pPr>
            <a:r>
              <a:rPr lang="ru-RU" sz="2400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Не </a:t>
            </a:r>
            <a:r>
              <a:rPr lang="ru-RU" sz="2400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носите телефон в кармане или на шнурке, а держите на столе или в сумке, чтобы избежать раковых опухолей. </a:t>
            </a:r>
          </a:p>
        </p:txBody>
      </p:sp>
      <p:pic>
        <p:nvPicPr>
          <p:cNvPr id="7" name="Рисунок 6" descr="iStock_000017700197XSmall-290x28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785918" y="928670"/>
            <a:ext cx="4572032" cy="285752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416</TotalTime>
  <Words>1238</Words>
  <Application>Microsoft Office PowerPoint</Application>
  <PresentationFormat>Экран (4:3)</PresentationFormat>
  <Paragraphs>124</Paragraphs>
  <Slides>22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23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</vt:vector>
  </TitlesOfParts>
  <Company>Krokoz™ Inc.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Пользователь</dc:creator>
  <cp:lastModifiedBy>Пользователь</cp:lastModifiedBy>
  <cp:revision>42</cp:revision>
  <dcterms:created xsi:type="dcterms:W3CDTF">2018-10-21T16:43:21Z</dcterms:created>
  <dcterms:modified xsi:type="dcterms:W3CDTF">2018-10-22T19:45:11Z</dcterms:modified>
</cp:coreProperties>
</file>