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990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27.11.2018</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27.11.2018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27.11.2018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27.11.2018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27.11.2018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27.11.2018</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работа\дезигн\домики\всё\1301065176_98_nevseoboi.com.ua.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ctrTitle"/>
          </p:nvPr>
        </p:nvSpPr>
        <p:spPr>
          <a:xfrm>
            <a:off x="683568" y="0"/>
            <a:ext cx="7772400" cy="908719"/>
          </a:xfrm>
        </p:spPr>
        <p:txBody>
          <a:bodyPr>
            <a:normAutofit/>
          </a:bodyPr>
          <a:lstStyle/>
          <a:p>
            <a:pPr algn="ctr"/>
            <a:r>
              <a:rPr lang="ru-RU" sz="1400" dirty="0" smtClean="0">
                <a:solidFill>
                  <a:schemeClr val="tx1"/>
                </a:solidFill>
                <a:latin typeface="Times New Roman" pitchFamily="18" charset="0"/>
                <a:cs typeface="Times New Roman" pitchFamily="18" charset="0"/>
              </a:rPr>
              <a:t>Управление образования  администрации города Магнитогорск Муниципальное образовательное учреждение дополнительного образования детей</a:t>
            </a:r>
            <a:br>
              <a:rPr lang="ru-RU" sz="1400" dirty="0" smtClean="0">
                <a:solidFill>
                  <a:schemeClr val="tx1"/>
                </a:solidFill>
                <a:latin typeface="Times New Roman" pitchFamily="18" charset="0"/>
                <a:cs typeface="Times New Roman" pitchFamily="18" charset="0"/>
              </a:rPr>
            </a:br>
            <a:r>
              <a:rPr lang="ru-RU" sz="1400" dirty="0" smtClean="0">
                <a:solidFill>
                  <a:schemeClr val="tx1"/>
                </a:solidFill>
                <a:latin typeface="Times New Roman" pitchFamily="18" charset="0"/>
                <a:cs typeface="Times New Roman" pitchFamily="18" charset="0"/>
              </a:rPr>
              <a:t>«Центр детского творчества Орджоникидзевского района»</a:t>
            </a:r>
            <a:endParaRPr lang="ru-RU" sz="1400" dirty="0">
              <a:solidFill>
                <a:schemeClr val="tx1"/>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371600" y="1412776"/>
            <a:ext cx="7304856" cy="5445224"/>
          </a:xfrm>
        </p:spPr>
        <p:txBody>
          <a:bodyPr>
            <a:normAutofit fontScale="92500" lnSpcReduction="20000"/>
          </a:bodyPr>
          <a:lstStyle/>
          <a:p>
            <a:pPr algn="ctr"/>
            <a:r>
              <a:rPr lang="ru-RU" sz="2200" dirty="0" smtClean="0">
                <a:latin typeface="Times New Roman" pitchFamily="18" charset="0"/>
                <a:ea typeface="Gulim" pitchFamily="34" charset="-127"/>
                <a:cs typeface="Times New Roman" pitchFamily="18" charset="0"/>
              </a:rPr>
              <a:t>ОТКРЫТОЕ ЗАНЯТИЕ</a:t>
            </a:r>
          </a:p>
          <a:p>
            <a:pPr algn="ctr"/>
            <a:r>
              <a:rPr lang="ru-RU" sz="2600" dirty="0" smtClean="0">
                <a:latin typeface="Times New Roman" pitchFamily="18" charset="0"/>
                <a:ea typeface="Gulim" pitchFamily="34" charset="-127"/>
                <a:cs typeface="Times New Roman" pitchFamily="18" charset="0"/>
              </a:rPr>
              <a:t>  «Зеркало души»</a:t>
            </a:r>
            <a:endParaRPr lang="ru-RU" sz="2600" b="1" dirty="0" smtClean="0">
              <a:latin typeface="Times New Roman" pitchFamily="18" charset="0"/>
              <a:ea typeface="Gulim" pitchFamily="34" charset="-127"/>
              <a:cs typeface="Times New Roman" pitchFamily="18" charset="0"/>
            </a:endParaRPr>
          </a:p>
          <a:p>
            <a:endParaRPr lang="ru-RU" sz="2400" dirty="0" smtClean="0">
              <a:latin typeface="Times New Roman" pitchFamily="18" charset="0"/>
              <a:ea typeface="Gulim" pitchFamily="34" charset="-127"/>
              <a:cs typeface="Times New Roman" pitchFamily="18" charset="0"/>
            </a:endParaRPr>
          </a:p>
          <a:p>
            <a:pPr algn="ctr"/>
            <a:r>
              <a:rPr lang="ru-RU" sz="2200" dirty="0" smtClean="0">
                <a:latin typeface="Times New Roman" pitchFamily="18" charset="0"/>
                <a:ea typeface="Gulim" pitchFamily="34" charset="-127"/>
                <a:cs typeface="Times New Roman" pitchFamily="18" charset="0"/>
              </a:rPr>
              <a:t>ВВЕДЕНИЕ В ДОПОЛНИТЕЛЬНУЮ  ОБЩЕОБРАЗОВАТЕЛЬНУЮ ПРОГРАММУ ДЛЯ ДЕТЕЙ</a:t>
            </a:r>
          </a:p>
          <a:p>
            <a:pPr algn="ctr"/>
            <a:r>
              <a:rPr lang="ru-RU" sz="2400" dirty="0" smtClean="0">
                <a:latin typeface="Times New Roman" pitchFamily="18" charset="0"/>
                <a:ea typeface="Gulim" pitchFamily="34" charset="-127"/>
                <a:cs typeface="Times New Roman" pitchFamily="18" charset="0"/>
              </a:rPr>
              <a:t>Театральной студии «Бригантина»</a:t>
            </a:r>
          </a:p>
          <a:p>
            <a:endParaRPr lang="ru-RU" sz="2400" dirty="0" smtClean="0">
              <a:latin typeface="Times New Roman" pitchFamily="18" charset="0"/>
              <a:ea typeface="Gulim" pitchFamily="34" charset="-127"/>
              <a:cs typeface="Times New Roman" pitchFamily="18" charset="0"/>
            </a:endParaRPr>
          </a:p>
          <a:p>
            <a:r>
              <a:rPr lang="ru-RU" sz="2400" dirty="0" smtClean="0">
                <a:latin typeface="Times New Roman" pitchFamily="18" charset="0"/>
                <a:ea typeface="Gulim" pitchFamily="34" charset="-127"/>
                <a:cs typeface="Times New Roman" pitchFamily="18" charset="0"/>
              </a:rPr>
              <a:t>                                                                                  </a:t>
            </a:r>
            <a:r>
              <a:rPr lang="ru-RU" sz="1400" dirty="0" smtClean="0">
                <a:latin typeface="Times New Roman" pitchFamily="18" charset="0"/>
                <a:ea typeface="Gulim" pitchFamily="34" charset="-127"/>
                <a:cs typeface="Times New Roman" pitchFamily="18" charset="0"/>
              </a:rPr>
              <a:t>                         </a:t>
            </a:r>
          </a:p>
          <a:p>
            <a:pPr algn="r"/>
            <a:r>
              <a:rPr lang="ru-RU" sz="1900" dirty="0" smtClean="0">
                <a:latin typeface="Times New Roman" pitchFamily="18" charset="0"/>
                <a:ea typeface="Gulim" pitchFamily="34" charset="-127"/>
                <a:cs typeface="Times New Roman" pitchFamily="18" charset="0"/>
              </a:rPr>
              <a:t> Автор-составитель:</a:t>
            </a:r>
          </a:p>
          <a:p>
            <a:pPr algn="r"/>
            <a:r>
              <a:rPr lang="ru-RU" sz="1900" dirty="0" smtClean="0">
                <a:latin typeface="Times New Roman" pitchFamily="18" charset="0"/>
                <a:ea typeface="Gulim" pitchFamily="34" charset="-127"/>
                <a:cs typeface="Times New Roman" pitchFamily="18" charset="0"/>
              </a:rPr>
              <a:t>Сухова Яна Александровна,</a:t>
            </a:r>
          </a:p>
          <a:p>
            <a:pPr algn="r"/>
            <a:r>
              <a:rPr lang="ru-RU" sz="1900" dirty="0" smtClean="0">
                <a:latin typeface="Times New Roman" pitchFamily="18" charset="0"/>
                <a:ea typeface="Gulim" pitchFamily="34" charset="-127"/>
                <a:cs typeface="Times New Roman" pitchFamily="18" charset="0"/>
              </a:rPr>
              <a:t>                                                                           педагог дополнительного образования</a:t>
            </a:r>
          </a:p>
          <a:p>
            <a:endParaRPr lang="ru-RU" sz="1900" dirty="0" smtClean="0">
              <a:latin typeface="Times New Roman" pitchFamily="18" charset="0"/>
              <a:ea typeface="Gulim" pitchFamily="34" charset="-127"/>
              <a:cs typeface="Times New Roman" pitchFamily="18" charset="0"/>
            </a:endParaRPr>
          </a:p>
          <a:p>
            <a:endParaRPr lang="ru-RU" sz="1400" dirty="0" smtClean="0">
              <a:latin typeface="Times New Roman" pitchFamily="18" charset="0"/>
              <a:ea typeface="Gulim" pitchFamily="34" charset="-127"/>
              <a:cs typeface="Times New Roman" pitchFamily="18" charset="0"/>
            </a:endParaRPr>
          </a:p>
          <a:p>
            <a:endParaRPr lang="ru-RU" sz="1400" dirty="0" smtClean="0">
              <a:latin typeface="Times New Roman" pitchFamily="18" charset="0"/>
              <a:ea typeface="Gulim" pitchFamily="34" charset="-127"/>
              <a:cs typeface="Times New Roman" pitchFamily="18" charset="0"/>
            </a:endParaRPr>
          </a:p>
          <a:p>
            <a:endParaRPr lang="ru-RU" sz="1400" dirty="0" smtClean="0">
              <a:latin typeface="Times New Roman" pitchFamily="18" charset="0"/>
              <a:ea typeface="Gulim" pitchFamily="34" charset="-127"/>
              <a:cs typeface="Times New Roman" pitchFamily="18" charset="0"/>
            </a:endParaRPr>
          </a:p>
          <a:p>
            <a:endParaRPr lang="ru-RU" sz="1400" dirty="0" smtClean="0">
              <a:latin typeface="Times New Roman" pitchFamily="18" charset="0"/>
              <a:ea typeface="Gulim" pitchFamily="34" charset="-127"/>
              <a:cs typeface="Times New Roman" pitchFamily="18" charset="0"/>
            </a:endParaRPr>
          </a:p>
          <a:p>
            <a:pPr algn="ctr"/>
            <a:r>
              <a:rPr lang="ru-RU" sz="1700" dirty="0" smtClean="0">
                <a:latin typeface="Times New Roman" pitchFamily="18" charset="0"/>
                <a:ea typeface="Gulim" pitchFamily="34" charset="-127"/>
                <a:cs typeface="Times New Roman" pitchFamily="18" charset="0"/>
              </a:rPr>
              <a:t>г.Магнитогорск, 2018</a:t>
            </a:r>
          </a:p>
          <a:p>
            <a:endParaRPr lang="ru-RU" sz="2400" b="1" dirty="0">
              <a:latin typeface="Gabriola" pitchFamily="82" charset="0"/>
              <a:ea typeface="Gulim" pitchFamily="34" charset="-127"/>
              <a:cs typeface="FrankRuehl" pitchFamily="34" charset="-79"/>
            </a:endParaRPr>
          </a:p>
        </p:txBody>
      </p:sp>
      <p:pic>
        <p:nvPicPr>
          <p:cNvPr id="1027" name="Picture 3" descr="E:\работа\дезигн\домики\b17d8f879d67.png"/>
          <p:cNvPicPr>
            <a:picLocks noChangeAspect="1" noChangeArrowheads="1"/>
          </p:cNvPicPr>
          <p:nvPr/>
        </p:nvPicPr>
        <p:blipFill>
          <a:blip r:embed="rId3" cstate="print"/>
          <a:srcRect/>
          <a:stretch>
            <a:fillRect/>
          </a:stretch>
        </p:blipFill>
        <p:spPr bwMode="auto">
          <a:xfrm>
            <a:off x="323528" y="3861048"/>
            <a:ext cx="5184576" cy="207826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dirty="0" smtClean="0"/>
              <a:t>ЗАКЛЮЧИТЕЛЬНЫЙ ЭТАП</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pPr>
              <a:buNone/>
            </a:pPr>
            <a:r>
              <a:rPr lang="ru-RU" sz="1400" dirty="0" smtClean="0">
                <a:latin typeface="Times New Roman" pitchFamily="18" charset="0"/>
                <a:cs typeface="Times New Roman" pitchFamily="18" charset="0"/>
              </a:rPr>
              <a:t>ЗАКЛЮЧИТЕЛЬНЫЙ ЭТАП</a:t>
            </a:r>
          </a:p>
          <a:p>
            <a:pPr>
              <a:buNone/>
            </a:pPr>
            <a:r>
              <a:rPr lang="ru-RU" sz="1400" dirty="0" smtClean="0">
                <a:latin typeface="Times New Roman" pitchFamily="18" charset="0"/>
                <a:cs typeface="Times New Roman" pitchFamily="18" charset="0"/>
              </a:rPr>
              <a:t> </a:t>
            </a:r>
          </a:p>
          <a:p>
            <a:pPr>
              <a:buNone/>
            </a:pPr>
            <a:r>
              <a:rPr lang="ru-RU" sz="1400" dirty="0" smtClean="0">
                <a:latin typeface="Times New Roman" pitchFamily="18" charset="0"/>
                <a:cs typeface="Times New Roman" pitchFamily="18" charset="0"/>
              </a:rPr>
              <a:t>-В завершении нашей работы мне интересно узнать, какие моменты занятия вам больше всего запомнились, и какое настроение у вас по завершению нашего занятия?</a:t>
            </a:r>
          </a:p>
          <a:p>
            <a:pPr lvl="0" fontAlgn="base">
              <a:buNone/>
            </a:pPr>
            <a:r>
              <a:rPr lang="ru-RU" sz="1400" dirty="0" smtClean="0">
                <a:latin typeface="Times New Roman" pitchFamily="18" charset="0"/>
                <a:cs typeface="Times New Roman" pitchFamily="18" charset="0"/>
              </a:rPr>
              <a:t>-Огромное спасибо за занятие, с вами было очень интересно работать.</a:t>
            </a:r>
          </a:p>
          <a:p>
            <a:pPr>
              <a:buNone/>
            </a:pPr>
            <a:endParaRPr lang="ru-RU" sz="1400" i="1" dirty="0" smtClean="0">
              <a:latin typeface="Times New Roman" pitchFamily="18" charset="0"/>
              <a:cs typeface="Times New Roman" pitchFamily="18" charset="0"/>
            </a:endParaRPr>
          </a:p>
          <a:p>
            <a:pPr>
              <a:buNone/>
            </a:pPr>
            <a:endParaRPr lang="ru-RU" sz="1400" i="1" dirty="0" smtClean="0">
              <a:latin typeface="Times New Roman" pitchFamily="18" charset="0"/>
              <a:cs typeface="Times New Roman" pitchFamily="18" charset="0"/>
            </a:endParaRPr>
          </a:p>
          <a:p>
            <a:pPr>
              <a:buNone/>
            </a:pPr>
            <a:endParaRPr lang="ru-RU" sz="1400" i="1" dirty="0" smtClean="0">
              <a:latin typeface="Times New Roman" pitchFamily="18" charset="0"/>
              <a:cs typeface="Times New Roman" pitchFamily="18" charset="0"/>
            </a:endParaRPr>
          </a:p>
          <a:p>
            <a:pPr>
              <a:buNone/>
            </a:pPr>
            <a:r>
              <a:rPr lang="ru-RU" sz="1400" i="1" dirty="0" smtClean="0">
                <a:latin typeface="Times New Roman" pitchFamily="18" charset="0"/>
                <a:cs typeface="Times New Roman" pitchFamily="18" charset="0"/>
              </a:rPr>
              <a:t>Педагогический комментарий:</a:t>
            </a:r>
            <a:endParaRPr lang="ru-RU" sz="1400" dirty="0" smtClean="0">
              <a:latin typeface="Times New Roman" pitchFamily="18" charset="0"/>
              <a:cs typeface="Times New Roman" pitchFamily="18" charset="0"/>
            </a:endParaRPr>
          </a:p>
          <a:p>
            <a:pPr>
              <a:buNone/>
            </a:pPr>
            <a:r>
              <a:rPr lang="ru-RU" sz="1400" i="1" dirty="0" smtClean="0">
                <a:latin typeface="Times New Roman" pitchFamily="18" charset="0"/>
                <a:cs typeface="Times New Roman" pitchFamily="18" charset="0"/>
              </a:rPr>
              <a:t>Заключительный  этап занятия направлен на уяснение характера совместной работы, значимости занятия в конкретном отрезке жизненного опыта участников открытого занятия, степени применения приобретенных знаний и умений в жизни. На данном этапе необходимо установить обратную связь. На память о встрече педагог </a:t>
            </a:r>
            <a:r>
              <a:rPr lang="ru-RU" sz="1400" i="1" dirty="0" smtClean="0">
                <a:latin typeface="Times New Roman" pitchFamily="18" charset="0"/>
                <a:cs typeface="Times New Roman" pitchFamily="18" charset="0"/>
              </a:rPr>
              <a:t>дарит группе </a:t>
            </a:r>
            <a:r>
              <a:rPr lang="ru-RU" sz="1400" i="1" dirty="0" smtClean="0">
                <a:latin typeface="Times New Roman" pitchFamily="18" charset="0"/>
                <a:cs typeface="Times New Roman" pitchFamily="18" charset="0"/>
              </a:rPr>
              <a:t>детей мягкую игрушку ручной работы «Бабу Ягу» со </a:t>
            </a:r>
            <a:r>
              <a:rPr lang="ru-RU" sz="1400" i="1" dirty="0" smtClean="0">
                <a:latin typeface="Times New Roman" pitchFamily="18" charset="0"/>
                <a:cs typeface="Times New Roman" pitchFamily="18" charset="0"/>
              </a:rPr>
              <a:t>словами, что обязательно вернется </a:t>
            </a:r>
            <a:r>
              <a:rPr lang="ru-RU" sz="1400" i="1" dirty="0" smtClean="0">
                <a:latin typeface="Times New Roman" pitchFamily="18" charset="0"/>
                <a:cs typeface="Times New Roman" pitchFamily="18" charset="0"/>
              </a:rPr>
              <a:t>еще.</a:t>
            </a:r>
            <a:endParaRPr lang="ru-RU" sz="1400" dirty="0" smtClean="0">
              <a:latin typeface="Times New Roman" pitchFamily="18" charset="0"/>
              <a:cs typeface="Times New Roman" pitchFamily="18" charset="0"/>
            </a:endParaRP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243408"/>
            <a:ext cx="7931224" cy="1440160"/>
          </a:xfrm>
        </p:spPr>
        <p:txBody>
          <a:bodyPr>
            <a:normAutofit/>
          </a:bodyPr>
          <a:lstStyle/>
          <a:p>
            <a:r>
              <a:rPr lang="ru-RU" sz="1400" dirty="0" smtClean="0">
                <a:solidFill>
                  <a:schemeClr val="tx1"/>
                </a:solidFill>
                <a:latin typeface="Times New Roman" pitchFamily="18" charset="0"/>
                <a:cs typeface="Times New Roman" pitchFamily="18" charset="0"/>
              </a:rPr>
              <a:t>Тема: Зеркало души</a:t>
            </a:r>
            <a:r>
              <a:rPr lang="ru-RU" sz="1400" b="1" dirty="0" smtClean="0">
                <a:solidFill>
                  <a:schemeClr val="tx1"/>
                </a:solidFill>
                <a:latin typeface="Times New Roman" pitchFamily="18" charset="0"/>
                <a:cs typeface="Times New Roman" pitchFamily="18" charset="0"/>
              </a:rPr>
              <a:t/>
            </a:r>
            <a:br>
              <a:rPr lang="ru-RU" sz="1400" b="1" dirty="0" smtClean="0">
                <a:solidFill>
                  <a:schemeClr val="tx1"/>
                </a:solidFill>
                <a:latin typeface="Times New Roman" pitchFamily="18" charset="0"/>
                <a:cs typeface="Times New Roman" pitchFamily="18" charset="0"/>
              </a:rPr>
            </a:br>
            <a:endParaRPr lang="ru-RU" sz="1400" b="1"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268760"/>
            <a:ext cx="8229600" cy="5055840"/>
          </a:xfrm>
        </p:spPr>
        <p:txBody>
          <a:bodyPr>
            <a:normAutofit lnSpcReduction="10000"/>
          </a:bodyPr>
          <a:lstStyle/>
          <a:p>
            <a:r>
              <a:rPr lang="ru-RU" sz="1400" dirty="0" smtClean="0">
                <a:latin typeface="Times New Roman" pitchFamily="18" charset="0"/>
                <a:cs typeface="Times New Roman" pitchFamily="18" charset="0"/>
              </a:rPr>
              <a:t>МЕСТО ПРОВЕДЕНИЯ : актовый </a:t>
            </a:r>
            <a:r>
              <a:rPr lang="ru-RU" sz="1400" dirty="0" smtClean="0">
                <a:latin typeface="Times New Roman" pitchFamily="18" charset="0"/>
                <a:cs typeface="Times New Roman" pitchFamily="18" charset="0"/>
              </a:rPr>
              <a:t>зал с зеркалами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ТИП ЗАНЯТИЯ: презентация основных направлений деятельности театральной студии «Бригантина»</a:t>
            </a:r>
          </a:p>
          <a:p>
            <a:r>
              <a:rPr lang="ru-RU" sz="1400" dirty="0" smtClean="0">
                <a:latin typeface="Times New Roman" pitchFamily="18" charset="0"/>
                <a:cs typeface="Times New Roman" pitchFamily="18" charset="0"/>
              </a:rPr>
              <a:t>УЧАСТНИКИ: дети в возрасте 7-10 лет</a:t>
            </a:r>
          </a:p>
          <a:p>
            <a:endParaRPr lang="ru-RU" sz="1400" dirty="0" smtClean="0">
              <a:latin typeface="Times New Roman" pitchFamily="18" charset="0"/>
              <a:cs typeface="Times New Roman" pitchFamily="18" charset="0"/>
            </a:endParaRPr>
          </a:p>
          <a:p>
            <a:r>
              <a:rPr lang="ru-RU" sz="1400" dirty="0" smtClean="0"/>
              <a:t>ОБОРУДОВАНИЕ: зеркала в актовом зале, стереосистема</a:t>
            </a:r>
          </a:p>
          <a:p>
            <a:r>
              <a:rPr lang="ru-RU" sz="1400" dirty="0" smtClean="0"/>
              <a:t> </a:t>
            </a:r>
          </a:p>
          <a:p>
            <a:r>
              <a:rPr lang="ru-RU" sz="1400" dirty="0" smtClean="0"/>
              <a:t>ДИДАКТИЧЕСКИЙ МАТЕРИАЛ: дополнительная общеобразовательная  программа театральной студии «Бригантина», конспект открытого занятия,  </a:t>
            </a:r>
            <a:r>
              <a:rPr lang="ru-RU" sz="1400" dirty="0" err="1" smtClean="0"/>
              <a:t>флеш-накопитель</a:t>
            </a:r>
            <a:r>
              <a:rPr lang="ru-RU" sz="1400" dirty="0" smtClean="0"/>
              <a:t> с музыкальным сопровождением, самодельная мягкая игрушка «Баба Яга» для привлечения внимания</a:t>
            </a:r>
          </a:p>
          <a:p>
            <a:r>
              <a:rPr lang="ru-RU" sz="1400" dirty="0" smtClean="0"/>
              <a:t> ЦЕЛЬ ЗАНЯТИЯ: формирование интереса  через  раскрытие таланта  и  обращение внимания на себя (как бы взгляд со стороны)</a:t>
            </a:r>
          </a:p>
          <a:p>
            <a:r>
              <a:rPr lang="ru-RU" sz="1400" dirty="0" smtClean="0"/>
              <a:t>ЗАДАЧИ:</a:t>
            </a:r>
          </a:p>
          <a:p>
            <a:pPr lvl="0" fontAlgn="base"/>
            <a:r>
              <a:rPr lang="ru-RU" sz="1400" dirty="0" smtClean="0"/>
              <a:t>Знакомство с основными направлениями деятельности театральной студии «Бригантина».</a:t>
            </a:r>
          </a:p>
          <a:p>
            <a:pPr lvl="0" fontAlgn="base"/>
            <a:r>
              <a:rPr lang="ru-RU" sz="1400" dirty="0" smtClean="0"/>
              <a:t>Создание творческой атмосферы с целью включения участников открытого занятия в процесс .</a:t>
            </a:r>
          </a:p>
          <a:p>
            <a:pPr lvl="0" fontAlgn="base"/>
            <a:r>
              <a:rPr lang="ru-RU" sz="1400" dirty="0" smtClean="0"/>
              <a:t>Воспитание навыков работы в команде, снятие зажимов в теле.</a:t>
            </a:r>
          </a:p>
          <a:p>
            <a:r>
              <a:rPr lang="ru-RU" sz="1400" dirty="0" smtClean="0"/>
              <a:t> </a:t>
            </a:r>
          </a:p>
          <a:p>
            <a:r>
              <a:rPr lang="ru-RU" sz="1400" dirty="0" smtClean="0"/>
              <a:t>ОСНОВНЫЕ МЕТОДЫ (метод </a:t>
            </a:r>
            <a:r>
              <a:rPr lang="ru-RU" sz="1400" i="1" dirty="0" smtClean="0"/>
              <a:t>А.С. Макаренко, К.С. Станиславский, </a:t>
            </a:r>
            <a:r>
              <a:rPr lang="ru-RU" sz="1400" i="1" dirty="0" err="1" smtClean="0"/>
              <a:t>Ш.А.Амонашвили</a:t>
            </a:r>
            <a:r>
              <a:rPr lang="ru-RU" sz="1400" dirty="0" smtClean="0"/>
              <a:t>): </a:t>
            </a:r>
          </a:p>
          <a:p>
            <a:r>
              <a:rPr lang="ru-RU" sz="1400" dirty="0" smtClean="0"/>
              <a:t>Тренинги на раскрепощение, снятие внутренних зажимов  через </a:t>
            </a:r>
            <a:r>
              <a:rPr lang="ru-RU" sz="1400" dirty="0" err="1" smtClean="0"/>
              <a:t>сценодвижение</a:t>
            </a:r>
            <a:r>
              <a:rPr lang="ru-RU" sz="1400" dirty="0" smtClean="0"/>
              <a:t>, словесные (беседа, объяснение, творческие задания, обратная связь, поощрение) и практические (самостоятельная и групповая работа, выполнение  заданий через самостоятельность).</a:t>
            </a:r>
          </a:p>
          <a:p>
            <a:pPr>
              <a:buNone/>
            </a:pPr>
            <a:endParaRPr lang="ru-RU"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dirty="0" smtClean="0"/>
              <a:t>СТРУКТУРА ЗАНЯТИЯ:</a:t>
            </a:r>
            <a:r>
              <a:rPr lang="ru-RU" dirty="0" smtClean="0"/>
              <a:t/>
            </a:r>
            <a:br>
              <a:rPr lang="ru-RU" dirty="0" smtClean="0"/>
            </a:br>
            <a:endParaRPr lang="ru-RU" dirty="0"/>
          </a:p>
        </p:txBody>
      </p:sp>
      <p:graphicFrame>
        <p:nvGraphicFramePr>
          <p:cNvPr id="5" name="Содержимое 4"/>
          <p:cNvGraphicFramePr>
            <a:graphicFrameLocks noGrp="1"/>
          </p:cNvGraphicFramePr>
          <p:nvPr>
            <p:ph idx="1"/>
          </p:nvPr>
        </p:nvGraphicFramePr>
        <p:xfrm>
          <a:off x="457200" y="1935163"/>
          <a:ext cx="8229600" cy="4582160"/>
        </p:xfrm>
        <a:graphic>
          <a:graphicData uri="http://schemas.openxmlformats.org/drawingml/2006/table">
            <a:tbl>
              <a:tblPr firstRow="1" bandRow="1">
                <a:tableStyleId>{5C22544A-7EE6-4342-B048-85BDC9FD1C3A}</a:tableStyleId>
              </a:tblPr>
              <a:tblGrid>
                <a:gridCol w="6203032"/>
                <a:gridCol w="2026568"/>
              </a:tblGrid>
              <a:tr h="370840">
                <a:tc>
                  <a:txBody>
                    <a:bodyPr/>
                    <a:lstStyle/>
                    <a:p>
                      <a:r>
                        <a:rPr kumimoji="0" lang="ru-RU" sz="1800" b="1" kern="1200" dirty="0" smtClean="0">
                          <a:solidFill>
                            <a:schemeClr val="lt1"/>
                          </a:solidFill>
                          <a:latin typeface="+mn-lt"/>
                          <a:ea typeface="+mn-ea"/>
                          <a:cs typeface="+mn-cs"/>
                        </a:rPr>
                        <a:t>                                       Этапы занятия</a:t>
                      </a:r>
                      <a:endParaRPr lang="ru-RU" dirty="0"/>
                    </a:p>
                  </a:txBody>
                  <a:tcPr/>
                </a:tc>
                <a:tc>
                  <a:txBody>
                    <a:bodyPr/>
                    <a:lstStyle/>
                    <a:p>
                      <a:r>
                        <a:rPr kumimoji="0" lang="ru-RU" sz="1800" b="1" kern="1200" dirty="0" smtClean="0">
                          <a:solidFill>
                            <a:schemeClr val="lt1"/>
                          </a:solidFill>
                          <a:latin typeface="+mn-lt"/>
                          <a:ea typeface="+mn-ea"/>
                          <a:cs typeface="+mn-cs"/>
                        </a:rPr>
                        <a:t>          Время </a:t>
                      </a:r>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Организационный этап:</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-приветствие</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-введение в тему занятия</a:t>
                      </a:r>
                      <a:endParaRPr lang="ru-RU" dirty="0"/>
                    </a:p>
                  </a:txBody>
                  <a:tcPr/>
                </a:tc>
                <a:tc>
                  <a:txBody>
                    <a:bodyPr/>
                    <a:lstStyle/>
                    <a:p>
                      <a:r>
                        <a:rPr lang="ru-RU" dirty="0" smtClean="0"/>
                        <a:t>             </a:t>
                      </a:r>
                      <a:r>
                        <a:rPr lang="ru-RU" dirty="0" smtClean="0">
                          <a:latin typeface="Times New Roman" pitchFamily="18" charset="0"/>
                          <a:cs typeface="Times New Roman" pitchFamily="18" charset="0"/>
                        </a:rPr>
                        <a:t>10</a:t>
                      </a:r>
                      <a:endParaRPr lang="ru-RU" dirty="0">
                        <a:latin typeface="Times New Roman" pitchFamily="18" charset="0"/>
                        <a:cs typeface="Times New Roman" pitchFamily="18" charset="0"/>
                      </a:endParaRPr>
                    </a:p>
                  </a:txBody>
                  <a:tcPr/>
                </a:tc>
              </a:tr>
              <a:tr h="370840">
                <a:tc>
                  <a:txBody>
                    <a:bodyPr/>
                    <a:lstStyle/>
                    <a:p>
                      <a:r>
                        <a:rPr kumimoji="0" lang="ru-RU" sz="1800" kern="1200" dirty="0" smtClean="0">
                          <a:solidFill>
                            <a:schemeClr val="dk1"/>
                          </a:solidFill>
                          <a:latin typeface="+mn-lt"/>
                          <a:ea typeface="+mn-ea"/>
                          <a:cs typeface="+mn-cs"/>
                        </a:rPr>
                        <a:t>Основной этап:</a:t>
                      </a:r>
                    </a:p>
                    <a:p>
                      <a:pPr lvl="0" fontAlgn="base"/>
                      <a:r>
                        <a:rPr kumimoji="0" lang="ru-RU" sz="1800" kern="1200" dirty="0" smtClean="0">
                          <a:solidFill>
                            <a:schemeClr val="dk1"/>
                          </a:solidFill>
                          <a:latin typeface="+mn-lt"/>
                          <a:ea typeface="+mn-ea"/>
                          <a:cs typeface="+mn-cs"/>
                        </a:rPr>
                        <a:t>-введение в творческую деятельность;</a:t>
                      </a:r>
                    </a:p>
                    <a:p>
                      <a:pPr lvl="0" fontAlgn="base"/>
                      <a:r>
                        <a:rPr kumimoji="0" lang="ru-RU" sz="1800" kern="1200" dirty="0" smtClean="0">
                          <a:solidFill>
                            <a:schemeClr val="dk1"/>
                          </a:solidFill>
                          <a:latin typeface="+mn-lt"/>
                          <a:ea typeface="+mn-ea"/>
                          <a:cs typeface="+mn-cs"/>
                        </a:rPr>
                        <a:t>-организация</a:t>
                      </a:r>
                      <a:r>
                        <a:rPr kumimoji="0" lang="ru-RU" sz="1800" kern="1200" baseline="0" dirty="0" smtClean="0">
                          <a:solidFill>
                            <a:schemeClr val="dk1"/>
                          </a:solidFill>
                          <a:latin typeface="+mn-lt"/>
                          <a:ea typeface="+mn-ea"/>
                          <a:cs typeface="+mn-cs"/>
                        </a:rPr>
                        <a:t> пространства</a:t>
                      </a:r>
                      <a:r>
                        <a:rPr kumimoji="0" lang="ru-RU" sz="1800" kern="1200" dirty="0" smtClean="0">
                          <a:solidFill>
                            <a:schemeClr val="dk1"/>
                          </a:solidFill>
                          <a:latin typeface="+mn-lt"/>
                          <a:ea typeface="+mn-ea"/>
                          <a:cs typeface="+mn-cs"/>
                        </a:rPr>
                        <a:t>;</a:t>
                      </a:r>
                    </a:p>
                    <a:p>
                      <a:pPr lvl="0" fontAlgn="base"/>
                      <a:r>
                        <a:rPr kumimoji="0" lang="ru-RU" sz="1800" kern="1200" dirty="0" smtClean="0">
                          <a:solidFill>
                            <a:schemeClr val="dk1"/>
                          </a:solidFill>
                          <a:latin typeface="+mn-lt"/>
                          <a:ea typeface="+mn-ea"/>
                          <a:cs typeface="+mn-cs"/>
                        </a:rPr>
                        <a:t>-подбор мелодии;</a:t>
                      </a:r>
                    </a:p>
                    <a:p>
                      <a:pPr lvl="0" fontAlgn="base"/>
                      <a:r>
                        <a:rPr kumimoji="0" lang="ru-RU" sz="1800" kern="1200" dirty="0" smtClean="0">
                          <a:solidFill>
                            <a:schemeClr val="dk1"/>
                          </a:solidFill>
                          <a:latin typeface="+mn-lt"/>
                          <a:ea typeface="+mn-ea"/>
                          <a:cs typeface="+mn-cs"/>
                        </a:rPr>
                        <a:t>-исполнение</a:t>
                      </a:r>
                      <a:r>
                        <a:rPr kumimoji="0" lang="ru-RU" sz="1800" kern="1200" baseline="0" dirty="0" smtClean="0">
                          <a:solidFill>
                            <a:schemeClr val="dk1"/>
                          </a:solidFill>
                          <a:latin typeface="+mn-lt"/>
                          <a:ea typeface="+mn-ea"/>
                          <a:cs typeface="+mn-cs"/>
                        </a:rPr>
                        <a:t> песни совместно со </a:t>
                      </a:r>
                      <a:r>
                        <a:rPr kumimoji="0" lang="ru-RU" sz="1800" kern="1200" baseline="0" dirty="0" err="1" smtClean="0">
                          <a:solidFill>
                            <a:schemeClr val="dk1"/>
                          </a:solidFill>
                          <a:latin typeface="+mn-lt"/>
                          <a:ea typeface="+mn-ea"/>
                          <a:cs typeface="+mn-cs"/>
                        </a:rPr>
                        <a:t>сценодвижениями</a:t>
                      </a:r>
                      <a:r>
                        <a:rPr kumimoji="0" lang="ru-RU" sz="1800" kern="1200" dirty="0" smtClean="0">
                          <a:solidFill>
                            <a:schemeClr val="dk1"/>
                          </a:solidFill>
                          <a:latin typeface="+mn-lt"/>
                          <a:ea typeface="+mn-ea"/>
                          <a:cs typeface="+mn-cs"/>
                        </a:rPr>
                        <a:t>;</a:t>
                      </a:r>
                    </a:p>
                    <a:p>
                      <a:pPr lvl="0" fontAlgn="base"/>
                      <a:r>
                        <a:rPr kumimoji="0" lang="ru-RU" sz="1800" kern="1200" dirty="0" smtClean="0">
                          <a:solidFill>
                            <a:schemeClr val="dk1"/>
                          </a:solidFill>
                          <a:latin typeface="+mn-lt"/>
                          <a:ea typeface="+mn-ea"/>
                          <a:cs typeface="+mn-cs"/>
                        </a:rPr>
                        <a:t>-обсуждение;</a:t>
                      </a:r>
                    </a:p>
                    <a:p>
                      <a:r>
                        <a:rPr kumimoji="0" lang="ru-RU" sz="1800" kern="1200" dirty="0" smtClean="0">
                          <a:solidFill>
                            <a:schemeClr val="dk1"/>
                          </a:solidFill>
                          <a:latin typeface="+mn-lt"/>
                          <a:ea typeface="+mn-ea"/>
                          <a:cs typeface="+mn-cs"/>
                        </a:rPr>
                        <a:t>-демонстрация каждого</a:t>
                      </a:r>
                      <a:r>
                        <a:rPr kumimoji="0" lang="ru-RU" sz="1800" kern="1200" baseline="0" dirty="0" smtClean="0">
                          <a:solidFill>
                            <a:schemeClr val="dk1"/>
                          </a:solidFill>
                          <a:latin typeface="+mn-lt"/>
                          <a:ea typeface="+mn-ea"/>
                          <a:cs typeface="+mn-cs"/>
                        </a:rPr>
                        <a:t> участника через зеркало</a:t>
                      </a:r>
                      <a:endParaRPr lang="ru-RU" dirty="0"/>
                    </a:p>
                  </a:txBody>
                  <a:tcPr/>
                </a:tc>
                <a:tc>
                  <a:txBody>
                    <a:bodyPr/>
                    <a:lstStyle/>
                    <a:p>
                      <a:r>
                        <a:rPr lang="ru-RU" dirty="0" smtClean="0"/>
                        <a:t>            </a:t>
                      </a:r>
                      <a:r>
                        <a:rPr lang="ru-RU" dirty="0" smtClean="0">
                          <a:latin typeface="Times New Roman" pitchFamily="18" charset="0"/>
                          <a:cs typeface="Times New Roman" pitchFamily="18" charset="0"/>
                        </a:rPr>
                        <a:t>30</a:t>
                      </a:r>
                      <a:endParaRPr lang="ru-RU" dirty="0">
                        <a:latin typeface="Times New Roman" pitchFamily="18" charset="0"/>
                        <a:cs typeface="Times New Roman" pitchFamily="18" charset="0"/>
                      </a:endParaRPr>
                    </a:p>
                  </a:txBody>
                  <a:tcPr/>
                </a:tc>
              </a:tr>
              <a:tr h="370840">
                <a:tc>
                  <a:txBody>
                    <a:bodyPr/>
                    <a:lstStyle/>
                    <a:p>
                      <a:r>
                        <a:rPr kumimoji="0" lang="ru-RU" sz="1800" kern="1200" dirty="0" smtClean="0">
                          <a:solidFill>
                            <a:schemeClr val="dk1"/>
                          </a:solidFill>
                          <a:latin typeface="+mn-lt"/>
                          <a:ea typeface="+mn-ea"/>
                          <a:cs typeface="+mn-cs"/>
                        </a:rPr>
                        <a:t>Заключительный этап:</a:t>
                      </a:r>
                    </a:p>
                    <a:p>
                      <a:pPr lvl="0" fontAlgn="base"/>
                      <a:r>
                        <a:rPr kumimoji="0" lang="ru-RU" sz="1800" kern="1200" dirty="0" smtClean="0">
                          <a:solidFill>
                            <a:schemeClr val="dk1"/>
                          </a:solidFill>
                          <a:latin typeface="+mn-lt"/>
                          <a:ea typeface="+mn-ea"/>
                          <a:cs typeface="+mn-cs"/>
                        </a:rPr>
                        <a:t>-подведение итогов;</a:t>
                      </a:r>
                    </a:p>
                    <a:p>
                      <a:r>
                        <a:rPr kumimoji="0" lang="ru-RU" sz="1800" kern="1200" dirty="0" smtClean="0">
                          <a:solidFill>
                            <a:schemeClr val="dk1"/>
                          </a:solidFill>
                          <a:latin typeface="+mn-lt"/>
                          <a:ea typeface="+mn-ea"/>
                          <a:cs typeface="+mn-cs"/>
                        </a:rPr>
                        <a:t>-установление обратной связи</a:t>
                      </a:r>
                      <a:endParaRPr lang="ru-RU" dirty="0"/>
                    </a:p>
                  </a:txBody>
                  <a:tcPr/>
                </a:tc>
                <a:tc>
                  <a:txBody>
                    <a:bodyPr/>
                    <a:lstStyle/>
                    <a:p>
                      <a:r>
                        <a:rPr lang="ru-RU" dirty="0" smtClean="0"/>
                        <a:t>              </a:t>
                      </a:r>
                      <a:r>
                        <a:rPr lang="ru-RU" dirty="0" smtClean="0">
                          <a:latin typeface="Times New Roman" pitchFamily="18" charset="0"/>
                          <a:cs typeface="Times New Roman" pitchFamily="18" charset="0"/>
                        </a:rPr>
                        <a:t>5</a:t>
                      </a:r>
                      <a:endParaRPr lang="ru-RU" dirty="0">
                        <a:latin typeface="Times New Roman" pitchFamily="18" charset="0"/>
                        <a:cs typeface="Times New Roman" pitchFamily="18" charset="0"/>
                      </a:endParaRPr>
                    </a:p>
                  </a:txBody>
                  <a:tcPr/>
                </a:tc>
              </a:tr>
              <a:tr h="370840">
                <a:tc>
                  <a:txBody>
                    <a:bodyPr/>
                    <a:lstStyle/>
                    <a:p>
                      <a:endParaRPr lang="ru-RU"/>
                    </a:p>
                  </a:txBody>
                  <a:tcPr/>
                </a:tc>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dirty="0" smtClean="0"/>
              <a:t>ХОД ЗАНЯТИЯ:</a:t>
            </a:r>
            <a:r>
              <a:rPr lang="ru-RU" dirty="0" smtClean="0"/>
              <a:t/>
            </a:r>
            <a:br>
              <a:rPr lang="ru-RU" dirty="0" smtClean="0"/>
            </a:br>
            <a:endParaRPr lang="ru-RU" dirty="0"/>
          </a:p>
        </p:txBody>
      </p:sp>
      <p:sp>
        <p:nvSpPr>
          <p:cNvPr id="3" name="Содержимое 2"/>
          <p:cNvSpPr>
            <a:spLocks noGrp="1"/>
          </p:cNvSpPr>
          <p:nvPr>
            <p:ph idx="1"/>
          </p:nvPr>
        </p:nvSpPr>
        <p:spPr>
          <a:xfrm>
            <a:off x="457200" y="1268760"/>
            <a:ext cx="8229600" cy="5055840"/>
          </a:xfrm>
        </p:spPr>
        <p:txBody>
          <a:bodyPr>
            <a:normAutofit fontScale="55000" lnSpcReduction="20000"/>
          </a:bodyPr>
          <a:lstStyle/>
          <a:p>
            <a:pPr>
              <a:buNone/>
            </a:pPr>
            <a:r>
              <a:rPr lang="ru-RU" sz="2500" dirty="0" smtClean="0">
                <a:latin typeface="Times New Roman" pitchFamily="18" charset="0"/>
                <a:cs typeface="Times New Roman" pitchFamily="18" charset="0"/>
              </a:rPr>
              <a:t>ОРГАНИЗАЦИОННЫЙ ЭТАП</a:t>
            </a:r>
          </a:p>
          <a:p>
            <a:pPr>
              <a:buNone/>
            </a:pPr>
            <a:r>
              <a:rPr lang="ru-RU" sz="2500" i="1" dirty="0" smtClean="0">
                <a:latin typeface="Times New Roman" pitchFamily="18" charset="0"/>
                <a:cs typeface="Times New Roman" pitchFamily="18" charset="0"/>
              </a:rPr>
              <a:t>Педагогический комментарий:</a:t>
            </a:r>
            <a:endParaRPr lang="ru-RU" sz="2500" dirty="0" smtClean="0">
              <a:latin typeface="Times New Roman" pitchFamily="18" charset="0"/>
              <a:cs typeface="Times New Roman" pitchFamily="18" charset="0"/>
            </a:endParaRPr>
          </a:p>
          <a:p>
            <a:pPr>
              <a:buNone/>
            </a:pPr>
            <a:r>
              <a:rPr lang="ru-RU" sz="2500" i="1" dirty="0" smtClean="0">
                <a:latin typeface="Times New Roman" pitchFamily="18" charset="0"/>
                <a:cs typeface="Times New Roman" pitchFamily="18" charset="0"/>
              </a:rPr>
              <a:t>Организационный этап направлен на создание творческого взаимодействия между участниками и педагогом. </a:t>
            </a:r>
            <a:endParaRPr lang="ru-RU" sz="2500" dirty="0" smtClean="0">
              <a:latin typeface="Times New Roman" pitchFamily="18" charset="0"/>
              <a:cs typeface="Times New Roman" pitchFamily="18" charset="0"/>
            </a:endParaRPr>
          </a:p>
          <a:p>
            <a:pPr>
              <a:buNone/>
            </a:pPr>
            <a:r>
              <a:rPr lang="ru-RU" sz="2500" dirty="0" smtClean="0">
                <a:latin typeface="Times New Roman" pitchFamily="18" charset="0"/>
                <a:cs typeface="Times New Roman" pitchFamily="18" charset="0"/>
              </a:rPr>
              <a:t> </a:t>
            </a:r>
          </a:p>
          <a:p>
            <a:pPr>
              <a:buNone/>
            </a:pPr>
            <a:r>
              <a:rPr lang="ru-RU" sz="2500" dirty="0" smtClean="0">
                <a:latin typeface="Times New Roman" pitchFamily="18" charset="0"/>
                <a:cs typeface="Times New Roman" pitchFamily="18" charset="0"/>
              </a:rPr>
              <a:t>Педагог с мягкой игрушкой ручной работы «Баба Яга» заходит в зал.</a:t>
            </a:r>
          </a:p>
          <a:p>
            <a:pPr>
              <a:buNone/>
            </a:pPr>
            <a:r>
              <a:rPr lang="ru-RU" sz="2500" dirty="0" smtClean="0">
                <a:latin typeface="Times New Roman" pitchFamily="18" charset="0"/>
                <a:cs typeface="Times New Roman" pitchFamily="18" charset="0"/>
              </a:rPr>
              <a:t> </a:t>
            </a:r>
          </a:p>
          <a:p>
            <a:pPr lvl="0" fontAlgn="base">
              <a:buNone/>
            </a:pPr>
            <a:r>
              <a:rPr lang="ru-RU" sz="2500" dirty="0" smtClean="0">
                <a:latin typeface="Times New Roman" pitchFamily="18" charset="0"/>
                <a:cs typeface="Times New Roman" pitchFamily="18" charset="0"/>
              </a:rPr>
              <a:t>-Здравствуйте, ребята! Я – педагог дополнительного образования Яна Александровна. Я прилетела к вам на метле. Но когда я вижу вас красивыми, умными , то мне хочется быть такой как вы и я из бабы Яги превращаюсь в Яну Александровну</a:t>
            </a:r>
          </a:p>
          <a:p>
            <a:pPr lvl="0" fontAlgn="base">
              <a:buNone/>
            </a:pPr>
            <a:r>
              <a:rPr lang="ru-RU" sz="2500" dirty="0" smtClean="0">
                <a:latin typeface="Times New Roman" pitchFamily="18" charset="0"/>
                <a:cs typeface="Times New Roman" pitchFamily="18" charset="0"/>
              </a:rPr>
              <a:t>. Подвешиваю  игрушку у входной двери со словами «Чтоб нам никто не мешал» </a:t>
            </a:r>
          </a:p>
          <a:p>
            <a:pPr lvl="0" fontAlgn="base">
              <a:buNone/>
            </a:pPr>
            <a:r>
              <a:rPr lang="ru-RU" sz="2500" dirty="0" smtClean="0">
                <a:latin typeface="Times New Roman" pitchFamily="18" charset="0"/>
                <a:cs typeface="Times New Roman" pitchFamily="18" charset="0"/>
              </a:rPr>
              <a:t>-Я хочу  чтоб Вы меня сегодня научили как у вас получается  быть такими умными и талантливыми! Давайте поиграем . Вы учителя. А я буду ученик и  внимательно слушать вас и повторять за вами.</a:t>
            </a:r>
          </a:p>
          <a:p>
            <a:pPr>
              <a:buNone/>
            </a:pPr>
            <a:r>
              <a:rPr lang="ru-RU" sz="2500" dirty="0" smtClean="0">
                <a:latin typeface="Times New Roman" pitchFamily="18" charset="0"/>
                <a:cs typeface="Times New Roman" pitchFamily="18" charset="0"/>
              </a:rPr>
              <a:t> </a:t>
            </a:r>
          </a:p>
          <a:p>
            <a:pPr>
              <a:buNone/>
            </a:pPr>
            <a:r>
              <a:rPr lang="ru-RU" sz="2500" i="1" dirty="0" smtClean="0">
                <a:latin typeface="Times New Roman" pitchFamily="18" charset="0"/>
                <a:cs typeface="Times New Roman" pitchFamily="18" charset="0"/>
              </a:rPr>
              <a:t>Педагогический комментарий:</a:t>
            </a:r>
            <a:endParaRPr lang="ru-RU" sz="2500" dirty="0" smtClean="0">
              <a:latin typeface="Times New Roman" pitchFamily="18" charset="0"/>
              <a:cs typeface="Times New Roman" pitchFamily="18" charset="0"/>
            </a:endParaRPr>
          </a:p>
          <a:p>
            <a:pPr>
              <a:buNone/>
            </a:pPr>
            <a:r>
              <a:rPr lang="ru-RU" sz="2500" i="1" dirty="0" smtClean="0">
                <a:latin typeface="Times New Roman" pitchFamily="18" charset="0"/>
                <a:cs typeface="Times New Roman" pitchFamily="18" charset="0"/>
              </a:rPr>
              <a:t>На данном этапе занятия используется такой вариант эффективного размещения участников, как «круглый  стол». Этот вариант расположения (О.А. Казанский «Педагогика как любовь») замыкает пространство общения, ограничивает число участников, облегчает контакт, обмен информацией. Такое размещение позволяет настроить участников занятия на творческое взаимодействие, на доброжелательное отношение друг к другу (</a:t>
            </a:r>
            <a:r>
              <a:rPr lang="ru-RU" sz="2500" i="1" dirty="0" err="1" smtClean="0">
                <a:latin typeface="Times New Roman" pitchFamily="18" charset="0"/>
                <a:cs typeface="Times New Roman" pitchFamily="18" charset="0"/>
              </a:rPr>
              <a:t>тренинговый</a:t>
            </a:r>
            <a:r>
              <a:rPr lang="ru-RU" sz="2500" i="1" dirty="0" smtClean="0">
                <a:latin typeface="Times New Roman" pitchFamily="18" charset="0"/>
                <a:cs typeface="Times New Roman" pitchFamily="18" charset="0"/>
              </a:rPr>
              <a:t> прием объединения пространства). Позиция педагога – нейтралитет (как все).</a:t>
            </a:r>
            <a:endParaRPr lang="ru-RU" sz="2500" dirty="0" smtClean="0">
              <a:latin typeface="Times New Roman" pitchFamily="18" charset="0"/>
              <a:cs typeface="Times New Roman" pitchFamily="18" charset="0"/>
            </a:endParaRPr>
          </a:p>
          <a:p>
            <a:pPr>
              <a:buNone/>
            </a:pPr>
            <a:r>
              <a:rPr lang="ru-RU" sz="2500" i="1" dirty="0" smtClean="0">
                <a:latin typeface="Times New Roman" pitchFamily="18" charset="0"/>
                <a:cs typeface="Times New Roman" pitchFamily="18" charset="0"/>
              </a:rPr>
              <a:t>Используется прием Ш.А. </a:t>
            </a:r>
            <a:r>
              <a:rPr lang="ru-RU" sz="2500" i="1" dirty="0" err="1" smtClean="0">
                <a:latin typeface="Times New Roman" pitchFamily="18" charset="0"/>
                <a:cs typeface="Times New Roman" pitchFamily="18" charset="0"/>
              </a:rPr>
              <a:t>Амонашвили</a:t>
            </a:r>
            <a:r>
              <a:rPr lang="ru-RU" sz="2500" i="1" dirty="0" smtClean="0">
                <a:latin typeface="Times New Roman" pitchFamily="18" charset="0"/>
                <a:cs typeface="Times New Roman" pitchFamily="18" charset="0"/>
              </a:rPr>
              <a:t> с целью активизации творческого процесса</a:t>
            </a:r>
            <a:r>
              <a:rPr lang="ru-RU" sz="2500" i="1" dirty="0" smtClean="0">
                <a:latin typeface="Times New Roman" pitchFamily="18" charset="0"/>
                <a:cs typeface="Times New Roman" pitchFamily="18" charset="0"/>
              </a:rPr>
              <a:t>.</a:t>
            </a:r>
            <a:endParaRPr lang="ru-RU" sz="2500" dirty="0" smtClean="0">
              <a:latin typeface="Times New Roman" pitchFamily="18" charset="0"/>
              <a:cs typeface="Times New Roman" pitchFamily="18" charset="0"/>
            </a:endParaRPr>
          </a:p>
          <a:p>
            <a:pPr>
              <a:buNone/>
            </a:pP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457200" y="332657"/>
            <a:ext cx="8229600" cy="5991944"/>
          </a:xfrm>
        </p:spPr>
        <p:txBody>
          <a:bodyPr>
            <a:normAutofit/>
          </a:bodyPr>
          <a:lstStyle/>
          <a:p>
            <a:pPr>
              <a:buNone/>
            </a:pPr>
            <a:r>
              <a:rPr lang="ru-RU" sz="4000" dirty="0" smtClean="0">
                <a:latin typeface="Times New Roman" pitchFamily="18" charset="0"/>
                <a:cs typeface="Times New Roman" pitchFamily="18" charset="0"/>
              </a:rPr>
              <a:t>ОСНОВНОЙ ЭТАП</a:t>
            </a:r>
          </a:p>
          <a:p>
            <a:pPr>
              <a:buNone/>
            </a:pPr>
            <a:r>
              <a:rPr lang="ru-RU" sz="4000" dirty="0" smtClean="0">
                <a:latin typeface="Times New Roman" pitchFamily="18" charset="0"/>
                <a:cs typeface="Times New Roman" pitchFamily="18" charset="0"/>
              </a:rPr>
              <a:t> </a:t>
            </a:r>
          </a:p>
          <a:p>
            <a:pPr>
              <a:buNone/>
            </a:pPr>
            <a:r>
              <a:rPr lang="ru-RU" sz="1500" i="1" dirty="0" smtClean="0">
                <a:latin typeface="Times New Roman" pitchFamily="18" charset="0"/>
                <a:cs typeface="Times New Roman" pitchFamily="18" charset="0"/>
              </a:rPr>
              <a:t>Педагогический комментарий:</a:t>
            </a:r>
            <a:endParaRPr lang="ru-RU" sz="1500" dirty="0" smtClean="0">
              <a:latin typeface="Times New Roman" pitchFamily="18" charset="0"/>
              <a:cs typeface="Times New Roman" pitchFamily="18" charset="0"/>
            </a:endParaRPr>
          </a:p>
          <a:p>
            <a:pPr>
              <a:buNone/>
            </a:pPr>
            <a:r>
              <a:rPr lang="ru-RU" sz="1500" i="1" dirty="0" smtClean="0">
                <a:latin typeface="Times New Roman" pitchFamily="18" charset="0"/>
                <a:cs typeface="Times New Roman" pitchFamily="18" charset="0"/>
              </a:rPr>
              <a:t>Основной этап занятия направлен на создание условий сотворчества.</a:t>
            </a:r>
            <a:endParaRPr lang="ru-RU" sz="1500" dirty="0" smtClean="0">
              <a:latin typeface="Times New Roman" pitchFamily="18" charset="0"/>
              <a:cs typeface="Times New Roman" pitchFamily="18" charset="0"/>
            </a:endParaRPr>
          </a:p>
          <a:p>
            <a:pPr>
              <a:buNone/>
            </a:pPr>
            <a:r>
              <a:rPr lang="ru-RU" sz="1500" i="1" dirty="0" smtClean="0">
                <a:latin typeface="Times New Roman" pitchFamily="18" charset="0"/>
                <a:cs typeface="Times New Roman" pitchFamily="18" charset="0"/>
              </a:rPr>
              <a:t>Используется такой вариант эффективного размещения участников как творческий «полукруг». Демократическая рассадка (О.А. Казанский «Педагогика как любовь») позволяет познакомиться с индивидуальностью каждого, а также способствует созданию   творческой взаимосвязи, единства общения и деятельности. На данном этапе позиция педагога –наравне.</a:t>
            </a:r>
            <a:endParaRPr lang="ru-RU" sz="1500" dirty="0" smtClean="0">
              <a:latin typeface="Times New Roman" pitchFamily="18" charset="0"/>
              <a:cs typeface="Times New Roman" pitchFamily="18" charset="0"/>
            </a:endParaRPr>
          </a:p>
          <a:p>
            <a:pPr>
              <a:buNone/>
            </a:pPr>
            <a:r>
              <a:rPr lang="ru-RU" sz="1500" dirty="0" smtClean="0">
                <a:latin typeface="Times New Roman" pitchFamily="18" charset="0"/>
                <a:cs typeface="Times New Roman" pitchFamily="18" charset="0"/>
              </a:rPr>
              <a:t> </a:t>
            </a:r>
          </a:p>
          <a:p>
            <a:pPr lvl="0" fontAlgn="base">
              <a:buNone/>
            </a:pPr>
            <a:r>
              <a:rPr lang="ru-RU" sz="1500" dirty="0" smtClean="0">
                <a:latin typeface="Times New Roman" pitchFamily="18" charset="0"/>
                <a:cs typeface="Times New Roman" pitchFamily="18" charset="0"/>
              </a:rPr>
              <a:t>-Предлагаю всем встать в полукруг лицом к зеркалу</a:t>
            </a:r>
          </a:p>
          <a:p>
            <a:pPr lvl="0" fontAlgn="base">
              <a:buNone/>
            </a:pPr>
            <a:r>
              <a:rPr lang="ru-RU" sz="1500" dirty="0" smtClean="0">
                <a:latin typeface="Times New Roman" pitchFamily="18" charset="0"/>
                <a:cs typeface="Times New Roman" pitchFamily="18" charset="0"/>
              </a:rPr>
              <a:t>-Тема сегодняшнего нашего занятия «Зеркало души»</a:t>
            </a:r>
          </a:p>
          <a:p>
            <a:pPr lvl="0" fontAlgn="base">
              <a:buNone/>
            </a:pPr>
            <a:r>
              <a:rPr lang="ru-RU" sz="1500" dirty="0" smtClean="0">
                <a:latin typeface="Times New Roman" pitchFamily="18" charset="0"/>
                <a:cs typeface="Times New Roman" pitchFamily="18" charset="0"/>
              </a:rPr>
              <a:t>-Сегодня мы отработаем сценические движение под музыку</a:t>
            </a:r>
          </a:p>
          <a:p>
            <a:pPr lvl="0" fontAlgn="base">
              <a:buNone/>
            </a:pPr>
            <a:r>
              <a:rPr lang="ru-RU" sz="1500" dirty="0" smtClean="0">
                <a:latin typeface="Times New Roman" pitchFamily="18" charset="0"/>
                <a:cs typeface="Times New Roman" pitchFamily="18" charset="0"/>
              </a:rPr>
              <a:t>-Я считаю, что  человеческое добро раскрывается в каждом. Нужно всего лишь посмотреться в зеркало. Мы отражаем то, что посылаем окружающим. Например через движения под музыку мы можем  передать зрителям наши ощущения  того, как мы чувствуем, что мы чувствуем. Чтоб зрители ощутили нашу положительную энергию и проживали чувства вместе с нами. </a:t>
            </a:r>
          </a:p>
          <a:p>
            <a:pPr>
              <a:buNone/>
            </a:pPr>
            <a:r>
              <a:rPr lang="ru-RU" sz="4000" dirty="0" smtClean="0">
                <a:latin typeface="Times New Roman" pitchFamily="18" charset="0"/>
                <a:cs typeface="Times New Roman" pitchFamily="18" charset="0"/>
              </a:rPr>
              <a:t> </a:t>
            </a:r>
          </a:p>
          <a:p>
            <a:pPr lvl="0" fontAlgn="base">
              <a:buNone/>
            </a:pPr>
            <a:endParaRPr lang="ru-RU" sz="4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457200" y="908720"/>
            <a:ext cx="8229600" cy="5415880"/>
          </a:xfrm>
        </p:spPr>
        <p:txBody>
          <a:bodyPr>
            <a:normAutofit fontScale="77500" lnSpcReduction="20000"/>
          </a:bodyPr>
          <a:lstStyle/>
          <a:p>
            <a:pPr>
              <a:buNone/>
            </a:pPr>
            <a:r>
              <a:rPr lang="ru-RU" sz="2200" i="1" dirty="0" smtClean="0">
                <a:latin typeface="Times New Roman" pitchFamily="18" charset="0"/>
                <a:cs typeface="Times New Roman" pitchFamily="18" charset="0"/>
              </a:rPr>
              <a:t>Педагогический комментарий:</a:t>
            </a:r>
            <a:endParaRPr lang="ru-RU" sz="2200" dirty="0" smtClean="0">
              <a:latin typeface="Times New Roman" pitchFamily="18" charset="0"/>
              <a:cs typeface="Times New Roman" pitchFamily="18" charset="0"/>
            </a:endParaRPr>
          </a:p>
          <a:p>
            <a:pPr>
              <a:buNone/>
            </a:pPr>
            <a:r>
              <a:rPr lang="ru-RU" sz="2200" i="1" dirty="0" smtClean="0">
                <a:latin typeface="Times New Roman" pitchFamily="18" charset="0"/>
                <a:cs typeface="Times New Roman" pitchFamily="18" charset="0"/>
              </a:rPr>
              <a:t>Педагог вызывает каждого ребенка в центр в роли педагога и предлагает ему показать движения. Которые он чувствует под музыку. А остальных детей просит повторять за </a:t>
            </a:r>
            <a:r>
              <a:rPr lang="ru-RU" sz="2200" i="1" dirty="0" smtClean="0">
                <a:latin typeface="Times New Roman" pitchFamily="18" charset="0"/>
                <a:cs typeface="Times New Roman" pitchFamily="18" charset="0"/>
              </a:rPr>
              <a:t>ним.</a:t>
            </a:r>
            <a:endParaRPr lang="ru-RU" sz="2200" i="1" dirty="0" smtClean="0">
              <a:latin typeface="Times New Roman" pitchFamily="18" charset="0"/>
              <a:cs typeface="Times New Roman" pitchFamily="18" charset="0"/>
            </a:endParaRPr>
          </a:p>
          <a:p>
            <a:pPr>
              <a:buNone/>
            </a:pPr>
            <a:r>
              <a:rPr lang="ru-RU" sz="2200" i="1" dirty="0" smtClean="0">
                <a:latin typeface="Times New Roman" pitchFamily="18" charset="0"/>
                <a:cs typeface="Times New Roman" pitchFamily="18" charset="0"/>
              </a:rPr>
              <a:t>-Сегодня  каждый может проявить себя в роли педагога дополнительного образования. А я буду вам в этом  помогать. А в </a:t>
            </a:r>
            <a:r>
              <a:rPr lang="ru-RU" sz="2200" i="1" dirty="0" smtClean="0">
                <a:latin typeface="Times New Roman" pitchFamily="18" charset="0"/>
                <a:cs typeface="Times New Roman" pitchFamily="18" charset="0"/>
              </a:rPr>
              <a:t>зеркале </a:t>
            </a:r>
            <a:r>
              <a:rPr lang="ru-RU" sz="2200" i="1" dirty="0" smtClean="0">
                <a:latin typeface="Times New Roman" pitchFamily="18" charset="0"/>
                <a:cs typeface="Times New Roman" pitchFamily="18" charset="0"/>
              </a:rPr>
              <a:t>мы увидим </a:t>
            </a:r>
            <a:r>
              <a:rPr lang="ru-RU" sz="2200" i="1" dirty="0" err="1" smtClean="0">
                <a:latin typeface="Times New Roman" pitchFamily="18" charset="0"/>
                <a:cs typeface="Times New Roman" pitchFamily="18" charset="0"/>
              </a:rPr>
              <a:t>то,что</a:t>
            </a:r>
            <a:r>
              <a:rPr lang="ru-RU" sz="2200" i="1" dirty="0" smtClean="0">
                <a:latin typeface="Times New Roman" pitchFamily="18" charset="0"/>
                <a:cs typeface="Times New Roman" pitchFamily="18" charset="0"/>
              </a:rPr>
              <a:t> </a:t>
            </a:r>
            <a:r>
              <a:rPr lang="ru-RU" sz="2200" i="1" dirty="0" smtClean="0">
                <a:latin typeface="Times New Roman" pitchFamily="18" charset="0"/>
                <a:cs typeface="Times New Roman" pitchFamily="18" charset="0"/>
              </a:rPr>
              <a:t>видят зрители со стороны.</a:t>
            </a:r>
          </a:p>
          <a:p>
            <a:pPr>
              <a:buNone/>
            </a:pPr>
            <a:r>
              <a:rPr lang="ru-RU" sz="2200" i="1" dirty="0" smtClean="0">
                <a:latin typeface="Times New Roman" pitchFamily="18" charset="0"/>
                <a:cs typeface="Times New Roman" pitchFamily="18" charset="0"/>
              </a:rPr>
              <a:t>Педагогический комментарий:</a:t>
            </a:r>
            <a:endParaRPr lang="ru-RU" sz="2200" dirty="0" smtClean="0">
              <a:latin typeface="Times New Roman" pitchFamily="18" charset="0"/>
              <a:cs typeface="Times New Roman" pitchFamily="18" charset="0"/>
            </a:endParaRPr>
          </a:p>
          <a:p>
            <a:pPr>
              <a:buNone/>
            </a:pPr>
            <a:r>
              <a:rPr lang="ru-RU" sz="2200" i="1" dirty="0" smtClean="0">
                <a:latin typeface="Times New Roman" pitchFamily="18" charset="0"/>
                <a:cs typeface="Times New Roman" pitchFamily="18" charset="0"/>
              </a:rPr>
              <a:t>На данном этапе занятия используется такой вариант эффективного размещения участников, как групповая (коллективно-творческая) расстановка. Этот вариант расположения (О.А. Казанский «Педагогика как любовь») предусматривает организацию работы по группам для создания общего, целостного результата. Позиция педагога – организатор, генератор идей.</a:t>
            </a:r>
            <a:endParaRPr lang="ru-RU" sz="2200" dirty="0" smtClean="0">
              <a:latin typeface="Times New Roman" pitchFamily="18" charset="0"/>
              <a:cs typeface="Times New Roman" pitchFamily="18" charset="0"/>
            </a:endParaRPr>
          </a:p>
          <a:p>
            <a:pPr>
              <a:buNone/>
            </a:pPr>
            <a:r>
              <a:rPr lang="ru-RU" sz="2200" dirty="0" smtClean="0">
                <a:latin typeface="Times New Roman" pitchFamily="18" charset="0"/>
                <a:cs typeface="Times New Roman" pitchFamily="18" charset="0"/>
              </a:rPr>
              <a:t> </a:t>
            </a:r>
          </a:p>
          <a:p>
            <a:pPr lvl="0" fontAlgn="base">
              <a:buNone/>
            </a:pPr>
            <a:r>
              <a:rPr lang="ru-RU" sz="2200" dirty="0" smtClean="0">
                <a:latin typeface="Times New Roman" pitchFamily="18" charset="0"/>
                <a:cs typeface="Times New Roman" pitchFamily="18" charset="0"/>
              </a:rPr>
              <a:t>-Для начала разделимся с вами на 2 группы мальчиков и девочек. Мальчики встают в первую линию. Девочки за ними.</a:t>
            </a:r>
          </a:p>
          <a:p>
            <a:pPr lvl="0" fontAlgn="base">
              <a:buNone/>
            </a:pPr>
            <a:r>
              <a:rPr lang="ru-RU" sz="2200" dirty="0" smtClean="0">
                <a:latin typeface="Times New Roman" pitchFamily="18" charset="0"/>
                <a:cs typeface="Times New Roman" pitchFamily="18" charset="0"/>
              </a:rPr>
              <a:t>- Вызывает ребенка в центр в роли педагога .</a:t>
            </a:r>
          </a:p>
          <a:p>
            <a:pPr lvl="0" fontAlgn="base">
              <a:buNone/>
            </a:pPr>
            <a:r>
              <a:rPr lang="ru-RU" sz="2200" dirty="0" smtClean="0">
                <a:latin typeface="Times New Roman" pitchFamily="18" charset="0"/>
                <a:cs typeface="Times New Roman" pitchFamily="18" charset="0"/>
              </a:rPr>
              <a:t>-Сейчас в роли педагога выступает (Имя ребенка) и он нам окажет движение. Которое он чувствует под музыку. А мы все за ним начинаем повторять и смотреть на себя со стороны в зеркало. Одновременно следим за своим выражением лица. Доброе ли оно у нас. Приветливое ли.</a:t>
            </a:r>
          </a:p>
          <a:p>
            <a:pPr>
              <a:buNone/>
            </a:pPr>
            <a:r>
              <a:rPr lang="ru-RU" dirty="0" smtClean="0"/>
              <a:t> </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980728"/>
            <a:ext cx="8229600" cy="5415880"/>
          </a:xfrm>
        </p:spPr>
        <p:txBody>
          <a:bodyPr>
            <a:normAutofit/>
          </a:bodyPr>
          <a:lstStyle/>
          <a:p>
            <a:pPr>
              <a:buNone/>
            </a:pPr>
            <a:r>
              <a:rPr lang="ru-RU" sz="1600" i="1" dirty="0" smtClean="0">
                <a:latin typeface="Times New Roman" pitchFamily="18" charset="0"/>
                <a:cs typeface="Times New Roman" pitchFamily="18" charset="0"/>
              </a:rPr>
              <a:t>Педагогический комментарий:</a:t>
            </a:r>
            <a:endParaRPr lang="ru-RU" sz="1600" dirty="0" smtClean="0">
              <a:latin typeface="Times New Roman" pitchFamily="18" charset="0"/>
              <a:cs typeface="Times New Roman" pitchFamily="18" charset="0"/>
            </a:endParaRPr>
          </a:p>
          <a:p>
            <a:pPr>
              <a:buNone/>
            </a:pPr>
            <a:r>
              <a:rPr lang="ru-RU" sz="1600" i="1" dirty="0" smtClean="0">
                <a:latin typeface="Times New Roman" pitchFamily="18" charset="0"/>
                <a:cs typeface="Times New Roman" pitchFamily="18" charset="0"/>
              </a:rPr>
              <a:t>В процессе самостоятельной групповой работы педагог консультирует детей по возникающим сложностям.</a:t>
            </a:r>
            <a:endParaRPr lang="ru-RU" sz="1600" dirty="0" smtClean="0">
              <a:latin typeface="Times New Roman" pitchFamily="18" charset="0"/>
              <a:cs typeface="Times New Roman" pitchFamily="18" charset="0"/>
            </a:endParaRPr>
          </a:p>
          <a:p>
            <a:pPr>
              <a:buNone/>
            </a:pPr>
            <a:r>
              <a:rPr lang="ru-RU" sz="1600" i="1" dirty="0" smtClean="0">
                <a:latin typeface="Times New Roman" pitchFamily="18" charset="0"/>
                <a:cs typeface="Times New Roman" pitchFamily="18" charset="0"/>
              </a:rPr>
              <a:t>Под руководством педагога участники от каждой группы предлагают свои, на их взгляд, подходящие движения под музыку.</a:t>
            </a:r>
            <a:endParaRPr lang="ru-RU" sz="1600" dirty="0" smtClean="0">
              <a:latin typeface="Times New Roman" pitchFamily="18" charset="0"/>
              <a:cs typeface="Times New Roman" pitchFamily="18" charset="0"/>
            </a:endParaRPr>
          </a:p>
          <a:p>
            <a:pPr>
              <a:buNone/>
            </a:pPr>
            <a:r>
              <a:rPr lang="ru-RU" sz="1600" dirty="0" smtClean="0">
                <a:latin typeface="Times New Roman" pitchFamily="18" charset="0"/>
                <a:cs typeface="Times New Roman" pitchFamily="18" charset="0"/>
              </a:rPr>
              <a:t> </a:t>
            </a:r>
          </a:p>
          <a:p>
            <a:pPr lvl="0" fontAlgn="base">
              <a:buNone/>
            </a:pPr>
            <a:r>
              <a:rPr lang="ru-RU" sz="1600" dirty="0" smtClean="0">
                <a:latin typeface="Times New Roman" pitchFamily="18" charset="0"/>
                <a:cs typeface="Times New Roman" pitchFamily="18" charset="0"/>
              </a:rPr>
              <a:t>-Обратите внимание на свои руки. Как они красиво умеют двигаться.</a:t>
            </a:r>
          </a:p>
          <a:p>
            <a:pPr lvl="0" fontAlgn="base">
              <a:buNone/>
            </a:pPr>
            <a:r>
              <a:rPr lang="ru-RU" sz="1600" dirty="0" smtClean="0">
                <a:latin typeface="Times New Roman" pitchFamily="18" charset="0"/>
                <a:cs typeface="Times New Roman" pitchFamily="18" charset="0"/>
              </a:rPr>
              <a:t> ( </a:t>
            </a:r>
            <a:r>
              <a:rPr lang="ru-RU" sz="1600" dirty="0" smtClean="0">
                <a:latin typeface="Times New Roman" pitchFamily="18" charset="0"/>
                <a:cs typeface="Times New Roman" pitchFamily="18" charset="0"/>
              </a:rPr>
              <a:t>Педагог показывает плавные движения руками). А теперь обратим внимание на ноги ( Педагог показывает движения. Водя вытянутым носком по полу. Как бы вычерчивая вымышленные круги). А еще у нас есть тело . Давайте покружим его.( все кружатся)</a:t>
            </a:r>
            <a:endParaRPr lang="ru-RU" sz="1600" dirty="0" smtClean="0">
              <a:latin typeface="Times New Roman" pitchFamily="18" charset="0"/>
              <a:cs typeface="Times New Roman" pitchFamily="18" charset="0"/>
            </a:endParaRPr>
          </a:p>
          <a:p>
            <a:pPr lvl="0" fontAlgn="base">
              <a:buNone/>
            </a:pPr>
            <a:r>
              <a:rPr lang="ru-RU" sz="1600" dirty="0" smtClean="0">
                <a:latin typeface="Times New Roman" pitchFamily="18" charset="0"/>
                <a:cs typeface="Times New Roman" pitchFamily="18" charset="0"/>
              </a:rPr>
              <a:t>-Сегодня мы с вами разучим сценические движение под музыку.</a:t>
            </a:r>
          </a:p>
          <a:p>
            <a:pPr lvl="0" fontAlgn="base">
              <a:buNone/>
            </a:pPr>
            <a:r>
              <a:rPr lang="ru-RU" sz="1600" dirty="0" smtClean="0">
                <a:latin typeface="Times New Roman" pitchFamily="18" charset="0"/>
                <a:cs typeface="Times New Roman" pitchFamily="18" charset="0"/>
              </a:rPr>
              <a:t>-Предлагаю организоваться на две группы из мальчиков и девочек</a:t>
            </a:r>
            <a:r>
              <a:rPr lang="ru-RU" dirty="0" smtClean="0">
                <a:latin typeface="Times New Roman" pitchFamily="18" charset="0"/>
                <a:cs typeface="Times New Roman" pitchFamily="18" charset="0"/>
              </a:rPr>
              <a:t>.</a:t>
            </a:r>
            <a:r>
              <a:rPr lang="ru-RU" dirty="0" smtClean="0"/>
              <a:t> </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8229600" cy="5559896"/>
          </a:xfrm>
        </p:spPr>
        <p:txBody>
          <a:bodyPr>
            <a:normAutofit fontScale="55000" lnSpcReduction="20000"/>
          </a:bodyPr>
          <a:lstStyle/>
          <a:p>
            <a:pPr>
              <a:buNone/>
            </a:pPr>
            <a:r>
              <a:rPr lang="ru-RU" sz="2500" i="1" dirty="0" smtClean="0">
                <a:latin typeface="Times New Roman" pitchFamily="18" charset="0"/>
                <a:cs typeface="Times New Roman" pitchFamily="18" charset="0"/>
              </a:rPr>
              <a:t>Педагогический комментарий:</a:t>
            </a:r>
            <a:endParaRPr lang="ru-RU" sz="2500" dirty="0" smtClean="0">
              <a:latin typeface="Times New Roman" pitchFamily="18" charset="0"/>
              <a:cs typeface="Times New Roman" pitchFamily="18" charset="0"/>
            </a:endParaRPr>
          </a:p>
          <a:p>
            <a:pPr>
              <a:buNone/>
            </a:pPr>
            <a:r>
              <a:rPr lang="ru-RU" sz="2500" i="1" dirty="0" smtClean="0">
                <a:latin typeface="Times New Roman" pitchFamily="18" charset="0"/>
                <a:cs typeface="Times New Roman" pitchFamily="18" charset="0"/>
              </a:rPr>
              <a:t>По мере необходимости педагог дает дополнительные инструкции  и подсказки ведущему , демонстрирует технику сценического движения. Поощряет участников.</a:t>
            </a:r>
          </a:p>
          <a:p>
            <a:pPr>
              <a:buNone/>
            </a:pPr>
            <a:r>
              <a:rPr lang="ru-RU" sz="2500" i="1" dirty="0" smtClean="0">
                <a:latin typeface="Times New Roman" pitchFamily="18" charset="0"/>
                <a:cs typeface="Times New Roman" pitchFamily="18" charset="0"/>
              </a:rPr>
              <a:t>Выводит в центр желающих попробовать себя в роли педагога и просит участников запоминать движения.</a:t>
            </a:r>
            <a:endParaRPr lang="ru-RU" sz="2500" dirty="0" smtClean="0">
              <a:latin typeface="Times New Roman" pitchFamily="18" charset="0"/>
              <a:cs typeface="Times New Roman" pitchFamily="18" charset="0"/>
            </a:endParaRPr>
          </a:p>
          <a:p>
            <a:pPr>
              <a:buNone/>
            </a:pPr>
            <a:r>
              <a:rPr lang="ru-RU" sz="2500" dirty="0" smtClean="0">
                <a:latin typeface="Times New Roman" pitchFamily="18" charset="0"/>
                <a:cs typeface="Times New Roman" pitchFamily="18" charset="0"/>
              </a:rPr>
              <a:t> </a:t>
            </a:r>
          </a:p>
          <a:p>
            <a:pPr lvl="0" fontAlgn="base">
              <a:buNone/>
            </a:pPr>
            <a:r>
              <a:rPr lang="ru-RU" sz="2500" dirty="0" smtClean="0">
                <a:latin typeface="Times New Roman" pitchFamily="18" charset="0"/>
                <a:cs typeface="Times New Roman" pitchFamily="18" charset="0"/>
              </a:rPr>
              <a:t>-Мы разучили несколько сценических движений по музыку.</a:t>
            </a:r>
          </a:p>
          <a:p>
            <a:pPr lvl="0" fontAlgn="base">
              <a:buNone/>
            </a:pPr>
            <a:r>
              <a:rPr lang="ru-RU" sz="2500" dirty="0" smtClean="0">
                <a:latin typeface="Times New Roman" pitchFamily="18" charset="0"/>
                <a:cs typeface="Times New Roman" pitchFamily="18" charset="0"/>
              </a:rPr>
              <a:t>-А сейчас посмотрим что же у нас получилось.</a:t>
            </a:r>
          </a:p>
          <a:p>
            <a:pPr>
              <a:buNone/>
            </a:pPr>
            <a:r>
              <a:rPr lang="ru-RU" i="1" dirty="0" smtClean="0">
                <a:latin typeface="Times New Roman" pitchFamily="18" charset="0"/>
                <a:cs typeface="Times New Roman" pitchFamily="18" charset="0"/>
              </a:rPr>
              <a:t>Педагогический комментарий:</a:t>
            </a:r>
            <a:endParaRPr lang="ru-RU" dirty="0" smtClean="0">
              <a:latin typeface="Times New Roman" pitchFamily="18" charset="0"/>
              <a:cs typeface="Times New Roman" pitchFamily="18" charset="0"/>
            </a:endParaRPr>
          </a:p>
          <a:p>
            <a:pPr>
              <a:buNone/>
            </a:pPr>
            <a:r>
              <a:rPr lang="ru-RU" i="1" dirty="0" smtClean="0">
                <a:latin typeface="Times New Roman" pitchFamily="18" charset="0"/>
                <a:cs typeface="Times New Roman" pitchFamily="18" charset="0"/>
              </a:rPr>
              <a:t>Педагог встает в центр, включает музыку и совместно с детьми разучиваем новые движение</a:t>
            </a:r>
            <a:r>
              <a:rPr lang="ru-RU" i="1" dirty="0" smtClean="0">
                <a:latin typeface="Times New Roman" pitchFamily="18" charset="0"/>
                <a:cs typeface="Times New Roman" pitchFamily="18" charset="0"/>
              </a:rPr>
              <a:t>, демонстрируя </a:t>
            </a:r>
            <a:r>
              <a:rPr lang="ru-RU" i="1" dirty="0" smtClean="0">
                <a:latin typeface="Times New Roman" pitchFamily="18" charset="0"/>
                <a:cs typeface="Times New Roman" pitchFamily="18" charset="0"/>
              </a:rPr>
              <a:t>результаты сотворчества.</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-Мы провели репетицию . А теперь представьте. Что мы находимся в зале Большого театра. Смотрим  отражение в зеркале и наблюдаем себя со стороны. Как бы видели нас зрители. Что мы хотим показать зрителям. Что мы хотим чтоб они почувствовали через наши движения.</a:t>
            </a:r>
          </a:p>
          <a:p>
            <a:pPr>
              <a:buNone/>
            </a:pPr>
            <a:r>
              <a:rPr lang="ru-RU" dirty="0" smtClean="0">
                <a:latin typeface="Times New Roman" pitchFamily="18" charset="0"/>
                <a:cs typeface="Times New Roman" pitchFamily="18" charset="0"/>
              </a:rPr>
              <a:t> </a:t>
            </a:r>
          </a:p>
          <a:p>
            <a:pPr>
              <a:buNone/>
            </a:pPr>
            <a:r>
              <a:rPr lang="ru-RU" dirty="0" smtClean="0">
                <a:latin typeface="Times New Roman" pitchFamily="18" charset="0"/>
                <a:cs typeface="Times New Roman" pitchFamily="18" charset="0"/>
              </a:rPr>
              <a:t> </a:t>
            </a:r>
          </a:p>
          <a:p>
            <a:pPr>
              <a:buNone/>
            </a:pPr>
            <a:r>
              <a:rPr lang="ru-RU" i="1" dirty="0" smtClean="0">
                <a:latin typeface="Times New Roman" pitchFamily="18" charset="0"/>
                <a:cs typeface="Times New Roman" pitchFamily="18" charset="0"/>
              </a:rPr>
              <a:t>Педагогический комментарий:</a:t>
            </a:r>
            <a:endParaRPr lang="ru-RU" dirty="0" smtClean="0">
              <a:latin typeface="Times New Roman" pitchFamily="18" charset="0"/>
              <a:cs typeface="Times New Roman" pitchFamily="18" charset="0"/>
            </a:endParaRPr>
          </a:p>
          <a:p>
            <a:pPr>
              <a:buNone/>
            </a:pPr>
            <a:r>
              <a:rPr lang="ru-RU" i="1" dirty="0" smtClean="0">
                <a:latin typeface="Times New Roman" pitchFamily="18" charset="0"/>
                <a:cs typeface="Times New Roman" pitchFamily="18" charset="0"/>
              </a:rPr>
              <a:t>Педагог  с детьми демонстрируя результаты сотворчества под музыку . Дети под руководством педагога танцуют разученные движения.</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-Ребята устали? Вы славно потрудились! Молодцы! Я очень вами горжусь! Вы очень трудолюбивые и </a:t>
            </a:r>
            <a:r>
              <a:rPr lang="ru-RU" dirty="0" smtClean="0">
                <a:latin typeface="Times New Roman" pitchFamily="18" charset="0"/>
                <a:cs typeface="Times New Roman" pitchFamily="18" charset="0"/>
              </a:rPr>
              <a:t>способные. Зрителям </a:t>
            </a:r>
            <a:r>
              <a:rPr lang="ru-RU" dirty="0" smtClean="0">
                <a:latin typeface="Times New Roman" pitchFamily="18" charset="0"/>
                <a:cs typeface="Times New Roman" pitchFamily="18" charset="0"/>
              </a:rPr>
              <a:t>очень понравилось ваше выступление и вам удалось подарить радость и чувства. А теперь аплодисменты выступающим!</a:t>
            </a:r>
          </a:p>
          <a:p>
            <a:pPr>
              <a:buNone/>
            </a:pPr>
            <a:r>
              <a:rPr lang="ru-RU" dirty="0" smtClean="0">
                <a:latin typeface="Times New Roman" pitchFamily="18" charset="0"/>
                <a:cs typeface="Times New Roman" pitchFamily="18" charset="0"/>
              </a:rPr>
              <a:t>Дети, смотрясь в зеркало, аплодируют. ( То есть аплодируют сами себе. Что вызывает у них чувство гордости и восхищения от проделанной работы)</a:t>
            </a:r>
          </a:p>
          <a:p>
            <a:pPr>
              <a:buNone/>
            </a:pPr>
            <a:r>
              <a:rPr lang="ru-RU" dirty="0" smtClean="0">
                <a:latin typeface="Times New Roman" pitchFamily="18" charset="0"/>
                <a:cs typeface="Times New Roman" pitchFamily="18" charset="0"/>
              </a:rPr>
              <a:t> </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24744"/>
            <a:ext cx="8229600" cy="5199856"/>
          </a:xfrm>
        </p:spPr>
        <p:txBody>
          <a:bodyPr>
            <a:normAutofit/>
          </a:bodyPr>
          <a:lstStyle/>
          <a:p>
            <a:pPr lvl="0" fontAlgn="base">
              <a:buFontTx/>
              <a:buChar char="-"/>
            </a:pPr>
            <a:r>
              <a:rPr lang="ru-RU" sz="1400" dirty="0" smtClean="0">
                <a:latin typeface="Times New Roman" pitchFamily="18" charset="0"/>
                <a:cs typeface="Times New Roman" pitchFamily="18" charset="0"/>
              </a:rPr>
              <a:t>Мы </a:t>
            </a:r>
            <a:r>
              <a:rPr lang="ru-RU" sz="1400" dirty="0" smtClean="0">
                <a:latin typeface="Times New Roman" pitchFamily="18" charset="0"/>
                <a:cs typeface="Times New Roman" pitchFamily="18" charset="0"/>
              </a:rPr>
              <a:t>очень счастливы оттого. Что вместе мы можем узнавать о себе нового, гордиться своими талантами и творческими успехами.  Раскрывать себя со всех сторон и становиться творческими, и разносторонне развитыми личностями. Что очень пригодится нам в дальней жизни. Раскрепощение</a:t>
            </a:r>
            <a:r>
              <a:rPr lang="ru-RU" sz="1400" dirty="0" smtClean="0">
                <a:latin typeface="Times New Roman" pitchFamily="18" charset="0"/>
                <a:cs typeface="Times New Roman" pitchFamily="18" charset="0"/>
              </a:rPr>
              <a:t>,</a:t>
            </a: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у</a:t>
            </a:r>
            <a:r>
              <a:rPr lang="ru-RU" sz="1400" dirty="0" smtClean="0">
                <a:latin typeface="Times New Roman" pitchFamily="18" charset="0"/>
                <a:cs typeface="Times New Roman" pitchFamily="18" charset="0"/>
              </a:rPr>
              <a:t>веренность держать себя не только на сцене, но и перед группой людей, снимать зажимы в теле. Быть цельной и воспитанной личностью.</a:t>
            </a:r>
          </a:p>
          <a:p>
            <a:pPr lvl="0" fontAlgn="base">
              <a:buFontTx/>
              <a:buChar char="-"/>
            </a:pPr>
            <a:endParaRPr lang="ru-RU" sz="1400" dirty="0" smtClean="0">
              <a:latin typeface="Times New Roman" pitchFamily="18" charset="0"/>
              <a:cs typeface="Times New Roman" pitchFamily="18" charset="0"/>
            </a:endParaRPr>
          </a:p>
          <a:p>
            <a:pPr lvl="0" fontAlgn="base">
              <a:buFontTx/>
              <a:buChar char="-"/>
            </a:pPr>
            <a:endParaRPr lang="ru-RU" sz="1400" dirty="0" smtClean="0">
              <a:latin typeface="Times New Roman" pitchFamily="18" charset="0"/>
              <a:cs typeface="Times New Roman" pitchFamily="18" charset="0"/>
            </a:endParaRPr>
          </a:p>
          <a:p>
            <a:pPr>
              <a:buNone/>
            </a:pPr>
            <a:r>
              <a:rPr lang="ru-RU" sz="1400" i="1" dirty="0" smtClean="0">
                <a:latin typeface="Times New Roman" pitchFamily="18" charset="0"/>
                <a:cs typeface="Times New Roman" pitchFamily="18" charset="0"/>
              </a:rPr>
              <a:t>Педагогический комментарий:</a:t>
            </a: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Педагог поворачивается лицом к детям и благодарит за проделанную работу и выражает благодарность выступающим в роли педагога. Делает поклон.</a:t>
            </a:r>
          </a:p>
          <a:p>
            <a:pPr lvl="0" fontAlgn="base">
              <a:buFontTx/>
              <a:buChar char="-"/>
            </a:pPr>
            <a:endParaRPr lang="ru-RU" sz="1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581</TotalTime>
  <Words>458</Words>
  <Application>Microsoft Office PowerPoint</Application>
  <PresentationFormat>Экран (4:3)</PresentationFormat>
  <Paragraphs>126</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Поток</vt:lpstr>
      <vt:lpstr>Управление образования  администрации города Магнитогорск Муниципальное образовательное учреждение дополнительного образования детей «Центр детского творчества Орджоникидзевского района»</vt:lpstr>
      <vt:lpstr>Тема: Зеркало души </vt:lpstr>
      <vt:lpstr>СТРУКТУРА ЗАНЯТИЯ: </vt:lpstr>
      <vt:lpstr>ХОД ЗАНЯТИЯ: </vt:lpstr>
      <vt:lpstr>Слайд 5</vt:lpstr>
      <vt:lpstr>Слайд 6</vt:lpstr>
      <vt:lpstr>Слайд 7</vt:lpstr>
      <vt:lpstr>Слайд 8</vt:lpstr>
      <vt:lpstr>Слайд 9</vt:lpstr>
      <vt:lpstr>ЗАКЛЮЧИТЕЛЬНЫЙ ЭТАП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Управление образования  администрации города Магнитогорск</dc:title>
  <dc:creator>Технический отдел</dc:creator>
  <cp:lastModifiedBy>Технический отдел</cp:lastModifiedBy>
  <cp:revision>56</cp:revision>
  <dcterms:created xsi:type="dcterms:W3CDTF">2018-04-25T05:53:39Z</dcterms:created>
  <dcterms:modified xsi:type="dcterms:W3CDTF">2018-11-27T09:53:36Z</dcterms:modified>
</cp:coreProperties>
</file>