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80" r:id="rId7"/>
    <p:sldId id="263" r:id="rId8"/>
    <p:sldId id="264" r:id="rId9"/>
    <p:sldId id="281" r:id="rId10"/>
    <p:sldId id="283" r:id="rId11"/>
    <p:sldId id="28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8" r:id="rId24"/>
    <p:sldId id="291" r:id="rId25"/>
    <p:sldId id="286" r:id="rId26"/>
    <p:sldId id="289" r:id="rId27"/>
    <p:sldId id="290" r:id="rId28"/>
  </p:sldIdLst>
  <p:sldSz cx="9144000" cy="6858000" type="screen4x3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71" y="2348880"/>
            <a:ext cx="2833580" cy="191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208912" cy="2016224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Тема проекта:</a:t>
            </a:r>
            <a:br>
              <a:rPr lang="ru-RU" sz="4800" dirty="0" smtClean="0">
                <a:latin typeface="Comic Sans MS" pitchFamily="66" charset="0"/>
                <a:ea typeface="Batang" pitchFamily="18" charset="-127"/>
                <a:cs typeface="Times New Roman" pitchFamily="18" charset="0"/>
              </a:rPr>
            </a:br>
            <a:r>
              <a:rPr lang="ru-RU" sz="4800" dirty="0" smtClean="0">
                <a:latin typeface="Comic Sans MS" pitchFamily="66" charset="0"/>
                <a:ea typeface="Batang" pitchFamily="18" charset="-127"/>
                <a:cs typeface="Times New Roman" pitchFamily="18" charset="0"/>
              </a:rPr>
              <a:t>«Что за напиток Кока-кола»</a:t>
            </a:r>
            <a:endParaRPr lang="ru-RU" sz="4800" dirty="0">
              <a:latin typeface="Comic Sans MS" pitchFamily="66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437112"/>
            <a:ext cx="6048672" cy="1944216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Выполнила: </a:t>
            </a:r>
            <a:r>
              <a:rPr lang="ru-RU" sz="180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ученица </a:t>
            </a:r>
            <a:r>
              <a:rPr lang="ru-RU" sz="180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3 </a:t>
            </a: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«Б» класса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МБОУ «СОШ «2» г .Шумерля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                          Маркина Софья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Руководитель :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                          учитель начальных классов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                          Зайцева Валентина Николаевна</a:t>
            </a:r>
            <a:endParaRPr lang="ru-RU" sz="1800" dirty="0">
              <a:latin typeface="Comic Sans MS" pitchFamily="66" charset="0"/>
            </a:endParaRPr>
          </a:p>
        </p:txBody>
      </p:sp>
      <p:pic>
        <p:nvPicPr>
          <p:cNvPr id="4" name="Picture 2" descr="C:\Users\огонек\Desktop\Новая папка\20180117_2015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2016224" cy="273630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гонек\Desktop\Новая папка\20180118_1801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40968"/>
            <a:ext cx="1800000" cy="240000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40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Итоги анкетирования в классе</a:t>
            </a: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4" name="Объект 3" title="Любите ли вы &quot;Кока-колу&quot;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277424"/>
              </p:ext>
            </p:extLst>
          </p:nvPr>
        </p:nvGraphicFramePr>
        <p:xfrm>
          <a:off x="0" y="2420888"/>
          <a:ext cx="4248472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2" name="Диаграмма" r:id="rId3" imgW="6096075" imgH="4067089" progId="MSGraph.Chart.8">
                  <p:embed followColorScheme="full"/>
                </p:oleObj>
              </mc:Choice>
              <mc:Fallback>
                <p:oleObj name="Диаграмма" r:id="rId3" imgW="6096075" imgH="4067089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420888"/>
                        <a:ext cx="4248472" cy="2736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856174"/>
              </p:ext>
            </p:extLst>
          </p:nvPr>
        </p:nvGraphicFramePr>
        <p:xfrm>
          <a:off x="4499992" y="2048600"/>
          <a:ext cx="4320480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3" name="Диаграмма" r:id="rId5" imgW="2647850" imgH="3171720" progId="MSGraph.Chart.8">
                  <p:embed followColorScheme="full"/>
                </p:oleObj>
              </mc:Choice>
              <mc:Fallback>
                <p:oleObj name="Диаграмма" r:id="rId5" imgW="2647850" imgH="317172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9992" y="2048600"/>
                        <a:ext cx="4320480" cy="3456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44008" y="1648490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Как часто вы пьете «Кока-колу»?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679268"/>
            <a:ext cx="3960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Любите ли вы «Кока-колу»?</a:t>
            </a:r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90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Итоги анкетирования в классе</a:t>
            </a: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994003"/>
              </p:ext>
            </p:extLst>
          </p:nvPr>
        </p:nvGraphicFramePr>
        <p:xfrm>
          <a:off x="395536" y="2204864"/>
          <a:ext cx="4536504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6" name="Диаграмма" r:id="rId3" imgW="6096075" imgH="4067089" progId="MSGraph.Chart.8">
                  <p:embed followColorScheme="full"/>
                </p:oleObj>
              </mc:Choice>
              <mc:Fallback>
                <p:oleObj name="Диаграмма" r:id="rId3" imgW="6096075" imgH="4067089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2204864"/>
                        <a:ext cx="4536504" cy="2952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141277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omic Sans MS" pitchFamily="66" charset="0"/>
              </a:rPr>
              <a:t>Если вам предложат на выбор «Кока-колу» и сладкий чай. Что вы выберете?</a:t>
            </a:r>
            <a:endParaRPr lang="ru-RU" dirty="0">
              <a:latin typeface="Comic Sans MS" pitchFamily="66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735204"/>
              </p:ext>
            </p:extLst>
          </p:nvPr>
        </p:nvGraphicFramePr>
        <p:xfrm>
          <a:off x="4427984" y="2203123"/>
          <a:ext cx="4392488" cy="3098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7" name="Диаграмма" r:id="rId5" imgW="6096075" imgH="4067089" progId="MSGraph.Chart.8">
                  <p:embed followColorScheme="full"/>
                </p:oleObj>
              </mc:Choice>
              <mc:Fallback>
                <p:oleObj name="Диаграмма" r:id="rId5" imgW="6096075" imgH="4067089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27984" y="2203123"/>
                        <a:ext cx="4392488" cy="3098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0112" y="155679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Известно ли вам о вреде «Кока-колы»?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530120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На вопрос «Наносит ли «Кока-кола» вред здоровью?» все без исключения ответили «да»</a:t>
            </a:r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20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sz="3000" b="1" dirty="0">
                <a:latin typeface="Comic Sans MS" pitchFamily="66" charset="0"/>
                <a:ea typeface="Calibri"/>
                <a:cs typeface="Times New Roman"/>
              </a:rPr>
              <a:t>Как воздействует «Кока - кола» на скорлупу яйца:</a:t>
            </a:r>
            <a:r>
              <a:rPr lang="ru-RU" sz="3000" dirty="0">
                <a:latin typeface="Comic Sans MS" pitchFamily="66" charset="0"/>
                <a:ea typeface="Calibri"/>
                <a:cs typeface="Times New Roman"/>
              </a:rPr>
              <a:t/>
            </a:r>
            <a:br>
              <a:rPr lang="ru-RU" sz="3000" dirty="0">
                <a:latin typeface="Comic Sans MS" pitchFamily="66" charset="0"/>
                <a:ea typeface="Calibri"/>
                <a:cs typeface="Times New Roman"/>
              </a:rPr>
            </a:br>
            <a:endParaRPr lang="ru-RU" sz="3000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Comic Sans MS" pitchFamily="66" charset="0"/>
              </a:rPr>
              <a:t>Опыт 1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dirty="0" smtClean="0">
                <a:latin typeface="Comic Sans MS" pitchFamily="66" charset="0"/>
              </a:rPr>
              <a:t>1. Я взяла сырое яйцо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40768"/>
            <a:ext cx="3600400" cy="444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51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>
                <a:latin typeface="Comic Sans MS" pitchFamily="66" charset="0"/>
              </a:rPr>
              <a:t>Как воздействует «Кока - кола» на скорлупу яйца:</a:t>
            </a:r>
            <a:br>
              <a:rPr lang="ru-RU" sz="3000" b="1" dirty="0">
                <a:latin typeface="Comic Sans MS" pitchFamily="66" charset="0"/>
              </a:rPr>
            </a:br>
            <a:endParaRPr lang="ru-RU" sz="3000" b="1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Comic Sans MS" pitchFamily="66" charset="0"/>
              </a:rPr>
              <a:t>Опыт 1 </a:t>
            </a:r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endParaRPr lang="ru-RU" dirty="0" smtClean="0">
              <a:latin typeface="Comic Sans MS" pitchFamily="66" charset="0"/>
            </a:endParaRPr>
          </a:p>
          <a:p>
            <a:pPr algn="ctr"/>
            <a:r>
              <a:rPr lang="ru-RU" dirty="0" smtClean="0">
                <a:latin typeface="Comic Sans MS" pitchFamily="66" charset="0"/>
              </a:rPr>
              <a:t>2. Поместила яйцо в баночку с «Кока-колой»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268760"/>
            <a:ext cx="41764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65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300" b="1" dirty="0">
                <a:solidFill>
                  <a:prstClr val="black"/>
                </a:solidFill>
                <a:latin typeface="Comic Sans MS" pitchFamily="66" charset="0"/>
              </a:rPr>
              <a:t>Как воздействует «Кока - кола» на скорлупу яйца:</a:t>
            </a:r>
            <a:r>
              <a:rPr lang="ru-RU" sz="3000" b="1" dirty="0">
                <a:solidFill>
                  <a:prstClr val="black"/>
                </a:solidFill>
                <a:latin typeface="Comic Sans MS" pitchFamily="66" charset="0"/>
              </a:rPr>
              <a:t/>
            </a:r>
            <a:br>
              <a:rPr lang="ru-RU" sz="3000" b="1" dirty="0">
                <a:solidFill>
                  <a:prstClr val="black"/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Comic Sans MS" pitchFamily="66" charset="0"/>
              </a:rPr>
              <a:t>Опыт 1 </a:t>
            </a:r>
            <a:endParaRPr lang="ru-RU" dirty="0" smtClean="0"/>
          </a:p>
          <a:p>
            <a:endParaRPr lang="ru-RU" dirty="0"/>
          </a:p>
          <a:p>
            <a:r>
              <a:rPr lang="ru-RU" sz="2800" dirty="0" smtClean="0">
                <a:latin typeface="Comic Sans MS" pitchFamily="66" charset="0"/>
              </a:rPr>
              <a:t>3. На </a:t>
            </a:r>
            <a:r>
              <a:rPr lang="ru-RU" sz="2800" dirty="0">
                <a:latin typeface="Comic Sans MS" pitchFamily="66" charset="0"/>
              </a:rPr>
              <a:t>следующий день </a:t>
            </a:r>
            <a:r>
              <a:rPr lang="ru-RU" sz="2800" dirty="0" smtClean="0">
                <a:latin typeface="Comic Sans MS" pitchFamily="66" charset="0"/>
              </a:rPr>
              <a:t>яйцо</a:t>
            </a:r>
          </a:p>
          <a:p>
            <a:pPr marL="0" indent="0">
              <a:buNone/>
            </a:pP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>
                <a:latin typeface="Comic Sans MS" pitchFamily="66" charset="0"/>
              </a:rPr>
              <a:t>потемнело и потрескалось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sz="3000" dirty="0" smtClean="0">
              <a:latin typeface="Comic Sans MS" pitchFamily="66" charset="0"/>
            </a:endParaRPr>
          </a:p>
          <a:p>
            <a:pPr algn="just"/>
            <a:r>
              <a:rPr lang="ru-RU" sz="3000" b="1" dirty="0" smtClean="0">
                <a:latin typeface="Comic Sans MS" pitchFamily="66" charset="0"/>
              </a:rPr>
              <a:t>Вывод</a:t>
            </a:r>
            <a:r>
              <a:rPr lang="ru-RU" sz="3000" dirty="0">
                <a:latin typeface="Comic Sans MS" pitchFamily="66" charset="0"/>
              </a:rPr>
              <a:t>: в </a:t>
            </a:r>
            <a:r>
              <a:rPr lang="ru-RU" sz="3000" dirty="0" smtClean="0">
                <a:latin typeface="Comic Sans MS" pitchFamily="66" charset="0"/>
              </a:rPr>
              <a:t>«Кока-коле» </a:t>
            </a:r>
            <a:r>
              <a:rPr lang="ru-RU" sz="3000" dirty="0">
                <a:latin typeface="Comic Sans MS" pitchFamily="66" charset="0"/>
              </a:rPr>
              <a:t>содержатся красители, которые проникают даже в твердую </a:t>
            </a:r>
            <a:r>
              <a:rPr lang="ru-RU" sz="3000" dirty="0" smtClean="0">
                <a:latin typeface="Comic Sans MS" pitchFamily="66" charset="0"/>
              </a:rPr>
              <a:t>скорлупу, а</a:t>
            </a:r>
            <a:r>
              <a:rPr lang="ru-RU" sz="3000" dirty="0">
                <a:latin typeface="Comic Sans MS" pitchFamily="66" charset="0"/>
              </a:rPr>
              <a:t>, значит, </a:t>
            </a:r>
            <a:r>
              <a:rPr lang="ru-RU" sz="3000" dirty="0" smtClean="0">
                <a:latin typeface="Comic Sans MS" pitchFamily="66" charset="0"/>
              </a:rPr>
              <a:t>влияют </a:t>
            </a:r>
            <a:r>
              <a:rPr lang="ru-RU" sz="3000" dirty="0">
                <a:latin typeface="Comic Sans MS" pitchFamily="66" charset="0"/>
              </a:rPr>
              <a:t>на эмаль зубов (зубы темнеют) и </a:t>
            </a:r>
            <a:r>
              <a:rPr lang="ru-RU" sz="3000" dirty="0" smtClean="0">
                <a:latin typeface="Comic Sans MS" pitchFamily="66" charset="0"/>
              </a:rPr>
              <a:t>разрушают </a:t>
            </a:r>
            <a:r>
              <a:rPr lang="ru-RU" sz="3000" dirty="0">
                <a:latin typeface="Comic Sans MS" pitchFamily="66" charset="0"/>
              </a:rPr>
              <a:t>кости человека</a:t>
            </a:r>
          </a:p>
          <a:p>
            <a:endParaRPr lang="ru-RU" dirty="0" smtClean="0"/>
          </a:p>
          <a:p>
            <a:pPr algn="ctr"/>
            <a:endParaRPr lang="ru-RU" dirty="0" smtClean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302433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63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Comic Sans MS" pitchFamily="66" charset="0"/>
                <a:ea typeface="Calibri"/>
              </a:rPr>
              <a:t>Как «Кока-кола» влияет на мягкие ткани организма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Comic Sans MS" pitchFamily="66" charset="0"/>
              </a:rPr>
              <a:t>Опыт 2</a:t>
            </a:r>
          </a:p>
          <a:p>
            <a:endParaRPr lang="ru-RU" dirty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dirty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1. Я взяла кусочек сырого мяса (свинины)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1700809"/>
            <a:ext cx="302530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4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Comic Sans MS" pitchFamily="66" charset="0"/>
                <a:ea typeface="Calibri"/>
              </a:rPr>
              <a:t>Как «Кока-кола» влияет на мягкие ткани организма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Comic Sans MS" pitchFamily="66" charset="0"/>
              </a:rPr>
              <a:t>Опыт 2</a:t>
            </a:r>
          </a:p>
          <a:p>
            <a:endParaRPr lang="ru-RU" dirty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  <a:p>
            <a:pPr marL="0" indent="0">
              <a:buNone/>
            </a:pPr>
            <a:endParaRPr lang="ru-RU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pPr algn="ctr"/>
            <a:r>
              <a:rPr lang="ru-RU" dirty="0" smtClean="0">
                <a:latin typeface="Comic Sans MS" pitchFamily="66" charset="0"/>
              </a:rPr>
              <a:t>2. Опустила кусочек мяса в емкость с «Кока-колой»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1772816"/>
            <a:ext cx="280831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90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Comic Sans MS" pitchFamily="66" charset="0"/>
                <a:ea typeface="Calibri"/>
              </a:rPr>
              <a:t>Как «Кока-кола» влияет на мягкие ткани организма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Comic Sans MS" pitchFamily="66" charset="0"/>
              </a:rPr>
              <a:t>Опыт 2</a:t>
            </a:r>
          </a:p>
          <a:p>
            <a:endParaRPr lang="ru-RU" dirty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3. </a:t>
            </a:r>
            <a:r>
              <a:rPr lang="ru-RU" dirty="0">
                <a:latin typeface="Comic Sans MS" pitchFamily="66" charset="0"/>
              </a:rPr>
              <a:t>На следующий день </a:t>
            </a:r>
            <a:endParaRPr lang="ru-RU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dirty="0" smtClean="0">
                <a:latin typeface="Comic Sans MS" pitchFamily="66" charset="0"/>
              </a:rPr>
              <a:t>мясо </a:t>
            </a:r>
            <a:r>
              <a:rPr lang="ru-RU" dirty="0">
                <a:latin typeface="Comic Sans MS" pitchFamily="66" charset="0"/>
              </a:rPr>
              <a:t>стало рыхлым, </a:t>
            </a:r>
            <a:endParaRPr lang="ru-RU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dirty="0" smtClean="0">
                <a:latin typeface="Comic Sans MS" pitchFamily="66" charset="0"/>
              </a:rPr>
              <a:t>вода </a:t>
            </a:r>
            <a:r>
              <a:rPr lang="ru-RU" dirty="0">
                <a:latin typeface="Comic Sans MS" pitchFamily="66" charset="0"/>
              </a:rPr>
              <a:t>в стакане помутнела, </a:t>
            </a:r>
            <a:endParaRPr lang="ru-RU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dirty="0" smtClean="0">
                <a:latin typeface="Comic Sans MS" pitchFamily="66" charset="0"/>
              </a:rPr>
              <a:t>на </a:t>
            </a:r>
            <a:r>
              <a:rPr lang="ru-RU" dirty="0">
                <a:latin typeface="Comic Sans MS" pitchFamily="66" charset="0"/>
              </a:rPr>
              <a:t>дне стакана образовался </a:t>
            </a:r>
            <a:endParaRPr lang="ru-RU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dirty="0" smtClean="0">
                <a:latin typeface="Comic Sans MS" pitchFamily="66" charset="0"/>
              </a:rPr>
              <a:t>осадок</a:t>
            </a:r>
            <a:endParaRPr lang="ru-RU" dirty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  <a:p>
            <a:r>
              <a:rPr lang="ru-RU" b="1" dirty="0">
                <a:latin typeface="Comic Sans MS" pitchFamily="66" charset="0"/>
              </a:rPr>
              <a:t>Вывод</a:t>
            </a:r>
            <a:r>
              <a:rPr lang="ru-RU" b="1" dirty="0" smtClean="0">
                <a:latin typeface="Comic Sans MS" pitchFamily="66" charset="0"/>
              </a:rPr>
              <a:t>:</a:t>
            </a:r>
            <a:r>
              <a:rPr lang="ru-RU" dirty="0" smtClean="0">
                <a:latin typeface="Comic Sans MS" pitchFamily="66" charset="0"/>
              </a:rPr>
              <a:t> «Кока-кола» </a:t>
            </a:r>
            <a:r>
              <a:rPr lang="ru-RU" dirty="0">
                <a:latin typeface="Comic Sans MS" pitchFamily="66" charset="0"/>
              </a:rPr>
              <a:t>разрушает мягкие ткани организма, делая их более рыхлыми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259422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5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latin typeface="Comic Sans MS" pitchFamily="66" charset="0"/>
              </a:rPr>
              <a:t>Как «</a:t>
            </a:r>
            <a:r>
              <a:rPr lang="ru-RU" sz="3000" b="1" i="1" dirty="0">
                <a:latin typeface="Comic Sans MS" pitchFamily="66" charset="0"/>
              </a:rPr>
              <a:t>Кока - кола</a:t>
            </a:r>
            <a:r>
              <a:rPr lang="ru-RU" sz="3000" b="1" dirty="0">
                <a:latin typeface="Comic Sans MS" pitchFamily="66" charset="0"/>
              </a:rPr>
              <a:t>» действует на ржавые предметы</a:t>
            </a:r>
            <a:endParaRPr lang="ru-RU" sz="3000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omic Sans MS" pitchFamily="66" charset="0"/>
              </a:rPr>
              <a:t>Опыт 3</a:t>
            </a:r>
          </a:p>
          <a:p>
            <a:endParaRPr lang="ru-RU" dirty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pPr algn="ctr"/>
            <a:r>
              <a:rPr lang="ru-RU" dirty="0" smtClean="0">
                <a:latin typeface="Comic Sans MS" pitchFamily="66" charset="0"/>
              </a:rPr>
              <a:t>1. Я </a:t>
            </a:r>
            <a:r>
              <a:rPr lang="ru-RU" dirty="0">
                <a:latin typeface="Comic Sans MS" pitchFamily="66" charset="0"/>
              </a:rPr>
              <a:t>взяла ржавые </a:t>
            </a:r>
            <a:r>
              <a:rPr lang="ru-RU" dirty="0" smtClean="0">
                <a:latin typeface="Comic Sans MS" pitchFamily="66" charset="0"/>
              </a:rPr>
              <a:t>монеты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1628800"/>
            <a:ext cx="2886620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20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latin typeface="Comic Sans MS" pitchFamily="66" charset="0"/>
              </a:rPr>
              <a:t>Как «</a:t>
            </a:r>
            <a:r>
              <a:rPr lang="ru-RU" sz="3000" b="1" i="1" dirty="0">
                <a:latin typeface="Comic Sans MS" pitchFamily="66" charset="0"/>
              </a:rPr>
              <a:t>Кока - кола</a:t>
            </a:r>
            <a:r>
              <a:rPr lang="ru-RU" sz="3000" b="1" dirty="0">
                <a:latin typeface="Comic Sans MS" pitchFamily="66" charset="0"/>
              </a:rPr>
              <a:t>» действует на ржавые предметы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Comic Sans MS" pitchFamily="66" charset="0"/>
              </a:rPr>
              <a:t>Опыт 3</a:t>
            </a:r>
          </a:p>
          <a:p>
            <a:endParaRPr lang="ru-RU" dirty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pPr algn="ctr"/>
            <a:endParaRPr lang="ru-RU" dirty="0" smtClean="0">
              <a:latin typeface="Comic Sans MS" pitchFamily="66" charset="0"/>
            </a:endParaRPr>
          </a:p>
          <a:p>
            <a:pPr algn="ctr"/>
            <a:endParaRPr lang="ru-RU" dirty="0">
              <a:latin typeface="Comic Sans MS" pitchFamily="66" charset="0"/>
            </a:endParaRPr>
          </a:p>
          <a:p>
            <a:pPr algn="ctr"/>
            <a:r>
              <a:rPr lang="ru-RU" dirty="0" smtClean="0">
                <a:latin typeface="Comic Sans MS" pitchFamily="66" charset="0"/>
              </a:rPr>
              <a:t>2. Поместила ржавые монеты в «Кока-колу»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1628800"/>
            <a:ext cx="2592288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93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АКТУАЛЬНОСТЬ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latin typeface="Comic Sans MS" pitchFamily="66" charset="0"/>
              </a:rPr>
              <a:t>В современном мире дети все больше предпочтение отдают чипсам, сухарикам и поп-корну и конечно же это все запивают газированными напитками. В мире с каждым днем увеличивается количество больных сахарным диабетом, различными видами раковых заболеваний. Возраст этих заболеваний все молодеет. Все эти заболевания все чаще связывают с газированными напитками. Один из самых популярных в мире газированных напитков с более чем 120-летней историей - это Кока-кола. </a:t>
            </a:r>
          </a:p>
          <a:p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07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>
                <a:solidFill>
                  <a:prstClr val="black"/>
                </a:solidFill>
                <a:latin typeface="Comic Sans MS" pitchFamily="66" charset="0"/>
              </a:rPr>
              <a:t>Как «</a:t>
            </a:r>
            <a:r>
              <a:rPr lang="ru-RU" sz="3000" b="1" i="1" dirty="0">
                <a:solidFill>
                  <a:prstClr val="black"/>
                </a:solidFill>
                <a:latin typeface="Comic Sans MS" pitchFamily="66" charset="0"/>
              </a:rPr>
              <a:t>Кока - кола</a:t>
            </a:r>
            <a:r>
              <a:rPr lang="ru-RU" sz="3000" b="1" dirty="0">
                <a:solidFill>
                  <a:prstClr val="black"/>
                </a:solidFill>
                <a:latin typeface="Comic Sans MS" pitchFamily="66" charset="0"/>
              </a:rPr>
              <a:t>» действует на ржавые предметы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Comic Sans MS" pitchFamily="66" charset="0"/>
              </a:rPr>
              <a:t>Опыт 3</a:t>
            </a:r>
          </a:p>
          <a:p>
            <a:pPr marL="0" indent="0">
              <a:buNone/>
            </a:pPr>
            <a:endParaRPr lang="ru-RU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dirty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3. </a:t>
            </a:r>
            <a:r>
              <a:rPr lang="ru-RU" dirty="0">
                <a:latin typeface="Comic Sans MS" pitchFamily="66" charset="0"/>
              </a:rPr>
              <a:t>Через некоторое </a:t>
            </a:r>
            <a:endParaRPr lang="ru-RU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dirty="0" smtClean="0">
                <a:latin typeface="Comic Sans MS" pitchFamily="66" charset="0"/>
              </a:rPr>
              <a:t>время </a:t>
            </a:r>
            <a:r>
              <a:rPr lang="ru-RU" dirty="0">
                <a:latin typeface="Comic Sans MS" pitchFamily="66" charset="0"/>
              </a:rPr>
              <a:t>монеты очистились </a:t>
            </a:r>
            <a:endParaRPr lang="ru-RU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  <a:p>
            <a:endParaRPr lang="ru-RU" b="1" dirty="0" smtClean="0">
              <a:latin typeface="Comic Sans MS" pitchFamily="66" charset="0"/>
            </a:endParaRPr>
          </a:p>
          <a:p>
            <a:r>
              <a:rPr lang="ru-RU" b="1" dirty="0" smtClean="0">
                <a:latin typeface="Comic Sans MS" pitchFamily="66" charset="0"/>
              </a:rPr>
              <a:t>Вывод: </a:t>
            </a:r>
            <a:r>
              <a:rPr lang="ru-RU" dirty="0" smtClean="0">
                <a:latin typeface="Comic Sans MS" pitchFamily="66" charset="0"/>
              </a:rPr>
              <a:t>«Кока-кола» </a:t>
            </a:r>
            <a:r>
              <a:rPr lang="ru-RU" dirty="0">
                <a:latin typeface="Comic Sans MS" pitchFamily="66" charset="0"/>
              </a:rPr>
              <a:t>разъедает ржавчину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0808"/>
            <a:ext cx="237626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1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latin typeface="Comic Sans MS" pitchFamily="66" charset="0"/>
              </a:rPr>
              <a:t>«</a:t>
            </a:r>
            <a:r>
              <a:rPr lang="ru-RU" sz="3000" b="1" i="1" dirty="0">
                <a:latin typeface="Comic Sans MS" pitchFamily="66" charset="0"/>
              </a:rPr>
              <a:t>Кока - кола</a:t>
            </a:r>
            <a:r>
              <a:rPr lang="ru-RU" sz="3000" b="1" dirty="0">
                <a:latin typeface="Comic Sans MS" pitchFamily="66" charset="0"/>
              </a:rPr>
              <a:t>» содержит большое количество сахара</a:t>
            </a:r>
            <a:endParaRPr lang="ru-RU" sz="3000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Comic Sans MS" pitchFamily="66" charset="0"/>
              </a:rPr>
              <a:t>Опыт 4</a:t>
            </a:r>
          </a:p>
          <a:p>
            <a:pPr marL="0" indent="0">
              <a:buNone/>
            </a:pPr>
            <a:endParaRPr lang="ru-RU" dirty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pPr algn="ctr"/>
            <a:r>
              <a:rPr lang="ru-RU" dirty="0" smtClean="0">
                <a:latin typeface="Comic Sans MS" pitchFamily="66" charset="0"/>
              </a:rPr>
              <a:t>1. В </a:t>
            </a:r>
            <a:r>
              <a:rPr lang="ru-RU" dirty="0">
                <a:latin typeface="Comic Sans MS" pitchFamily="66" charset="0"/>
              </a:rPr>
              <a:t>стеклянный стакан я налила кока-колу и оставила ее на неделю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1628800"/>
            <a:ext cx="2665263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3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latin typeface="Comic Sans MS" pitchFamily="66" charset="0"/>
              </a:rPr>
              <a:t>«</a:t>
            </a:r>
            <a:r>
              <a:rPr lang="ru-RU" sz="3000" b="1" i="1" dirty="0">
                <a:latin typeface="Comic Sans MS" pitchFamily="66" charset="0"/>
              </a:rPr>
              <a:t>Кока - кола</a:t>
            </a:r>
            <a:r>
              <a:rPr lang="ru-RU" sz="3000" b="1" dirty="0">
                <a:latin typeface="Comic Sans MS" pitchFamily="66" charset="0"/>
              </a:rPr>
              <a:t>» содержит большое количество сахара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Comic Sans MS" pitchFamily="66" charset="0"/>
              </a:rPr>
              <a:t>Опыт 4</a:t>
            </a:r>
          </a:p>
          <a:p>
            <a:endParaRPr lang="ru-RU" dirty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2. </a:t>
            </a:r>
            <a:r>
              <a:rPr lang="ru-RU" dirty="0">
                <a:latin typeface="Comic Sans MS" pitchFamily="66" charset="0"/>
              </a:rPr>
              <a:t>Через неделю вода </a:t>
            </a:r>
            <a:endParaRPr lang="ru-RU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dirty="0" smtClean="0">
                <a:latin typeface="Comic Sans MS" pitchFamily="66" charset="0"/>
              </a:rPr>
              <a:t>из </a:t>
            </a:r>
            <a:r>
              <a:rPr lang="ru-RU" dirty="0">
                <a:latin typeface="Comic Sans MS" pitchFamily="66" charset="0"/>
              </a:rPr>
              <a:t>кока- колы испарилась, </a:t>
            </a:r>
            <a:endParaRPr lang="ru-RU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dirty="0" smtClean="0">
                <a:latin typeface="Comic Sans MS" pitchFamily="66" charset="0"/>
              </a:rPr>
              <a:t>а </a:t>
            </a:r>
            <a:r>
              <a:rPr lang="ru-RU" dirty="0">
                <a:latin typeface="Comic Sans MS" pitchFamily="66" charset="0"/>
              </a:rPr>
              <a:t>в ёмкости остался тягучий </a:t>
            </a:r>
            <a:r>
              <a:rPr lang="ru-RU" dirty="0" smtClean="0">
                <a:latin typeface="Comic Sans MS" pitchFamily="66" charset="0"/>
              </a:rPr>
              <a:t>сироп</a:t>
            </a:r>
          </a:p>
          <a:p>
            <a:pPr marL="0" indent="0">
              <a:buNone/>
            </a:pPr>
            <a:endParaRPr lang="ru-RU" dirty="0" smtClean="0">
              <a:latin typeface="Comic Sans MS" pitchFamily="66" charset="0"/>
            </a:endParaRPr>
          </a:p>
          <a:p>
            <a:r>
              <a:rPr lang="ru-RU" b="1" dirty="0" smtClean="0">
                <a:latin typeface="Comic Sans MS" pitchFamily="66" charset="0"/>
              </a:rPr>
              <a:t>Вывод: </a:t>
            </a:r>
            <a:r>
              <a:rPr lang="ru-RU" dirty="0" smtClean="0">
                <a:latin typeface="Comic Sans MS" pitchFamily="66" charset="0"/>
              </a:rPr>
              <a:t>В «Кока-коле» </a:t>
            </a:r>
            <a:r>
              <a:rPr lang="ru-RU" dirty="0">
                <a:latin typeface="Comic Sans MS" pitchFamily="66" charset="0"/>
              </a:rPr>
              <a:t>очень много сахара</a:t>
            </a:r>
            <a:endParaRPr lang="ru-RU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28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772335" y="2524254"/>
            <a:ext cx="3741623" cy="1440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«Кока-кола»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620688"/>
            <a:ext cx="3816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Comic Sans MS" pitchFamily="66" charset="0"/>
              </a:rPr>
              <a:t>В</a:t>
            </a:r>
            <a:r>
              <a:rPr lang="ru-RU" sz="2800" b="1" dirty="0" smtClean="0">
                <a:latin typeface="Comic Sans MS" pitchFamily="66" charset="0"/>
              </a:rPr>
              <a:t>лияет </a:t>
            </a:r>
            <a:r>
              <a:rPr lang="ru-RU" sz="2800" b="1" dirty="0">
                <a:latin typeface="Comic Sans MS" pitchFamily="66" charset="0"/>
              </a:rPr>
              <a:t>на эмаль зубов (зубы темнеют)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30436" y="63691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Comic Sans MS" pitchFamily="66" charset="0"/>
              </a:rPr>
              <a:t>Р</a:t>
            </a:r>
            <a:r>
              <a:rPr lang="ru-RU" sz="2800" b="1" dirty="0" smtClean="0">
                <a:latin typeface="Comic Sans MS" pitchFamily="66" charset="0"/>
              </a:rPr>
              <a:t>азрушает </a:t>
            </a:r>
            <a:r>
              <a:rPr lang="ru-RU" sz="2800" b="1" dirty="0">
                <a:latin typeface="Comic Sans MS" pitchFamily="66" charset="0"/>
              </a:rPr>
              <a:t>кости человека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5184" y="441023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Comic Sans MS" pitchFamily="66" charset="0"/>
              </a:rPr>
              <a:t>Р</a:t>
            </a:r>
            <a:r>
              <a:rPr lang="ru-RU" sz="2800" b="1" dirty="0" smtClean="0">
                <a:latin typeface="Comic Sans MS" pitchFamily="66" charset="0"/>
              </a:rPr>
              <a:t>азрушает </a:t>
            </a:r>
            <a:r>
              <a:rPr lang="ru-RU" sz="2800" b="1" dirty="0">
                <a:latin typeface="Comic Sans MS" pitchFamily="66" charset="0"/>
              </a:rPr>
              <a:t>мягкие ткани организма, делая их более рыхлыми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85854" y="441023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Comic Sans MS" pitchFamily="66" charset="0"/>
              </a:rPr>
              <a:t>М</a:t>
            </a:r>
            <a:r>
              <a:rPr lang="ru-RU" sz="2800" b="1" dirty="0" smtClean="0">
                <a:latin typeface="Comic Sans MS" pitchFamily="66" charset="0"/>
              </a:rPr>
              <a:t>ного </a:t>
            </a:r>
            <a:r>
              <a:rPr lang="ru-RU" sz="2800" b="1" dirty="0">
                <a:latin typeface="Comic Sans MS" pitchFamily="66" charset="0"/>
              </a:rPr>
              <a:t>сахара или заменителей </a:t>
            </a:r>
            <a:r>
              <a:rPr lang="ru-RU" sz="2800" b="1" dirty="0" smtClean="0">
                <a:latin typeface="Comic Sans MS" pitchFamily="66" charset="0"/>
              </a:rPr>
              <a:t>сахара вредят </a:t>
            </a:r>
            <a:r>
              <a:rPr lang="ru-RU" sz="2800" b="1" dirty="0">
                <a:latin typeface="Comic Sans MS" pitchFamily="66" charset="0"/>
              </a:rPr>
              <a:t>нашему организму</a:t>
            </a:r>
          </a:p>
        </p:txBody>
      </p:sp>
      <p:cxnSp>
        <p:nvCxnSpPr>
          <p:cNvPr id="17" name="Прямая со стрелкой 16"/>
          <p:cNvCxnSpPr>
            <a:stCxn id="2" idx="7"/>
            <a:endCxn id="10" idx="2"/>
          </p:cNvCxnSpPr>
          <p:nvPr/>
        </p:nvCxnSpPr>
        <p:spPr>
          <a:xfrm flipV="1">
            <a:off x="5966010" y="1591020"/>
            <a:ext cx="850426" cy="1144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1"/>
            <a:endCxn id="9" idx="2"/>
          </p:cNvCxnSpPr>
          <p:nvPr/>
        </p:nvCxnSpPr>
        <p:spPr>
          <a:xfrm flipH="1" flipV="1">
            <a:off x="2375756" y="2005683"/>
            <a:ext cx="944527" cy="7294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2" idx="5"/>
          </p:cNvCxnSpPr>
          <p:nvPr/>
        </p:nvCxnSpPr>
        <p:spPr>
          <a:xfrm>
            <a:off x="5966010" y="3753507"/>
            <a:ext cx="694757" cy="539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" idx="3"/>
          </p:cNvCxnSpPr>
          <p:nvPr/>
        </p:nvCxnSpPr>
        <p:spPr>
          <a:xfrm flipH="1">
            <a:off x="2628319" y="3753507"/>
            <a:ext cx="691964" cy="539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22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огонек\Desktop\DSCN4903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52" y="836712"/>
            <a:ext cx="3346006" cy="26686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6387" name="Picture 3" descr="C:\Users\огонек\Desktop\DSCN49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48" y="836712"/>
            <a:ext cx="3340048" cy="2707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6388" name="Picture 4" descr="C:\Users\огонек\Desktop\DSCN49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57644"/>
            <a:ext cx="3024336" cy="29355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6390" name="Picture 6" descr="C:\Users\огонек\Desktop\DSCN49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51" y="3757644"/>
            <a:ext cx="3346007" cy="288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785555" y="116632"/>
            <a:ext cx="760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Презентация проекта одноклассникам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4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Заключение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3600" dirty="0" smtClean="0">
                <a:latin typeface="Comic Sans MS" pitchFamily="66" charset="0"/>
              </a:rPr>
              <a:t>Необходимо </a:t>
            </a:r>
            <a:r>
              <a:rPr lang="ru-RU" sz="3600" dirty="0">
                <a:latin typeface="Comic Sans MS" pitchFamily="66" charset="0"/>
              </a:rPr>
              <a:t>питаться «здоровыми продуктами»: есть черный хлеб, больше овощей, молочные продукты, мясо, рыбу и фрукты. Лучше выпить сок или даже обычную воду, чем губить свое здоровье, употребляя «Кока-колу». Искусственная пища, напитки очень навязчиво рекламируются в отличие от натуральной. Все это так хочется попробовать, но нужно понимать, что здоровье самое ценное, что есть у нас.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4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6336704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b="1" dirty="0">
              <a:latin typeface="Comic Sans MS" pitchFamily="66" charset="0"/>
            </a:endParaRPr>
          </a:p>
          <a:p>
            <a:pPr marL="0" indent="0">
              <a:buNone/>
            </a:pPr>
            <a:endParaRPr lang="ru-RU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b="1" dirty="0">
              <a:latin typeface="Comic Sans MS" pitchFamily="66" charset="0"/>
            </a:endParaRPr>
          </a:p>
          <a:p>
            <a:pPr marL="0" indent="0">
              <a:buNone/>
            </a:pPr>
            <a:endParaRPr lang="ru-RU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b="1" dirty="0"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035902" cy="348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4869160"/>
            <a:ext cx="3888432" cy="9361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Искусственной пище - НЕТ</a:t>
            </a:r>
            <a:endParaRPr lang="ru-RU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904481"/>
            <a:ext cx="3672408" cy="10801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Comic Sans MS" pitchFamily="66" charset="0"/>
              </a:rPr>
              <a:t>Здоровой пище - ДА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460" y="3645024"/>
            <a:ext cx="46805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607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9525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0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448271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latin typeface="Comic Sans MS" pitchFamily="66" charset="0"/>
              </a:rPr>
              <a:t>Гипотеза:</a:t>
            </a: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>Я предположила, что “Кока-кола” вредна для организма человека.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284984"/>
            <a:ext cx="7560840" cy="3168352"/>
          </a:xfrm>
        </p:spPr>
        <p:txBody>
          <a:bodyPr>
            <a:noAutofit/>
          </a:bodyPr>
          <a:lstStyle/>
          <a:p>
            <a:pPr algn="just"/>
            <a:r>
              <a:rPr lang="ru-RU" sz="4000" b="1" dirty="0" smtClean="0">
                <a:solidFill>
                  <a:schemeClr val="tx1"/>
                </a:solidFill>
                <a:latin typeface="Comic Sans MS" pitchFamily="66" charset="0"/>
              </a:rPr>
              <a:t>Цель:</a:t>
            </a:r>
          </a:p>
          <a:p>
            <a:pPr algn="l"/>
            <a:r>
              <a:rPr lang="ru-RU" sz="4000" dirty="0">
                <a:solidFill>
                  <a:schemeClr val="tx1"/>
                </a:solidFill>
                <a:latin typeface="Comic Sans MS" pitchFamily="66" charset="0"/>
              </a:rPr>
              <a:t>выяснить, какой вред наносит напиток «Кока-кола» организму человека</a:t>
            </a:r>
            <a:r>
              <a:rPr lang="ru-RU" sz="40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ru-RU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33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347864" y="2564904"/>
            <a:ext cx="2808312" cy="12961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620688"/>
            <a:ext cx="3168352" cy="1584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Изучить информацию о влиянии напитка «Кока-кола» 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организм человека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1979" y="620688"/>
            <a:ext cx="2592288" cy="15950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Провести физические опыты по изучению свойств «Кока-колы»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8772" y="4149080"/>
            <a:ext cx="2962718" cy="1800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Провести анкетирование среди одноклассников, чтобы выяснить, как они относятся к напитку «Кока-кола»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35896" y="4141618"/>
            <a:ext cx="2386654" cy="18076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Сформулировать выводы</a:t>
            </a:r>
          </a:p>
        </p:txBody>
      </p:sp>
      <p:cxnSp>
        <p:nvCxnSpPr>
          <p:cNvPr id="10" name="Прямая со стрелкой 9"/>
          <p:cNvCxnSpPr>
            <a:stCxn id="4" idx="1"/>
          </p:cNvCxnSpPr>
          <p:nvPr/>
        </p:nvCxnSpPr>
        <p:spPr>
          <a:xfrm flipH="1" flipV="1">
            <a:off x="3203848" y="2204864"/>
            <a:ext cx="555284" cy="549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7"/>
          </p:cNvCxnSpPr>
          <p:nvPr/>
        </p:nvCxnSpPr>
        <p:spPr>
          <a:xfrm flipV="1">
            <a:off x="5744908" y="2215774"/>
            <a:ext cx="1059340" cy="5389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5"/>
          </p:cNvCxnSpPr>
          <p:nvPr/>
        </p:nvCxnSpPr>
        <p:spPr>
          <a:xfrm>
            <a:off x="5744908" y="3671232"/>
            <a:ext cx="771308" cy="549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3"/>
          </p:cNvCxnSpPr>
          <p:nvPr/>
        </p:nvCxnSpPr>
        <p:spPr>
          <a:xfrm flipH="1">
            <a:off x="3203848" y="3671232"/>
            <a:ext cx="555284" cy="4778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3759132" y="620688"/>
            <a:ext cx="2263418" cy="15841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Узнать мнение врача-педиатра по этому вопросу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>
            <a:stCxn id="4" idx="0"/>
          </p:cNvCxnSpPr>
          <p:nvPr/>
        </p:nvCxnSpPr>
        <p:spPr>
          <a:xfrm flipV="1">
            <a:off x="4752020" y="2215774"/>
            <a:ext cx="0" cy="349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6274578" y="4221088"/>
            <a:ext cx="2329870" cy="16561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разъяснительную работу о вреде «Кока-колы» среди моих сверстников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4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Этапы проекта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pPr marL="11430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kern="800" spc="-10" dirty="0">
                <a:latin typeface="Comic Sans MS" pitchFamily="66" charset="0"/>
                <a:ea typeface="Times New Roman"/>
                <a:cs typeface="Times New Roman"/>
              </a:rPr>
              <a:t>Подготовительный (декабрь) </a:t>
            </a:r>
            <a:endParaRPr lang="ru-RU" sz="2800" b="1" dirty="0">
              <a:latin typeface="Comic Sans MS" pitchFamily="66" charset="0"/>
              <a:ea typeface="Times New Roman"/>
              <a:cs typeface="Times New Roman"/>
            </a:endParaRPr>
          </a:p>
          <a:p>
            <a:pPr marL="45720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kern="800" spc="-10" dirty="0">
                <a:latin typeface="Comic Sans MS" pitchFamily="66" charset="0"/>
                <a:ea typeface="Times New Roman"/>
                <a:cs typeface="Times New Roman"/>
              </a:rPr>
              <a:t>На подготовительном этапе мною была изучена научная литература по обозначенной теме, исследованы мнения врачей</a:t>
            </a:r>
            <a:r>
              <a:rPr lang="ru-RU" sz="2400" kern="800" spc="-10" dirty="0" smtClean="0">
                <a:latin typeface="Comic Sans MS" pitchFamily="66" charset="0"/>
                <a:ea typeface="Times New Roman"/>
                <a:cs typeface="Times New Roman"/>
              </a:rPr>
              <a:t>.</a:t>
            </a:r>
            <a:endParaRPr lang="ru-RU" sz="2400" dirty="0">
              <a:latin typeface="Comic Sans MS" pitchFamily="66" charset="0"/>
              <a:ea typeface="Times New Roman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b="1" kern="800" spc="-10" dirty="0">
                <a:latin typeface="Comic Sans MS" pitchFamily="66" charset="0"/>
              </a:rPr>
              <a:t>Основной этап (декабрь-январь). </a:t>
            </a:r>
            <a:endParaRPr lang="ru-RU" b="1" dirty="0">
              <a:latin typeface="Comic Sans MS" pitchFamily="66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200" kern="800" spc="-10" dirty="0" smtClean="0">
                <a:latin typeface="Comic Sans MS" pitchFamily="66" charset="0"/>
                <a:ea typeface="Times New Roman"/>
                <a:cs typeface="Times New Roman"/>
              </a:rPr>
              <a:t>Проведены </a:t>
            </a:r>
            <a:r>
              <a:rPr lang="ru-RU" sz="2200" kern="800" spc="-10" dirty="0">
                <a:latin typeface="Comic Sans MS" pitchFamily="66" charset="0"/>
                <a:ea typeface="Times New Roman"/>
                <a:cs typeface="Times New Roman"/>
              </a:rPr>
              <a:t>опыты и исследования.</a:t>
            </a:r>
            <a:endParaRPr lang="ru-RU" sz="2200" dirty="0">
              <a:latin typeface="Comic Sans MS" pitchFamily="66" charset="0"/>
              <a:ea typeface="Times New Roman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b="1" kern="800" spc="-10" dirty="0">
                <a:latin typeface="Comic Sans MS" pitchFamily="66" charset="0"/>
                <a:ea typeface="Times New Roman"/>
                <a:cs typeface="Times New Roman"/>
              </a:rPr>
              <a:t>Заключительный этап (январь).</a:t>
            </a:r>
            <a:endParaRPr lang="ru-RU" b="1" dirty="0">
              <a:latin typeface="Comic Sans MS" pitchFamily="66" charset="0"/>
              <a:ea typeface="Times New Roman"/>
              <a:cs typeface="Times New Roman"/>
            </a:endParaRPr>
          </a:p>
          <a:p>
            <a:pPr marL="45720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200" kern="800" spc="-10" dirty="0">
                <a:latin typeface="Comic Sans MS" pitchFamily="66" charset="0"/>
                <a:ea typeface="Times New Roman"/>
                <a:cs typeface="Times New Roman"/>
              </a:rPr>
              <a:t>Обобщение  полученной  информации, проведение опроса среди одноклассников. Подготовка презентации и защита проекта.</a:t>
            </a:r>
            <a:endParaRPr lang="ru-RU" sz="2200" dirty="0">
              <a:latin typeface="Comic Sans MS" pitchFamily="66" charset="0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33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Немного истории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Напиток </a:t>
            </a:r>
            <a:r>
              <a:rPr lang="ru-RU" dirty="0"/>
              <a:t>«Кока-Кола» был придуман в Атланте (США) 8 мая 1886 года фармацевтом Джоном </a:t>
            </a:r>
            <a:r>
              <a:rPr lang="ru-RU" dirty="0" err="1" smtClean="0"/>
              <a:t>Ститом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/>
              <a:t>Напиток был запатентован как лекарственное средство «от любых нервных расстройств</a:t>
            </a:r>
            <a:r>
              <a:rPr lang="ru-RU" dirty="0" smtClean="0"/>
              <a:t>». </a:t>
            </a:r>
            <a:r>
              <a:rPr lang="ru-RU" dirty="0"/>
              <a:t>В состав «Кока –колы» входил кокаин.</a:t>
            </a:r>
          </a:p>
          <a:p>
            <a:pPr algn="just"/>
            <a:r>
              <a:rPr lang="ru-RU" dirty="0"/>
              <a:t>Первый год напиток был убыточным.</a:t>
            </a:r>
          </a:p>
          <a:p>
            <a:pPr algn="just"/>
            <a:r>
              <a:rPr lang="ru-RU" dirty="0"/>
              <a:t>В 1902 году «Кока-кола» стала самым известным напитком в США.</a:t>
            </a:r>
          </a:p>
          <a:p>
            <a:pPr algn="just"/>
            <a:r>
              <a:rPr lang="ru-RU" dirty="0"/>
              <a:t>В 1980 г. «Кока-Кола» стала официальным напитком Олимпийских игр в Москве.</a:t>
            </a:r>
          </a:p>
          <a:p>
            <a:pPr algn="just"/>
            <a:r>
              <a:rPr lang="ru-RU" dirty="0"/>
              <a:t>В 1988 году «Кока-кола» вышла на рынок в нашей стране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15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Comic Sans MS" pitchFamily="66" charset="0"/>
              </a:rPr>
              <a:t>Исследование состава кока-колы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25658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Comic Sans MS" pitchFamily="66" charset="0"/>
              </a:rPr>
              <a:t>Компонентами «классического варианта Кока-Колы» являются: </a:t>
            </a:r>
            <a:endParaRPr lang="ru-RU" b="1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1.очищенная </a:t>
            </a:r>
            <a:r>
              <a:rPr lang="ru-RU" dirty="0">
                <a:latin typeface="Comic Sans MS" pitchFamily="66" charset="0"/>
              </a:rPr>
              <a:t>газированная вода; 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2.сахар</a:t>
            </a:r>
            <a:r>
              <a:rPr lang="ru-RU" dirty="0">
                <a:latin typeface="Comic Sans MS" pitchFamily="66" charset="0"/>
              </a:rPr>
              <a:t>; 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3.натуральный </a:t>
            </a:r>
            <a:r>
              <a:rPr lang="ru-RU" dirty="0">
                <a:latin typeface="Comic Sans MS" pitchFamily="66" charset="0"/>
              </a:rPr>
              <a:t>краситель; 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4.регулятор </a:t>
            </a:r>
            <a:r>
              <a:rPr lang="ru-RU" dirty="0">
                <a:latin typeface="Comic Sans MS" pitchFamily="66" charset="0"/>
              </a:rPr>
              <a:t>кислотности ортофосфорная кислота; 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5.натуральные </a:t>
            </a:r>
            <a:r>
              <a:rPr lang="ru-RU" dirty="0" err="1" smtClean="0">
                <a:latin typeface="Comic Sans MS" pitchFamily="66" charset="0"/>
              </a:rPr>
              <a:t>ароматизаторы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6.кофеин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25658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Comic Sans MS" pitchFamily="66" charset="0"/>
              </a:rPr>
              <a:t>Пищевая ценность (на </a:t>
            </a:r>
            <a:r>
              <a:rPr lang="ru-RU" b="1" dirty="0" smtClean="0">
                <a:latin typeface="Comic Sans MS" pitchFamily="66" charset="0"/>
              </a:rPr>
              <a:t>100 мл)</a:t>
            </a:r>
          </a:p>
          <a:p>
            <a:pPr marL="0" indent="0" algn="ctr">
              <a:buNone/>
            </a:pPr>
            <a:endParaRPr lang="ru-RU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2136339"/>
            <a:ext cx="3744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Калорийность 42 </a:t>
            </a:r>
            <a:r>
              <a:rPr lang="ru-RU" sz="2000" dirty="0">
                <a:latin typeface="Comic Sans MS" pitchFamily="66" charset="0"/>
              </a:rPr>
              <a:t>Ккал</a:t>
            </a:r>
          </a:p>
          <a:p>
            <a:r>
              <a:rPr lang="ru-RU" sz="2000" dirty="0">
                <a:latin typeface="Comic Sans MS" pitchFamily="66" charset="0"/>
              </a:rPr>
              <a:t>Белки	</a:t>
            </a:r>
            <a:r>
              <a:rPr lang="ru-RU" sz="2000" dirty="0" smtClean="0">
                <a:latin typeface="Comic Sans MS" pitchFamily="66" charset="0"/>
              </a:rPr>
              <a:t>            0</a:t>
            </a:r>
            <a:endParaRPr lang="ru-RU" sz="2000" dirty="0">
              <a:latin typeface="Comic Sans MS" pitchFamily="66" charset="0"/>
            </a:endParaRPr>
          </a:p>
          <a:p>
            <a:r>
              <a:rPr lang="ru-RU" sz="2000" dirty="0">
                <a:latin typeface="Comic Sans MS" pitchFamily="66" charset="0"/>
              </a:rPr>
              <a:t>Жиры	</a:t>
            </a:r>
            <a:r>
              <a:rPr lang="ru-RU" sz="2000" dirty="0" smtClean="0">
                <a:latin typeface="Comic Sans MS" pitchFamily="66" charset="0"/>
              </a:rPr>
              <a:t>            0</a:t>
            </a:r>
            <a:endParaRPr lang="ru-RU" sz="2000" dirty="0">
              <a:latin typeface="Comic Sans MS" pitchFamily="66" charset="0"/>
            </a:endParaRPr>
          </a:p>
          <a:p>
            <a:r>
              <a:rPr lang="ru-RU" sz="2000" dirty="0">
                <a:latin typeface="Comic Sans MS" pitchFamily="66" charset="0"/>
              </a:rPr>
              <a:t>Углеводы	</a:t>
            </a:r>
            <a:r>
              <a:rPr lang="ru-RU" sz="2000" dirty="0" smtClean="0">
                <a:latin typeface="Comic Sans MS" pitchFamily="66" charset="0"/>
              </a:rPr>
              <a:t>10,6</a:t>
            </a:r>
            <a:endParaRPr lang="ru-RU" sz="2000" dirty="0">
              <a:latin typeface="Comic Sans MS" pitchFamily="66" charset="0"/>
            </a:endParaRPr>
          </a:p>
          <a:p>
            <a:r>
              <a:rPr lang="ru-RU" sz="2000" dirty="0" smtClean="0">
                <a:latin typeface="Comic Sans MS" pitchFamily="66" charset="0"/>
              </a:rPr>
              <a:t>Натрий  </a:t>
            </a:r>
            <a:r>
              <a:rPr lang="ru-RU" sz="2000" dirty="0">
                <a:latin typeface="Comic Sans MS" pitchFamily="66" charset="0"/>
              </a:rPr>
              <a:t>	&lt;11 мг</a:t>
            </a:r>
          </a:p>
          <a:p>
            <a:r>
              <a:rPr lang="ru-RU" sz="2000" dirty="0" smtClean="0">
                <a:latin typeface="Comic Sans MS" pitchFamily="66" charset="0"/>
              </a:rPr>
              <a:t>Калий  </a:t>
            </a:r>
            <a:r>
              <a:rPr lang="ru-RU" sz="2000" dirty="0">
                <a:latin typeface="Comic Sans MS" pitchFamily="66" charset="0"/>
              </a:rPr>
              <a:t>	1мг</a:t>
            </a:r>
          </a:p>
          <a:p>
            <a:r>
              <a:rPr lang="ru-RU" sz="2000" dirty="0">
                <a:latin typeface="Comic Sans MS" pitchFamily="66" charset="0"/>
              </a:rPr>
              <a:t>Кальций	4мг</a:t>
            </a:r>
          </a:p>
          <a:p>
            <a:r>
              <a:rPr lang="ru-RU" sz="2000" dirty="0">
                <a:latin typeface="Comic Sans MS" pitchFamily="66" charset="0"/>
              </a:rPr>
              <a:t>Магний	1 мг</a:t>
            </a:r>
          </a:p>
          <a:p>
            <a:r>
              <a:rPr lang="ru-RU" sz="2000" dirty="0">
                <a:latin typeface="Comic Sans MS" pitchFamily="66" charset="0"/>
              </a:rPr>
              <a:t>Фосфор	Около 17 мг</a:t>
            </a:r>
          </a:p>
        </p:txBody>
      </p:sp>
    </p:spTree>
    <p:extLst>
      <p:ext uri="{BB962C8B-B14F-4D97-AF65-F5344CB8AC3E}">
        <p14:creationId xmlns:p14="http://schemas.microsoft.com/office/powerpoint/2010/main" val="281493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 b="1" dirty="0" smtClean="0">
                <a:latin typeface="Comic Sans MS" pitchFamily="66" charset="0"/>
              </a:rPr>
              <a:t>Мнение медицинского работника</a:t>
            </a:r>
            <a:endParaRPr lang="ru-RU" sz="3800" b="1" dirty="0">
              <a:latin typeface="Comic Sans MS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100264" cy="4968552"/>
          </a:xfrm>
        </p:spPr>
        <p:txBody>
          <a:bodyPr>
            <a:noAutofit/>
          </a:bodyPr>
          <a:lstStyle/>
          <a:p>
            <a:pPr lvl="0" algn="just"/>
            <a:r>
              <a:rPr lang="ru-RU" sz="2000" b="1" dirty="0"/>
              <a:t>Напитки, подобные «Кока-коле», запрещены в учебных учреждениях, </a:t>
            </a:r>
          </a:p>
          <a:p>
            <a:pPr lvl="0" algn="just"/>
            <a:r>
              <a:rPr lang="ru-RU" sz="2000" b="1" dirty="0"/>
              <a:t>Они разрушительно воздействуют на желудок и клетки печени, </a:t>
            </a:r>
          </a:p>
          <a:p>
            <a:pPr lvl="0" algn="just"/>
            <a:r>
              <a:rPr lang="ru-RU" sz="2000" b="1" dirty="0"/>
              <a:t>при избыточном применении вызывают ожирение, </a:t>
            </a:r>
          </a:p>
          <a:p>
            <a:pPr lvl="0" algn="just"/>
            <a:r>
              <a:rPr lang="ru-RU" sz="2000" b="1" dirty="0"/>
              <a:t>вредят эмали зубов, </a:t>
            </a:r>
          </a:p>
          <a:p>
            <a:pPr lvl="0" algn="just"/>
            <a:r>
              <a:rPr lang="ru-RU" sz="2000" b="1" dirty="0"/>
              <a:t>Действие ортофосфорной кислоты губительно сказывается на зубы и кости детей. </a:t>
            </a:r>
          </a:p>
          <a:p>
            <a:pPr lvl="0" algn="just"/>
            <a:r>
              <a:rPr lang="ru-RU" sz="2000" b="1" dirty="0"/>
              <a:t>Красители «Кока- колы» очень стойкие и зубы от них темнеют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огонек\Desktop\IMG_20180420_1348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84784"/>
            <a:ext cx="4104455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46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omic Sans MS" pitchFamily="66" charset="0"/>
              </a:rPr>
              <a:t>Я провела анкетирование в своем классе по вопросам:</a:t>
            </a:r>
            <a:br>
              <a:rPr lang="ru-RU" dirty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46449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Comic Sans MS" pitchFamily="66" charset="0"/>
              </a:rPr>
              <a:t>1</a:t>
            </a:r>
            <a:r>
              <a:rPr lang="ru-RU" dirty="0">
                <a:latin typeface="Comic Sans MS" pitchFamily="66" charset="0"/>
              </a:rPr>
              <a:t>. Любите ли вы «Кока-колу»?</a:t>
            </a:r>
          </a:p>
          <a:p>
            <a:pPr algn="just"/>
            <a:r>
              <a:rPr lang="ru-RU" dirty="0">
                <a:latin typeface="Comic Sans MS" pitchFamily="66" charset="0"/>
              </a:rPr>
              <a:t>2. Как часто вы пьете «Кока-колу»?</a:t>
            </a:r>
          </a:p>
          <a:p>
            <a:pPr algn="just"/>
            <a:r>
              <a:rPr lang="ru-RU" dirty="0">
                <a:latin typeface="Comic Sans MS" pitchFamily="66" charset="0"/>
              </a:rPr>
              <a:t>3. Если вам предложат на выбор «Кока-колу» и сладкий чай, что вы выберете?</a:t>
            </a:r>
          </a:p>
          <a:p>
            <a:pPr algn="just"/>
            <a:r>
              <a:rPr lang="ru-RU" dirty="0">
                <a:latin typeface="Comic Sans MS" pitchFamily="66" charset="0"/>
              </a:rPr>
              <a:t>4. Известно ли вам о вреде «Кока- колы»?</a:t>
            </a:r>
          </a:p>
          <a:p>
            <a:pPr algn="just"/>
            <a:r>
              <a:rPr lang="ru-RU" dirty="0">
                <a:latin typeface="Comic Sans MS" pitchFamily="66" charset="0"/>
              </a:rPr>
              <a:t>5. Наносит ли «Кока-кола» вред здоровью?</a:t>
            </a:r>
          </a:p>
          <a:p>
            <a:pPr marL="0" indent="0" algn="just">
              <a:buNone/>
            </a:pPr>
            <a:r>
              <a:rPr lang="ru-RU" dirty="0">
                <a:latin typeface="Comic Sans MS" pitchFamily="66" charset="0"/>
              </a:rPr>
              <a:t>Было опрошено 26 учеников 2 «Б» класса.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7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</TotalTime>
  <Words>976</Words>
  <Application>Microsoft Office PowerPoint</Application>
  <PresentationFormat>Экран (4:3)</PresentationFormat>
  <Paragraphs>198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Диаграмма</vt:lpstr>
      <vt:lpstr>Тема проекта: «Что за напиток Кока-кола»</vt:lpstr>
      <vt:lpstr>АКТУАЛЬНОСТЬ</vt:lpstr>
      <vt:lpstr>Гипотеза: Я предположила, что “Кока-кола” вредна для организма человека.</vt:lpstr>
      <vt:lpstr>Презентация PowerPoint</vt:lpstr>
      <vt:lpstr>Этапы проекта</vt:lpstr>
      <vt:lpstr>Немного истории</vt:lpstr>
      <vt:lpstr>Исследование состава кока-колы</vt:lpstr>
      <vt:lpstr>Мнение медицинского работника</vt:lpstr>
      <vt:lpstr>Я провела анкетирование в своем классе по вопросам: </vt:lpstr>
      <vt:lpstr>Итоги анкетирования в классе</vt:lpstr>
      <vt:lpstr>Итоги анкетирования в классе</vt:lpstr>
      <vt:lpstr>Как воздействует «Кока - кола» на скорлупу яйца: </vt:lpstr>
      <vt:lpstr>Как воздействует «Кока - кола» на скорлупу яйца: </vt:lpstr>
      <vt:lpstr>Как воздействует «Кока - кола» на скорлупу яйца: </vt:lpstr>
      <vt:lpstr>Как «Кока-кола» влияет на мягкие ткани организма</vt:lpstr>
      <vt:lpstr>Как «Кока-кола» влияет на мягкие ткани организма</vt:lpstr>
      <vt:lpstr>Как «Кока-кола» влияет на мягкие ткани организма</vt:lpstr>
      <vt:lpstr>Как «Кока - кола» действует на ржавые предметы</vt:lpstr>
      <vt:lpstr>Как «Кока - кола» действует на ржавые предметы</vt:lpstr>
      <vt:lpstr>Как «Кока - кола» действует на ржавые предметы</vt:lpstr>
      <vt:lpstr>«Кока - кола» содержит большое количество сахара</vt:lpstr>
      <vt:lpstr>«Кока - кола» содержит большое количество сахара</vt:lpstr>
      <vt:lpstr>Презентация PowerPoint</vt:lpstr>
      <vt:lpstr>Презентация PowerPoint</vt:lpstr>
      <vt:lpstr>Заключение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 «Что за напиток Кока-кола?»</dc:title>
  <dc:creator>огонек</dc:creator>
  <cp:lastModifiedBy>огонек</cp:lastModifiedBy>
  <cp:revision>53</cp:revision>
  <cp:lastPrinted>2018-01-21T10:28:20Z</cp:lastPrinted>
  <dcterms:created xsi:type="dcterms:W3CDTF">2018-01-17T13:42:14Z</dcterms:created>
  <dcterms:modified xsi:type="dcterms:W3CDTF">2018-09-13T09:05:52Z</dcterms:modified>
</cp:coreProperties>
</file>