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47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7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9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95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39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89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272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944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22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1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06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7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02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13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8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31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8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14871"/>
            <a:ext cx="8424936" cy="183792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ИССЛЕДОВАНИЕ ЛЕКАРСТВЕННЫХ ПРЕПАРАТОВ – ПРОИЗВОДНЫХ АНИЛИНА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Сравнение цвета разбавленных растворов </a:t>
            </a:r>
            <a:r>
              <a:rPr lang="ru-RU" dirty="0" err="1" smtClean="0"/>
              <a:t>азокрасителей</a:t>
            </a:r>
            <a:endParaRPr lang="ru-RU" dirty="0"/>
          </a:p>
        </p:txBody>
      </p:sp>
      <p:pic>
        <p:nvPicPr>
          <p:cNvPr id="5" name="Содержимое 4" descr="IMG_20171113_171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3" y="2204864"/>
            <a:ext cx="3096344" cy="302433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Образование оснований </a:t>
            </a:r>
            <a:r>
              <a:rPr lang="ru-RU" dirty="0" err="1" smtClean="0"/>
              <a:t>Шиффа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Реакция </a:t>
            </a:r>
            <a:r>
              <a:rPr lang="ru-RU" dirty="0" err="1" smtClean="0"/>
              <a:t>Овчинникова</a:t>
            </a:r>
            <a:r>
              <a:rPr lang="ru-RU" dirty="0" smtClean="0"/>
              <a:t> на газетной бумаге (содержит лигнин)</a:t>
            </a:r>
            <a:endParaRPr lang="ru-RU" dirty="0"/>
          </a:p>
        </p:txBody>
      </p:sp>
      <p:pic>
        <p:nvPicPr>
          <p:cNvPr id="4" name="Рисунок 3" descr="FullSizeRender-13-11-17-06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56992"/>
            <a:ext cx="8604448" cy="17746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258" y="1586805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IMG_0546-13-11-17-06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124744"/>
            <a:ext cx="3867894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Образование комплексных солей меди (</a:t>
            </a:r>
            <a:r>
              <a:rPr lang="en-US" dirty="0" smtClean="0"/>
              <a:t>II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FullSizeRender-13-11-17-07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7216"/>
            <a:ext cx="8219256" cy="40068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71113_181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5239213" cy="2947058"/>
          </a:xfrm>
        </p:spPr>
      </p:pic>
      <p:pic>
        <p:nvPicPr>
          <p:cNvPr id="5" name="Рисунок 4" descr="IMG_20171113_181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501008"/>
            <a:ext cx="5364088" cy="3017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Получение 2-гидроксииндофенола</a:t>
            </a:r>
            <a:endParaRPr lang="ru-RU" dirty="0"/>
          </a:p>
        </p:txBody>
      </p:sp>
      <p:pic>
        <p:nvPicPr>
          <p:cNvPr id="4" name="Содержимое 3" descr="FullSizeRender-13-11-17-07-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6720747" cy="3024336"/>
          </a:xfrm>
        </p:spPr>
      </p:pic>
      <p:pic>
        <p:nvPicPr>
          <p:cNvPr id="5" name="Рисунок 4" descr="IMG_20171113_182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32073" y="3344991"/>
            <a:ext cx="4224469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Определение фенольного гидроксила</a:t>
            </a:r>
            <a:endParaRPr lang="ru-RU" dirty="0"/>
          </a:p>
        </p:txBody>
      </p:sp>
      <p:pic>
        <p:nvPicPr>
          <p:cNvPr id="4" name="Содержимое 3" descr="IMG_20171113_190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3858" y="2490788"/>
            <a:ext cx="6124222" cy="34448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Получение </a:t>
            </a:r>
            <a:r>
              <a:rPr lang="ru-RU" dirty="0" err="1" smtClean="0"/>
              <a:t>флуоресцеина</a:t>
            </a:r>
            <a:endParaRPr lang="ru-RU" dirty="0"/>
          </a:p>
        </p:txBody>
      </p:sp>
      <p:pic>
        <p:nvPicPr>
          <p:cNvPr id="4" name="Содержимое 3" descr="FullSizeRender-13-11-17-07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320924" cy="374441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71113_1847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556792"/>
            <a:ext cx="4666942" cy="262515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Выводы:</a:t>
            </a:r>
            <a:br>
              <a:rPr lang="ru-RU" sz="3200" dirty="0" smtClean="0"/>
            </a:br>
            <a:r>
              <a:rPr lang="ru-RU" sz="3200" dirty="0" smtClean="0"/>
              <a:t>Проведённые качественные реакции на функциональные группы подтверждают подлинность лекарственных препаратов – производных анилина.</a:t>
            </a:r>
            <a:endParaRPr lang="ru-RU" sz="3200" dirty="0"/>
          </a:p>
        </p:txBody>
      </p:sp>
      <p:pic>
        <p:nvPicPr>
          <p:cNvPr id="4" name="Содержимое 3" descr="IMG_20171113_1911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12974" y="2490788"/>
            <a:ext cx="6125990" cy="34448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 учебного исследования: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36724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5400" b="1" dirty="0" smtClean="0"/>
              <a:t>Изучение химических свойств производных ароматических аминов путём проведения качественных реакций.</a:t>
            </a:r>
            <a:endParaRPr lang="ru-RU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Обобщить знания школьников об азотсодержащих соединениях и качественных реакциях на различные функциональные группы</a:t>
            </a:r>
          </a:p>
          <a:p>
            <a:r>
              <a:rPr lang="ru-RU" dirty="0" smtClean="0"/>
              <a:t>Сформировать представления об  </a:t>
            </a:r>
            <a:r>
              <a:rPr lang="ru-RU" dirty="0" err="1" smtClean="0"/>
              <a:t>азокрасителях</a:t>
            </a:r>
            <a:endParaRPr lang="ru-RU" dirty="0" smtClean="0"/>
          </a:p>
          <a:p>
            <a:r>
              <a:rPr lang="ru-RU" dirty="0" smtClean="0"/>
              <a:t>Установить состав лекарственных препаратов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Реактивы и материалы: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Таблетки парацетамола, фталазола, </a:t>
            </a:r>
            <a:r>
              <a:rPr lang="ru-RU" sz="2000" dirty="0" err="1" smtClean="0"/>
              <a:t>сульфадиметоксина</a:t>
            </a:r>
            <a:r>
              <a:rPr lang="ru-RU" sz="2000" dirty="0" smtClean="0"/>
              <a:t>, порошок стрептоцида, раствор </a:t>
            </a:r>
            <a:r>
              <a:rPr lang="ru-RU" sz="2000" dirty="0" err="1" smtClean="0"/>
              <a:t>сульфацетамида</a:t>
            </a:r>
            <a:r>
              <a:rPr lang="ru-RU" sz="2000" dirty="0" smtClean="0"/>
              <a:t> натрия, концентрированная серная кислота, соляная кислота (20%), раствор </a:t>
            </a:r>
            <a:r>
              <a:rPr lang="ru-RU" sz="2000" dirty="0" err="1" smtClean="0"/>
              <a:t>гидроксида</a:t>
            </a:r>
            <a:r>
              <a:rPr lang="ru-RU" sz="2000" dirty="0" smtClean="0"/>
              <a:t> натрия, раствор хлорида железа, раствор сульфата меди (</a:t>
            </a:r>
            <a:r>
              <a:rPr lang="en-US" sz="2000" dirty="0" smtClean="0"/>
              <a:t>II</a:t>
            </a:r>
            <a:r>
              <a:rPr lang="ru-RU" sz="2000" dirty="0" smtClean="0"/>
              <a:t>), резорцин, нитрит натрия, спиртовка, пробирки, штатив для пробирок, дистиллированная вода, стакан со льдом, </a:t>
            </a:r>
            <a:r>
              <a:rPr lang="ru-RU" sz="2000" dirty="0" err="1" smtClean="0"/>
              <a:t>пробиркодержатель</a:t>
            </a:r>
            <a:r>
              <a:rPr lang="ru-RU" sz="2000" dirty="0" smtClean="0"/>
              <a:t>, шпатель, пинцет, пипетка, ступка, пестик, чашка Петри, полоски газетной бумаги, фильтровальная бумага.</a:t>
            </a:r>
            <a:endParaRPr lang="ru-RU" sz="2000" dirty="0"/>
          </a:p>
        </p:txBody>
      </p:sp>
      <p:pic>
        <p:nvPicPr>
          <p:cNvPr id="4" name="Рисунок 3" descr="IMG_0488-13-11-17-04-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429000"/>
            <a:ext cx="4176464" cy="31323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Реакции </a:t>
            </a:r>
            <a:r>
              <a:rPr lang="ru-RU" dirty="0" err="1" smtClean="0"/>
              <a:t>диазотирования</a:t>
            </a:r>
            <a:r>
              <a:rPr lang="ru-RU" dirty="0" smtClean="0"/>
              <a:t> и </a:t>
            </a:r>
            <a:r>
              <a:rPr lang="ru-RU" dirty="0" err="1" smtClean="0"/>
              <a:t>азосочетания</a:t>
            </a:r>
            <a:r>
              <a:rPr lang="ru-RU" dirty="0" smtClean="0"/>
              <a:t>.</a:t>
            </a:r>
          </a:p>
          <a:p>
            <a:pPr marL="514350" indent="-514350">
              <a:buNone/>
            </a:pPr>
            <a:r>
              <a:rPr lang="ru-RU" dirty="0" smtClean="0"/>
              <a:t>А) Реакция </a:t>
            </a:r>
            <a:r>
              <a:rPr lang="ru-RU" dirty="0" err="1" smtClean="0"/>
              <a:t>азосочетания</a:t>
            </a:r>
            <a:r>
              <a:rPr lang="ru-RU" dirty="0" smtClean="0"/>
              <a:t> раствора хлорида </a:t>
            </a:r>
            <a:r>
              <a:rPr lang="ru-RU" dirty="0" err="1" smtClean="0"/>
              <a:t>диазония</a:t>
            </a:r>
            <a:r>
              <a:rPr lang="ru-RU" dirty="0" smtClean="0"/>
              <a:t> и раствора резорцина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ullSizeRender-13-11-17-06-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8229600" cy="2211705"/>
          </a:xfrm>
        </p:spPr>
      </p:pic>
      <p:pic>
        <p:nvPicPr>
          <p:cNvPr id="5" name="Рисунок 4" descr="IMG_0496-13-11-17-04-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780928"/>
            <a:ext cx="2283718" cy="3044957"/>
          </a:xfrm>
          <a:prstGeom prst="rect">
            <a:avLst/>
          </a:prstGeom>
        </p:spPr>
      </p:pic>
      <p:pic>
        <p:nvPicPr>
          <p:cNvPr id="6" name="Рисунок 5" descr="IMG_0503-13-11-17-04-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780928"/>
            <a:ext cx="2214246" cy="2952328"/>
          </a:xfrm>
          <a:prstGeom prst="rect">
            <a:avLst/>
          </a:prstGeom>
        </p:spPr>
      </p:pic>
      <p:pic>
        <p:nvPicPr>
          <p:cNvPr id="7" name="Рисунок 6" descr="IMG_0505-13-11-17-04-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2780928"/>
            <a:ext cx="3024336" cy="2268252"/>
          </a:xfrm>
          <a:prstGeom prst="rect">
            <a:avLst/>
          </a:prstGeom>
        </p:spPr>
      </p:pic>
      <p:pic>
        <p:nvPicPr>
          <p:cNvPr id="8" name="Рисунок 7" descr="IMG_0509-13-11-17-04-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4365104"/>
            <a:ext cx="1656184" cy="22082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Б) </a:t>
            </a:r>
            <a:r>
              <a:rPr lang="ru-RU" dirty="0" err="1" smtClean="0"/>
              <a:t>Азосочетание</a:t>
            </a:r>
            <a:r>
              <a:rPr lang="ru-RU" dirty="0" smtClean="0"/>
              <a:t> </a:t>
            </a:r>
            <a:r>
              <a:rPr lang="ru-RU" dirty="0" err="1" smtClean="0"/>
              <a:t>сульфадиметоксина</a:t>
            </a:r>
            <a:r>
              <a:rPr lang="ru-RU" dirty="0" smtClean="0"/>
              <a:t> и резорцина</a:t>
            </a:r>
            <a:endParaRPr lang="ru-RU" dirty="0"/>
          </a:p>
        </p:txBody>
      </p:sp>
      <p:pic>
        <p:nvPicPr>
          <p:cNvPr id="5" name="Рисунок 4" descr="IMG_0519-13-11-17-04-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6957" y="2060848"/>
            <a:ext cx="1998222" cy="2664296"/>
          </a:xfrm>
          <a:prstGeom prst="rect">
            <a:avLst/>
          </a:prstGeom>
        </p:spPr>
      </p:pic>
      <p:pic>
        <p:nvPicPr>
          <p:cNvPr id="7" name="Рисунок 6" descr="IMG_0527-13-11-17-04-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1398" y="3881669"/>
            <a:ext cx="1890962" cy="24276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В) </a:t>
            </a:r>
            <a:r>
              <a:rPr lang="ru-RU" dirty="0" err="1" smtClean="0"/>
              <a:t>Азосочетание</a:t>
            </a:r>
            <a:r>
              <a:rPr lang="ru-RU" dirty="0" smtClean="0"/>
              <a:t> </a:t>
            </a:r>
            <a:r>
              <a:rPr lang="ru-RU" dirty="0" err="1" smtClean="0"/>
              <a:t>сульфацил-натрия</a:t>
            </a:r>
            <a:r>
              <a:rPr lang="ru-RU" dirty="0" smtClean="0"/>
              <a:t> и резорцина</a:t>
            </a:r>
            <a:endParaRPr lang="ru-RU" dirty="0"/>
          </a:p>
        </p:txBody>
      </p:sp>
      <p:pic>
        <p:nvPicPr>
          <p:cNvPr id="4" name="Содержимое 3" descr="IMG_0529-13-11-17-04-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772816"/>
            <a:ext cx="3600400" cy="4800534"/>
          </a:xfrm>
        </p:spPr>
      </p:pic>
      <p:pic>
        <p:nvPicPr>
          <p:cNvPr id="5" name="Рисунок 4" descr="IMG_0531-13-11-17-04-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772816"/>
            <a:ext cx="3564396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Г) Реакция </a:t>
            </a:r>
            <a:r>
              <a:rPr lang="ru-RU" dirty="0" err="1" smtClean="0"/>
              <a:t>диазотирования</a:t>
            </a:r>
            <a:r>
              <a:rPr lang="ru-RU" dirty="0" smtClean="0"/>
              <a:t> и </a:t>
            </a:r>
            <a:r>
              <a:rPr lang="ru-RU" dirty="0" err="1" smtClean="0"/>
              <a:t>азосочетания</a:t>
            </a:r>
            <a:r>
              <a:rPr lang="ru-RU" dirty="0" smtClean="0"/>
              <a:t> парацетамола и резорцина</a:t>
            </a:r>
            <a:endParaRPr lang="ru-RU" dirty="0"/>
          </a:p>
        </p:txBody>
      </p:sp>
      <p:pic>
        <p:nvPicPr>
          <p:cNvPr id="4" name="Содержимое 3" descr="IMG_20171113_1622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204864"/>
            <a:ext cx="3770842" cy="2121099"/>
          </a:xfrm>
        </p:spPr>
      </p:pic>
      <p:pic>
        <p:nvPicPr>
          <p:cNvPr id="5" name="Рисунок 4" descr="IMG_20171113_170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284984"/>
            <a:ext cx="4224469" cy="23762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148</TotalTime>
  <Words>211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Garamond</vt:lpstr>
      <vt:lpstr>Натуральные материалы</vt:lpstr>
      <vt:lpstr>ИССЛЕДОВАНИЕ ЛЕКАРСТВЕННЫХ ПРЕПАРАТОВ – ПРОИЗВОДНЫХ АНИЛИНА</vt:lpstr>
      <vt:lpstr>Цель учебного исследования:</vt:lpstr>
      <vt:lpstr>Задачи исследования:</vt:lpstr>
      <vt:lpstr>Реактивы и материалы:</vt:lpstr>
      <vt:lpstr>Ход работы:</vt:lpstr>
      <vt:lpstr>Презентация PowerPoint</vt:lpstr>
      <vt:lpstr>Б) Азосочетание сульфадиметоксина и резорцина</vt:lpstr>
      <vt:lpstr>В) Азосочетание сульфацил-натрия и резорцина</vt:lpstr>
      <vt:lpstr>Г) Реакция диазотирования и азосочетания парацетамола и резорцина</vt:lpstr>
      <vt:lpstr>Сравнение цвета разбавленных растворов азокрасителей</vt:lpstr>
      <vt:lpstr>2. Образование оснований Шиффа</vt:lpstr>
      <vt:lpstr>Презентация PowerPoint</vt:lpstr>
      <vt:lpstr>3. Образование комплексных солей меди (II)</vt:lpstr>
      <vt:lpstr>Презентация PowerPoint</vt:lpstr>
      <vt:lpstr>4. Получение 2-гидроксииндофенола</vt:lpstr>
      <vt:lpstr>5. Определение фенольного гидроксила</vt:lpstr>
      <vt:lpstr>6. Получение флуоресцеина</vt:lpstr>
      <vt:lpstr>Презентация PowerPoint</vt:lpstr>
      <vt:lpstr>Выводы: Проведённые качественные реакции на функциональные группы подтверждают подлинность лекарственных препаратов – производных анилина.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ЛЕКАРСТВЕННЫХ ПРЕПАРАТОВ – ПРОИЗВОДНЫХ АНИЛИНА</dc:title>
  <dc:creator>Школа 1253</dc:creator>
  <cp:lastModifiedBy>PackardPC</cp:lastModifiedBy>
  <cp:revision>22</cp:revision>
  <dcterms:created xsi:type="dcterms:W3CDTF">2017-11-13T13:51:55Z</dcterms:created>
  <dcterms:modified xsi:type="dcterms:W3CDTF">2018-10-14T16:43:53Z</dcterms:modified>
</cp:coreProperties>
</file>