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302" r:id="rId5"/>
    <p:sldId id="261" r:id="rId6"/>
    <p:sldId id="263" r:id="rId7"/>
    <p:sldId id="268" r:id="rId8"/>
    <p:sldId id="266" r:id="rId9"/>
    <p:sldId id="307" r:id="rId10"/>
    <p:sldId id="267" r:id="rId11"/>
    <p:sldId id="269" r:id="rId12"/>
    <p:sldId id="273" r:id="rId13"/>
    <p:sldId id="271" r:id="rId14"/>
    <p:sldId id="275" r:id="rId15"/>
    <p:sldId id="292" r:id="rId16"/>
    <p:sldId id="293" r:id="rId17"/>
    <p:sldId id="294" r:id="rId18"/>
    <p:sldId id="295" r:id="rId19"/>
    <p:sldId id="297" r:id="rId20"/>
    <p:sldId id="299" r:id="rId21"/>
    <p:sldId id="300" r:id="rId22"/>
    <p:sldId id="301" r:id="rId23"/>
    <p:sldId id="274" r:id="rId24"/>
    <p:sldId id="278" r:id="rId25"/>
    <p:sldId id="277" r:id="rId26"/>
    <p:sldId id="284" r:id="rId27"/>
    <p:sldId id="285" r:id="rId28"/>
    <p:sldId id="286" r:id="rId29"/>
    <p:sldId id="304" r:id="rId30"/>
    <p:sldId id="290" r:id="rId31"/>
    <p:sldId id="306" r:id="rId32"/>
    <p:sldId id="287" r:id="rId33"/>
    <p:sldId id="288" r:id="rId34"/>
    <p:sldId id="308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2275161422312704"/>
          <c:y val="0.14906608396936957"/>
          <c:w val="0.51745068285280726"/>
          <c:h val="0.63050847457627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2015 г.</c:v>
                </c:pt>
              </c:strCache>
            </c:strRef>
          </c:tx>
          <c:spPr>
            <a:solidFill>
              <a:srgbClr val="F0A22E"/>
            </a:solidFill>
            <a:ln w="917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дефект логического мышления 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</c:v>
                </c:pt>
                <c:pt idx="1">
                  <c:v>0.6</c:v>
                </c:pt>
                <c:pt idx="2">
                  <c:v>0.23</c:v>
                </c:pt>
                <c:pt idx="3">
                  <c:v>7.0000000000000007E-2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 2016 г.</c:v>
                </c:pt>
              </c:strCache>
            </c:strRef>
          </c:tx>
          <c:spPr>
            <a:solidFill>
              <a:srgbClr val="AD1F1F"/>
            </a:solidFill>
            <a:ln w="917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дефект логического мышления 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0.12</c:v>
                </c:pt>
                <c:pt idx="1">
                  <c:v>0.7</c:v>
                </c:pt>
                <c:pt idx="2">
                  <c:v>0.11</c:v>
                </c:pt>
                <c:pt idx="3">
                  <c:v>7.0000000000000007E-2</c:v>
                </c:pt>
              </c:numCache>
            </c:numRef>
          </c:val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rgbClr val="FBEEC9"/>
            </a:solidFill>
            <a:ln w="917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дефект логического мышления 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0.25</c:v>
                </c:pt>
                <c:pt idx="1">
                  <c:v>0.7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468288"/>
        <c:axId val="43469824"/>
        <c:axId val="0"/>
      </c:bar3DChart>
      <c:catAx>
        <c:axId val="4346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46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69824"/>
        <c:scaling>
          <c:orientation val="minMax"/>
        </c:scaling>
        <c:delete val="0"/>
        <c:axPos val="l"/>
        <c:majorGridlines>
          <c:spPr>
            <a:ln w="2294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2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defRPr>
            </a:pPr>
            <a:endParaRPr lang="ru-RU"/>
          </a:p>
        </c:txPr>
        <c:crossAx val="43468288"/>
        <c:crosses val="autoZero"/>
        <c:crossBetween val="between"/>
      </c:valAx>
      <c:spPr>
        <a:noFill/>
        <a:ln w="18349">
          <a:noFill/>
        </a:ln>
      </c:spPr>
    </c:plotArea>
    <c:legend>
      <c:legendPos val="b"/>
      <c:layout>
        <c:manualLayout>
          <c:xMode val="edge"/>
          <c:yMode val="edge"/>
          <c:x val="0.33102921070227476"/>
          <c:y val="0.86474998367179612"/>
          <c:w val="0.35204855842185134"/>
          <c:h val="4.7457627118644187E-2"/>
        </c:manualLayout>
      </c:layout>
      <c:overlay val="0"/>
      <c:spPr>
        <a:noFill/>
        <a:ln w="2294">
          <a:solidFill>
            <a:srgbClr val="000000"/>
          </a:solidFill>
          <a:prstDash val="solid"/>
        </a:ln>
      </c:spPr>
      <c:txPr>
        <a:bodyPr/>
        <a:lstStyle/>
        <a:p>
          <a:pPr>
            <a:defRPr sz="795" b="0" i="0" u="none" strike="noStrike" baseline="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7" b="1" i="0" u="none" strike="noStrike" baseline="0">
          <a:solidFill>
            <a:srgbClr val="000000"/>
          </a:solidFill>
          <a:latin typeface="Franklin Gothic Medium"/>
          <a:ea typeface="Franklin Gothic Medium"/>
          <a:cs typeface="Franklin Gothic Medium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hPercent val="99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0383007679596"/>
          <c:y val="0.14572523018858091"/>
          <c:w val="0.27362350539515917"/>
          <c:h val="0.554745586740324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2015 г.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дефект логического мышления 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</c:v>
                </c:pt>
                <c:pt idx="1">
                  <c:v>0.6</c:v>
                </c:pt>
                <c:pt idx="2">
                  <c:v>0.23</c:v>
                </c:pt>
                <c:pt idx="3">
                  <c:v>7.0000000000000007E-2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 2016 г.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дефект логического мышления 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0.12</c:v>
                </c:pt>
                <c:pt idx="1">
                  <c:v>0.7</c:v>
                </c:pt>
                <c:pt idx="2">
                  <c:v>0.11</c:v>
                </c:pt>
                <c:pt idx="3">
                  <c:v>7.0000000000000007E-2</c:v>
                </c:pt>
              </c:numCache>
            </c:numRef>
          </c:val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2014 г.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дефект логического мышления 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0.25</c:v>
                </c:pt>
                <c:pt idx="1">
                  <c:v>0.7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35600640"/>
        <c:axId val="35602432"/>
        <c:axId val="0"/>
      </c:bar3DChart>
      <c:catAx>
        <c:axId val="35600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602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02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560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309711963273981"/>
          <c:y val="0.70244877994252597"/>
          <c:w val="0.43676568637815211"/>
          <c:h val="6.61110942312518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hPercent val="99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01820940819436"/>
          <c:y val="4.9152542372881372E-2"/>
          <c:w val="0.69044006069802788"/>
          <c:h val="0.76779661016949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8 класс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0.15000000000000008</c:v>
                </c:pt>
                <c:pt idx="1">
                  <c:v>0.72000000000000031</c:v>
                </c:pt>
                <c:pt idx="2">
                  <c:v>0.13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9 класс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0.25</c:v>
                </c:pt>
                <c:pt idx="1">
                  <c:v>0.68</c:v>
                </c:pt>
                <c:pt idx="2">
                  <c:v>7.0000000000000021E-2</c:v>
                </c:pt>
              </c:numCache>
            </c:numRef>
          </c:val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11 класс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0.32000000000000017</c:v>
                </c:pt>
                <c:pt idx="1">
                  <c:v>0.65000000000000036</c:v>
                </c:pt>
                <c:pt idx="2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35624448"/>
        <c:axId val="35625984"/>
        <c:axId val="0"/>
      </c:bar3DChart>
      <c:catAx>
        <c:axId val="3562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1800000" vert="horz"/>
          <a:lstStyle/>
          <a:p>
            <a:pPr>
              <a:defRPr/>
            </a:pPr>
            <a:endParaRPr lang="ru-RU"/>
          </a:p>
        </c:txPr>
        <c:crossAx val="3562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25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5624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161661325875216E-2"/>
          <c:y val="0.91990119971771289"/>
          <c:w val="0.82002987687788276"/>
          <c:h val="8.0098800282286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ho-project.org/" TargetMode="External"/><Relationship Id="rId13" Type="http://schemas.openxmlformats.org/officeDocument/2006/relationships/image" Target="../media/image47.jpeg"/><Relationship Id="rId3" Type="http://schemas.openxmlformats.org/officeDocument/2006/relationships/hyperlink" Target="http://www.sciplore.org/software/sciplore_mindmapping/" TargetMode="External"/><Relationship Id="rId7" Type="http://schemas.openxmlformats.org/officeDocument/2006/relationships/hyperlink" Target="http://freehackers.org/~tnagy/kdissert.html" TargetMode="External"/><Relationship Id="rId12" Type="http://schemas.openxmlformats.org/officeDocument/2006/relationships/hyperlink" Target="http://ru.wikipedia.org/w/index.php?title=TheBrain&amp;action=edit&amp;redlink=1" TargetMode="External"/><Relationship Id="rId2" Type="http://schemas.openxmlformats.org/officeDocument/2006/relationships/hyperlink" Target="http://ru.wikipedia.org/wiki/FreeMi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nome.org/~dscorgie/labyrinth.html" TargetMode="External"/><Relationship Id="rId11" Type="http://schemas.openxmlformats.org/officeDocument/2006/relationships/hyperlink" Target="http://www.nodemind.ua/" TargetMode="External"/><Relationship Id="rId5" Type="http://schemas.openxmlformats.org/officeDocument/2006/relationships/hyperlink" Target="http://code.google.com/p/chartr/" TargetMode="External"/><Relationship Id="rId10" Type="http://schemas.openxmlformats.org/officeDocument/2006/relationships/hyperlink" Target="http://www.imindmap.com/" TargetMode="External"/><Relationship Id="rId4" Type="http://schemas.openxmlformats.org/officeDocument/2006/relationships/hyperlink" Target="http://www.insilmaril.de/vym/" TargetMode="External"/><Relationship Id="rId9" Type="http://schemas.openxmlformats.org/officeDocument/2006/relationships/hyperlink" Target="http://www.xmind.ne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ap.ru/index.htm" TargetMode="External"/><Relationship Id="rId2" Type="http://schemas.openxmlformats.org/officeDocument/2006/relationships/hyperlink" Target="http://www.mam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inkbuzan.com/intl/products/boo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Муниципальное бюджетное  общеобразовательное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Средняя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общеобразовательная школа № 1»</a:t>
            </a:r>
          </a:p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города Приозерска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267200" y="2819400"/>
            <a:ext cx="472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99"/>
                </a:solidFill>
                <a:ea typeface="+mj-ea"/>
                <a:cs typeface="Arial" charset="0"/>
              </a:rPr>
              <a:t>Мастер  - класс   на тему: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99"/>
                </a:solidFill>
                <a:ea typeface="+mj-ea"/>
                <a:cs typeface="Arial" charset="0"/>
              </a:rPr>
              <a:t> </a:t>
            </a:r>
            <a:r>
              <a:rPr lang="ru-RU" sz="2400" b="1" i="1" dirty="0" smtClean="0">
                <a:solidFill>
                  <a:srgbClr val="CC0099"/>
                </a:solidFill>
                <a:ea typeface="+mj-ea"/>
                <a:cs typeface="Arial" charset="0"/>
              </a:rPr>
              <a:t>«Применение технологии «интеллект – карта на уроках английского языка»</a:t>
            </a:r>
            <a:endParaRPr lang="ru-RU" sz="2400" b="1" i="1" dirty="0">
              <a:solidFill>
                <a:srgbClr val="CC0099"/>
              </a:solidFill>
              <a:ea typeface="+mj-ea"/>
              <a:cs typeface="Arial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CC0099"/>
              </a:solidFill>
              <a:ea typeface="+mj-ea"/>
              <a:cs typeface="Arial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99"/>
                </a:solidFill>
                <a:ea typeface="+mj-ea"/>
                <a:cs typeface="Arial" charset="0"/>
              </a:rPr>
              <a:t>Соколовой Юлии </a:t>
            </a:r>
            <a:r>
              <a:rPr lang="ru-RU" sz="2400" b="1" i="1" dirty="0" smtClean="0">
                <a:solidFill>
                  <a:srgbClr val="CC0099"/>
                </a:solidFill>
                <a:ea typeface="+mj-ea"/>
                <a:cs typeface="Arial" charset="0"/>
              </a:rPr>
              <a:t>Александровны</a:t>
            </a:r>
            <a:endParaRPr lang="ru-RU" sz="2400" b="1" i="1" dirty="0">
              <a:solidFill>
                <a:srgbClr val="CC0099"/>
              </a:solidFill>
              <a:ea typeface="+mj-ea"/>
              <a:cs typeface="Arial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99"/>
                </a:solidFill>
                <a:ea typeface="+mj-ea"/>
                <a:cs typeface="Arial" charset="0"/>
              </a:rPr>
              <a:t> </a:t>
            </a:r>
          </a:p>
        </p:txBody>
      </p:sp>
      <p:pic>
        <p:nvPicPr>
          <p:cNvPr id="2054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25095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5" name="Picture 11" descr="D:\мультимедиа\фотки\наши ФОТО\Я-Любимая\DSC0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78012"/>
            <a:ext cx="2590800" cy="34544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1757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Стандартные способы записи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sz="half" idx="1"/>
          </p:nvPr>
        </p:nvSpPr>
        <p:spPr>
          <a:xfrm>
            <a:off x="-252413" y="1341438"/>
            <a:ext cx="4038601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</a:t>
            </a:r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ea typeface="+mj-ea"/>
                <a:cs typeface="Arial" charset="0"/>
              </a:rPr>
              <a:t>Текст</a:t>
            </a:r>
          </a:p>
        </p:txBody>
      </p:sp>
      <p:sp>
        <p:nvSpPr>
          <p:cNvPr id="48132" name="Содержимое 6"/>
          <p:cNvSpPr>
            <a:spLocks noGrp="1"/>
          </p:cNvSpPr>
          <p:nvPr>
            <p:ph sz="half" idx="2"/>
          </p:nvPr>
        </p:nvSpPr>
        <p:spPr>
          <a:xfrm>
            <a:off x="2484438" y="8366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</a:t>
            </a:r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ea typeface="+mj-ea"/>
                <a:cs typeface="Arial" charset="0"/>
              </a:rPr>
              <a:t>Таблица</a:t>
            </a:r>
          </a:p>
          <a:p>
            <a:endParaRPr lang="ru-RU" dirty="0" smtClean="0"/>
          </a:p>
        </p:txBody>
      </p:sp>
      <p:pic>
        <p:nvPicPr>
          <p:cNvPr id="48134" name="Рисунок 3" descr="zahvat_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209232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4" descr="zahvat_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412875"/>
            <a:ext cx="33766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88840"/>
            <a:ext cx="2047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Содержимое 2"/>
          <p:cNvSpPr>
            <a:spLocks/>
          </p:cNvSpPr>
          <p:nvPr/>
        </p:nvSpPr>
        <p:spPr bwMode="auto">
          <a:xfrm>
            <a:off x="5795963" y="14128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dirty="0"/>
              <a:t>           </a:t>
            </a:r>
            <a:r>
              <a:rPr lang="ru-RU" sz="3200" b="1" i="1" dirty="0">
                <a:solidFill>
                  <a:srgbClr val="CC0099"/>
                </a:solidFill>
                <a:latin typeface="Arial" charset="0"/>
                <a:ea typeface="+mj-ea"/>
                <a:cs typeface="Arial" charset="0"/>
              </a:rPr>
              <a:t>Список</a:t>
            </a:r>
          </a:p>
        </p:txBody>
      </p:sp>
      <p:sp>
        <p:nvSpPr>
          <p:cNvPr id="48140" name="Содержимое 11"/>
          <p:cNvSpPr>
            <a:spLocks/>
          </p:cNvSpPr>
          <p:nvPr/>
        </p:nvSpPr>
        <p:spPr bwMode="auto">
          <a:xfrm>
            <a:off x="2411413" y="37163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dirty="0"/>
              <a:t> </a:t>
            </a:r>
            <a:r>
              <a:rPr lang="ru-RU" sz="2800" b="1" i="1" dirty="0">
                <a:solidFill>
                  <a:srgbClr val="CC0099"/>
                </a:solidFill>
                <a:latin typeface="Arial" charset="0"/>
                <a:ea typeface="+mj-ea"/>
                <a:cs typeface="Arial" charset="0"/>
              </a:rPr>
              <a:t>Графики и диаграммы</a:t>
            </a:r>
          </a:p>
          <a:p>
            <a:pPr marL="342900" indent="-342900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8141" name="Рисунок 11" descr="zahvat_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81128"/>
            <a:ext cx="207168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Рисунок 12" descr="zahvat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941168"/>
            <a:ext cx="21574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514350" indent="-514350" algn="just">
              <a:buFontTx/>
              <a:buNone/>
            </a:pPr>
            <a:r>
              <a:rPr lang="ru-RU" dirty="0">
                <a:solidFill>
                  <a:srgbClr val="002060"/>
                </a:solidFill>
              </a:rPr>
              <a:t>1. Информацию трудно </a:t>
            </a:r>
            <a:r>
              <a:rPr lang="ru-RU" dirty="0" smtClean="0">
                <a:solidFill>
                  <a:srgbClr val="002060"/>
                </a:solidFill>
              </a:rPr>
              <a:t>запомнить. Однообразие </a:t>
            </a:r>
            <a:r>
              <a:rPr lang="ru-RU" dirty="0">
                <a:solidFill>
                  <a:srgbClr val="002060"/>
                </a:solidFill>
              </a:rPr>
              <a:t>приводит к снижению мозгом остроты восприятия информации.</a:t>
            </a:r>
          </a:p>
          <a:p>
            <a:pPr marL="514350" indent="-514350" algn="just">
              <a:buFontTx/>
              <a:buNone/>
            </a:pPr>
            <a:endParaRPr lang="ru-RU" dirty="0"/>
          </a:p>
        </p:txBody>
      </p:sp>
      <p:sp>
        <p:nvSpPr>
          <p:cNvPr id="501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C0099"/>
                </a:solidFill>
                <a:latin typeface="Arial" charset="0"/>
                <a:cs typeface="Arial" charset="0"/>
              </a:rPr>
              <a:t>Недостатки линейного способа записи</a:t>
            </a:r>
          </a:p>
        </p:txBody>
      </p:sp>
      <p:pic>
        <p:nvPicPr>
          <p:cNvPr id="50180" name="Рисунок 3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214688"/>
            <a:ext cx="16351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4" descr="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786188"/>
            <a:ext cx="17049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5" descr="ScreenHunter_11 Nov. 10 14.5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3786188"/>
            <a:ext cx="2409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043363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800" dirty="0"/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2.Большие </a:t>
            </a:r>
            <a:r>
              <a:rPr lang="ru-RU" dirty="0">
                <a:solidFill>
                  <a:srgbClr val="002060"/>
                </a:solidFill>
              </a:rPr>
              <a:t>временные потери</a:t>
            </a:r>
          </a:p>
          <a:p>
            <a:pPr marL="514350" lvl="1" indent="-514350" algn="just"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Запись</a:t>
            </a:r>
          </a:p>
          <a:p>
            <a:pPr marL="514350" lvl="1" indent="-514350" algn="just"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Чтение</a:t>
            </a:r>
          </a:p>
          <a:p>
            <a:pPr marL="514350" lvl="1" indent="-514350" algn="just"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Поиск</a:t>
            </a:r>
          </a:p>
        </p:txBody>
      </p:sp>
      <p:sp>
        <p:nvSpPr>
          <p:cNvPr id="512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C0099"/>
                </a:solidFill>
                <a:latin typeface="Arial" charset="0"/>
                <a:cs typeface="Arial" charset="0"/>
              </a:rPr>
              <a:t>Недостатки линейного способа записи</a:t>
            </a:r>
          </a:p>
        </p:txBody>
      </p:sp>
      <p:pic>
        <p:nvPicPr>
          <p:cNvPr id="51204" name="Рисунок 5" descr="ze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276475"/>
            <a:ext cx="379253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3. Отсутствие творчества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22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C0099"/>
                </a:solidFill>
                <a:latin typeface="Arial" charset="0"/>
                <a:cs typeface="Arial" charset="0"/>
              </a:rPr>
              <a:t>Недостатки линейного способа записи</a:t>
            </a:r>
          </a:p>
        </p:txBody>
      </p:sp>
      <p:pic>
        <p:nvPicPr>
          <p:cNvPr id="52228" name="Рисунок 5" descr="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571750"/>
            <a:ext cx="50006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/>
          <a:srcRect l="16794" t="14278" r="5510" b="12962"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681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9922" cy="64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60648"/>
            <a:ext cx="9109075" cy="593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04448" cy="62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ЦЕЛЬ МАСТЕР КЛАССА:</a:t>
            </a:r>
            <a:b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</a:br>
            <a:endParaRPr lang="ru-RU" sz="3200" b="1" i="1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11560" y="1844823"/>
            <a:ext cx="8280920" cy="194421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     презентация педагогического опыта эффективного использования технологии интеллект – карт на уроках английского языка, обеспечивающая повышение качества обучения.</a:t>
            </a:r>
            <a:endParaRPr lang="ru-RU" dirty="0" smtClean="0"/>
          </a:p>
        </p:txBody>
      </p:sp>
      <p:pic>
        <p:nvPicPr>
          <p:cNvPr id="5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F:\ED243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41B13"/>
              </a:clrFrom>
              <a:clrTo>
                <a:srgbClr val="541B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869160"/>
            <a:ext cx="3651010" cy="19888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10" descr="image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157192"/>
            <a:ext cx="1223962" cy="1065213"/>
          </a:xfrm>
          <a:prstGeom prst="rect">
            <a:avLst/>
          </a:prstGeom>
          <a:noFill/>
        </p:spPr>
      </p:pic>
      <p:pic>
        <p:nvPicPr>
          <p:cNvPr id="8" name="Picture 17" descr="1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10001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mind-map.ru/inc/images/0703/0703232340280.gif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560" y="1268760"/>
            <a:ext cx="7776864" cy="5112568"/>
          </a:xfrm>
        </p:spPr>
      </p:pic>
      <p:pic>
        <p:nvPicPr>
          <p:cNvPr id="5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mind-map.ru/inc/images/0703/0703232340400.gif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412776"/>
            <a:ext cx="6984775" cy="4680520"/>
          </a:xfrm>
        </p:spPr>
      </p:pic>
      <p:pic>
        <p:nvPicPr>
          <p:cNvPr id="5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ind-map.ru/inc/images/0703/0703232340450.gif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484784"/>
            <a:ext cx="6840759" cy="4968552"/>
          </a:xfrm>
        </p:spPr>
      </p:pic>
      <p:pic>
        <p:nvPicPr>
          <p:cNvPr id="5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Содержимое 4" descr="zahvat_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908720"/>
            <a:ext cx="8208962" cy="5735637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 dirty="0">
                <a:solidFill>
                  <a:srgbClr val="CC0099"/>
                </a:solidFill>
                <a:latin typeface="Arial" charset="0"/>
                <a:ea typeface="+mj-ea"/>
                <a:cs typeface="Arial" charset="0"/>
              </a:rPr>
              <a:t>Преимущества интеллект -  карт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 cstate="print"/>
          <a:srcRect l="12071" t="14278" r="10753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 cstate="print"/>
          <a:srcRect l="12593" t="15555" r="9711" b="10852"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" name="Picture 2" descr="D:\What-Unites-Us-Mind-Map-Paul-Forema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375"/>
          <a:stretch>
            <a:fillRect/>
          </a:stretch>
        </p:blipFill>
        <p:spPr>
          <a:xfrm rot="20174838">
            <a:off x="601663" y="828675"/>
            <a:ext cx="3911600" cy="2389188"/>
          </a:xfr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2" descr="C:\Documents and Settings\helen1\Мои документы\Мои рисунки\интелект- карты\1902475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08371">
            <a:off x="1270000" y="3830638"/>
            <a:ext cx="3905250" cy="2170112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8" name="Picture 2" descr="C:\Documents and Settings\helen1\Мои документы\Мои рисунки\интелект- карты\1902490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45037">
            <a:off x="4378325" y="781050"/>
            <a:ext cx="3608388" cy="2270125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9" name="Содержимое 3" descr="http://festival.1september.ru/articles/512090/img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47925">
            <a:off x="4860925" y="3719513"/>
            <a:ext cx="3938588" cy="2095500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4146" name="Picture 2" descr="C:\Documents and Settings\helen1\Мои документы\Мои рисунки\интелект- карты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896161">
            <a:off x="657225" y="650875"/>
            <a:ext cx="4143375" cy="2457450"/>
          </a:xfrm>
          <a:ln>
            <a:solidFill>
              <a:srgbClr val="8A7425"/>
            </a:solidFill>
          </a:ln>
        </p:spPr>
      </p:pic>
      <p:pic>
        <p:nvPicPr>
          <p:cNvPr id="8" name="Содержимое 3" descr="http://festival.1september.ru/articles/512090/img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46365">
            <a:off x="4716463" y="3814763"/>
            <a:ext cx="4021137" cy="2216150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34147" name="Picture 3" descr="C:\Documents and Settings\helen1\Мои документы\Мои рисунки\интелект- карты\19025459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01502">
            <a:off x="968375" y="3616325"/>
            <a:ext cx="4181475" cy="2349500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6" name="Содержимое 3" descr="http://festival.1september.ru/articles/512090/img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22511">
            <a:off x="4275138" y="1173163"/>
            <a:ext cx="4143375" cy="2214562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5635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Применение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интеллект-карт</a:t>
            </a:r>
            <a:r>
              <a:rPr lang="ru-RU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на уроках английского </a:t>
            </a:r>
            <a:r>
              <a:rPr lang="ru-RU" sz="28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языка позволяет: </a:t>
            </a:r>
            <a:br>
              <a:rPr lang="ru-RU" sz="28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</a:br>
            <a:endParaRPr lang="ru-RU" sz="2800" b="1" i="1" dirty="0" smtClean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Содержимое 4"/>
          <p:cNvSpPr>
            <a:spLocks noGrp="1"/>
          </p:cNvSpPr>
          <p:nvPr>
            <p:ph idx="1"/>
          </p:nvPr>
        </p:nvSpPr>
        <p:spPr>
          <a:xfrm>
            <a:off x="539552" y="1214437"/>
            <a:ext cx="8243888" cy="564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Создать мотивацию к овладению иностранным языком как средством общения.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Организовать индивидуальную, групповую и коллективную деятельность учащихся.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Конструировать учебное содержание в соответствии с возрастными особенностями учащихся.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Осуществлять дифференцированный подход к учащимся.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Организовывать самостоятельную работу учащихся.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5" name="Picture 1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161374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При изучении и закреплении новой лексики</a:t>
            </a:r>
            <a:br>
              <a:rPr lang="ru-RU" sz="24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</a:br>
            <a:r>
              <a:rPr lang="ru-RU" sz="24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 применяются следующие способы работы с картами: </a:t>
            </a:r>
            <a:br>
              <a:rPr lang="ru-RU" sz="24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</a:br>
            <a:endParaRPr lang="ru-RU" sz="2400" b="1" i="1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Составление мыслительных карт учителем совместно с учащимися на уроке. </a:t>
            </a:r>
          </a:p>
          <a:p>
            <a:pPr algn="just">
              <a:lnSpc>
                <a:spcPct val="11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Составление мыслительных карт учащимися на уроке индивидуально, в группе, в паре. </a:t>
            </a:r>
          </a:p>
          <a:p>
            <a:pPr algn="just">
              <a:lnSpc>
                <a:spcPct val="11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Составление мыслительных карт учащимися дома индивидуально, в группе, в паре. </a:t>
            </a:r>
          </a:p>
          <a:p>
            <a:pPr algn="just">
              <a:lnSpc>
                <a:spcPct val="11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Для контроля знания новой лексики эффективно составление мыслительных карт учащимися индивидуально на уроке и дома.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ЗАДАЧИ:</a:t>
            </a:r>
            <a:b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</a:br>
            <a:endParaRPr lang="ru-RU" sz="3200" b="1" i="1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/>
            <a:r>
              <a:rPr lang="ru-RU" sz="2500" dirty="0" smtClean="0">
                <a:solidFill>
                  <a:srgbClr val="002060"/>
                </a:solidFill>
              </a:rPr>
              <a:t>Обоснование основных идей эффективной педагогической технологии интеллект – карт;</a:t>
            </a:r>
          </a:p>
          <a:p>
            <a:pPr marL="0" indent="0" algn="just"/>
            <a:r>
              <a:rPr lang="ru-RU" sz="2500" dirty="0" smtClean="0">
                <a:solidFill>
                  <a:srgbClr val="002060"/>
                </a:solidFill>
              </a:rPr>
              <a:t>Характеристика творческой лаборатории;</a:t>
            </a:r>
          </a:p>
          <a:p>
            <a:pPr marL="0" indent="0" algn="just"/>
            <a:r>
              <a:rPr lang="ru-RU" sz="2500" dirty="0" smtClean="0">
                <a:solidFill>
                  <a:srgbClr val="002060"/>
                </a:solidFill>
              </a:rPr>
              <a:t>Определение проблем и перспектив в работе;</a:t>
            </a:r>
          </a:p>
          <a:p>
            <a:pPr marL="0" indent="0" algn="just"/>
            <a:r>
              <a:rPr lang="ru-RU" sz="2500" dirty="0" smtClean="0">
                <a:solidFill>
                  <a:srgbClr val="002060"/>
                </a:solidFill>
              </a:rPr>
              <a:t>Описание системы уроков в режиме эффективной педагогической технологии;</a:t>
            </a:r>
          </a:p>
          <a:p>
            <a:pPr marL="0" indent="0" algn="just"/>
            <a:r>
              <a:rPr lang="ru-RU" sz="2500" dirty="0" smtClean="0">
                <a:solidFill>
                  <a:srgbClr val="002060"/>
                </a:solidFill>
              </a:rPr>
              <a:t>Представление урока, демонстрирующего эффективность педагогической технологии;</a:t>
            </a:r>
          </a:p>
          <a:p>
            <a:pPr marL="0" indent="0" algn="just"/>
            <a:r>
              <a:rPr lang="ru-RU" sz="2500" dirty="0" smtClean="0">
                <a:solidFill>
                  <a:srgbClr val="002060"/>
                </a:solidFill>
              </a:rPr>
              <a:t>Доказательство результативности деятельности учащихся</a:t>
            </a:r>
          </a:p>
        </p:txBody>
      </p:sp>
      <p:pic>
        <p:nvPicPr>
          <p:cNvPr id="4" name="Picture 8" descr="C:\Users\Семья Николаевых\Desktop\фаина\2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376264" cy="1721427"/>
          </a:xfrm>
          <a:prstGeom prst="rect">
            <a:avLst/>
          </a:prstGeom>
          <a:noFill/>
        </p:spPr>
      </p:pic>
      <p:pic>
        <p:nvPicPr>
          <p:cNvPr id="5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851" y="250825"/>
            <a:ext cx="7432149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Динамика развития мышления</a:t>
            </a:r>
            <a:endParaRPr lang="ru-RU" sz="3200" b="1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7653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168575"/>
              </p:ext>
            </p:extLst>
          </p:nvPr>
        </p:nvGraphicFramePr>
        <p:xfrm>
          <a:off x="4481513" y="2133600"/>
          <a:ext cx="46577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3" imgW="6362767" imgH="6181783" progId="MSGraph.Chart.8">
                  <p:embed/>
                </p:oleObj>
              </mc:Choice>
              <mc:Fallback>
                <p:oleObj name="Диаграмма" r:id="rId3" imgW="6362767" imgH="6181783" progId="MSGraph.Char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2133600"/>
                        <a:ext cx="465772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40020"/>
              </p:ext>
            </p:extLst>
          </p:nvPr>
        </p:nvGraphicFramePr>
        <p:xfrm>
          <a:off x="-273744" y="1967632"/>
          <a:ext cx="5010150" cy="436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1772816"/>
            <a:ext cx="331311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Arial" charset="0"/>
              </a:rPr>
              <a:t>Уровень  развития логического мышления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3800" y="1414463"/>
            <a:ext cx="33131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Arial" charset="0"/>
              </a:rPr>
              <a:t>Уровень  развития образного 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8607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Динамика развития уровня усвоения лексики </a:t>
            </a:r>
            <a:endParaRPr lang="ru-RU" sz="36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60387"/>
              </p:ext>
            </p:extLst>
          </p:nvPr>
        </p:nvGraphicFramePr>
        <p:xfrm>
          <a:off x="539552" y="1196752"/>
          <a:ext cx="7643192" cy="533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0563" y="1393825"/>
            <a:ext cx="33131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Arial" charset="0"/>
              </a:rPr>
              <a:t>Уровень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charset="0"/>
              </a:rPr>
              <a:t>усвоения новой лексики</a:t>
            </a:r>
            <a:endParaRPr lang="ru-RU" sz="2000" b="1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/>
        </p:nvGraphicFramePr>
        <p:xfrm>
          <a:off x="4622800" y="1247552"/>
          <a:ext cx="4479049" cy="434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ПРОГРАММНОЕ ОБЕСПЕЧЕНИЕ</a:t>
            </a:r>
          </a:p>
        </p:txBody>
      </p:sp>
      <p:sp>
        <p:nvSpPr>
          <p:cNvPr id="19460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1800" u="sng" dirty="0" smtClean="0"/>
              <a:t>1</a:t>
            </a:r>
            <a:r>
              <a:rPr lang="en-US" sz="1800" dirty="0" smtClean="0"/>
              <a:t>. </a:t>
            </a:r>
            <a:r>
              <a:rPr lang="en-US" sz="1800" dirty="0" err="1" smtClean="0">
                <a:hlinkClick r:id="rId2"/>
              </a:rPr>
              <a:t>FreeMind</a:t>
            </a:r>
            <a:r>
              <a:rPr lang="en-US" sz="18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2. </a:t>
            </a:r>
            <a:r>
              <a:rPr lang="en-US" sz="1800" dirty="0" err="1" smtClean="0">
                <a:hlinkClick r:id="rId3"/>
              </a:rPr>
              <a:t>SciPlore</a:t>
            </a:r>
            <a:r>
              <a:rPr lang="en-US" sz="1800" dirty="0" smtClean="0">
                <a:hlinkClick r:id="rId3"/>
              </a:rPr>
              <a:t> </a:t>
            </a:r>
            <a:r>
              <a:rPr lang="en-US" sz="1800" dirty="0" err="1" smtClean="0">
                <a:hlinkClick r:id="rId3"/>
              </a:rPr>
              <a:t>MindMapping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3. </a:t>
            </a:r>
            <a:r>
              <a:rPr lang="en-US" sz="1800" dirty="0" err="1" smtClean="0">
                <a:hlinkClick r:id="rId4"/>
              </a:rPr>
              <a:t>Vym</a:t>
            </a:r>
            <a:r>
              <a:rPr lang="en-US" sz="1800" dirty="0" smtClean="0"/>
              <a:t> View Your Mind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4.</a:t>
            </a:r>
            <a:r>
              <a:rPr lang="en-US" sz="1800" dirty="0" smtClean="0">
                <a:hlinkClick r:id="rId5"/>
              </a:rPr>
              <a:t>chartr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5.</a:t>
            </a:r>
            <a:r>
              <a:rPr lang="en-US" sz="1800" dirty="0" smtClean="0">
                <a:hlinkClick r:id="rId6"/>
              </a:rPr>
              <a:t>Labyrinth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6.</a:t>
            </a:r>
            <a:r>
              <a:rPr lang="en-US" sz="1800" dirty="0" smtClean="0">
                <a:hlinkClick r:id="rId7"/>
              </a:rPr>
              <a:t>kdissert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7. </a:t>
            </a:r>
            <a:r>
              <a:rPr lang="en-US" sz="1800" dirty="0" smtClean="0">
                <a:hlinkClick r:id="rId8"/>
              </a:rPr>
              <a:t>Psycho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8. </a:t>
            </a:r>
            <a:r>
              <a:rPr lang="en-US" sz="1800" dirty="0" err="1" smtClean="0">
                <a:hlinkClick r:id="rId9"/>
              </a:rPr>
              <a:t>XMind</a:t>
            </a:r>
            <a:r>
              <a:rPr lang="en-US" sz="1800" dirty="0" smtClean="0"/>
              <a:t> </a:t>
            </a:r>
            <a:r>
              <a:rPr lang="ru-RU" sz="1800" dirty="0" smtClean="0"/>
              <a:t>для разных платформ: </a:t>
            </a:r>
            <a:r>
              <a:rPr lang="en-US" sz="1800" dirty="0" smtClean="0"/>
              <a:t>Windows, Mac OS X, </a:t>
            </a:r>
            <a:r>
              <a:rPr lang="en-US" sz="1800" dirty="0" err="1" smtClean="0"/>
              <a:t>Debian</a:t>
            </a:r>
            <a:r>
              <a:rPr lang="en-US" sz="1800" dirty="0" smtClean="0"/>
              <a:t>/</a:t>
            </a:r>
            <a:r>
              <a:rPr lang="en-US" sz="1800" dirty="0" err="1" smtClean="0"/>
              <a:t>Ubuntu</a:t>
            </a:r>
            <a:r>
              <a:rPr lang="en-US" sz="1800" dirty="0" smtClean="0"/>
              <a:t>, </a:t>
            </a:r>
            <a:r>
              <a:rPr lang="en-US" sz="1800" dirty="0" err="1" smtClean="0"/>
              <a:t>Debian</a:t>
            </a:r>
            <a:r>
              <a:rPr lang="en-US" sz="1800" dirty="0" smtClean="0"/>
              <a:t>/</a:t>
            </a:r>
            <a:r>
              <a:rPr lang="en-US" sz="1800" dirty="0" err="1" smtClean="0"/>
              <a:t>Ubuntu</a:t>
            </a:r>
            <a:r>
              <a:rPr lang="en-US" sz="1800" dirty="0" smtClean="0"/>
              <a:t> x64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9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u="sng" dirty="0" smtClean="0">
                <a:solidFill>
                  <a:srgbClr val="002060"/>
                </a:solidFill>
              </a:rPr>
              <a:t>Mind Genius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10.</a:t>
            </a:r>
            <a:r>
              <a:rPr lang="en-US" sz="1800" u="sng" dirty="0" smtClean="0">
                <a:solidFill>
                  <a:srgbClr val="002060"/>
                </a:solidFill>
              </a:rPr>
              <a:t>Concept Draw MIND MAP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11. </a:t>
            </a:r>
            <a:r>
              <a:rPr lang="en-US" sz="1800" u="sng" dirty="0" smtClean="0">
                <a:solidFill>
                  <a:srgbClr val="002060"/>
                </a:solidFill>
              </a:rPr>
              <a:t>Mind Manager X5 Pro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12. </a:t>
            </a:r>
            <a:r>
              <a:rPr lang="en-US" sz="1800" u="sng" dirty="0" smtClean="0">
                <a:solidFill>
                  <a:srgbClr val="002060"/>
                </a:solidFill>
              </a:rPr>
              <a:t>Mindjet </a:t>
            </a:r>
            <a:r>
              <a:rPr lang="en-US" sz="1800" u="sng" dirty="0" err="1" smtClean="0">
                <a:solidFill>
                  <a:srgbClr val="002060"/>
                </a:solidFill>
              </a:rPr>
              <a:t>MindManager</a:t>
            </a:r>
            <a:r>
              <a:rPr lang="en-US" sz="1800" u="sng" dirty="0" smtClean="0">
                <a:solidFill>
                  <a:srgbClr val="002060"/>
                </a:solidFill>
              </a:rPr>
              <a:t> 8.Ink 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13. </a:t>
            </a:r>
            <a:r>
              <a:rPr lang="en-US" sz="1800" dirty="0" err="1" smtClean="0">
                <a:solidFill>
                  <a:srgbClr val="002060"/>
                </a:solidFill>
                <a:hlinkClick r:id="rId10"/>
              </a:rPr>
              <a:t>iMindMap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14. </a:t>
            </a:r>
            <a:r>
              <a:rPr lang="en-US" sz="1800" dirty="0" err="1" smtClean="0">
                <a:hlinkClick r:id="rId11"/>
              </a:rPr>
              <a:t>Nodemind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15. </a:t>
            </a:r>
            <a:r>
              <a:rPr lang="en-US" sz="1800" dirty="0" err="1" smtClean="0">
                <a:hlinkClick r:id="rId12"/>
              </a:rPr>
              <a:t>TheBrain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ru-RU" dirty="0" smtClean="0"/>
          </a:p>
        </p:txBody>
      </p:sp>
      <p:pic>
        <p:nvPicPr>
          <p:cNvPr id="19461" name="Рисунок 5" descr="http://old.vasilyev-school.ru/Images/tehno-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1214438"/>
            <a:ext cx="228758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05800" cy="563563"/>
          </a:xfrm>
        </p:spPr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36194" name="Picture 2" descr="C:\Documents and Settings\helen1\Мои документы\Мои рисунки\ТОни Бьюзен\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000125"/>
            <a:ext cx="1624013" cy="2535238"/>
          </a:xfrm>
          <a:ln>
            <a:solidFill>
              <a:srgbClr val="8A7425"/>
            </a:solidFill>
          </a:ln>
        </p:spPr>
      </p:pic>
      <p:pic>
        <p:nvPicPr>
          <p:cNvPr id="136195" name="Picture 3" descr="C:\Documents and Settings\helen1\Мои документы\Мои рисунки\ТОни Бьюзен\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714750"/>
            <a:ext cx="1428750" cy="2316163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36196" name="Picture 4" descr="C:\Documents and Settings\helen1\Мои документы\Мои рисунки\ТОни Бьюзен\236903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9" t="9678" r="16129" b="10483"/>
          <a:stretch>
            <a:fillRect/>
          </a:stretch>
        </p:blipFill>
        <p:spPr bwMode="auto">
          <a:xfrm>
            <a:off x="3286125" y="958850"/>
            <a:ext cx="1617663" cy="25415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36197" name="Picture 5" descr="C:\Documents and Settings\helen1\Мои документы\Мои рисунки\ТОни Бьюзен\2499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5"/>
            <a:ext cx="1352550" cy="2159000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36198" name="Picture 6" descr="C:\Documents and Settings\helen1\Мои документы\Мои рисунки\ТОни Бьюзен\8853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928688"/>
            <a:ext cx="1571625" cy="2508250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36199" name="Picture 7" descr="C:\Documents and Settings\helen1\Мои документы\Мои рисунки\ТОни Бьюзен\901028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13" y="3786188"/>
            <a:ext cx="1500187" cy="2214562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Правила создания </a:t>
            </a:r>
            <a:r>
              <a:rPr lang="ru-RU" sz="3200" b="1" dirty="0" err="1" smtClean="0">
                <a:solidFill>
                  <a:srgbClr val="CC0099"/>
                </a:solidFill>
                <a:latin typeface="Arial" charset="0"/>
                <a:cs typeface="Arial" charset="0"/>
              </a:rPr>
              <a:t>синквейна</a:t>
            </a:r>
            <a:r>
              <a:rPr lang="ru-RU" sz="3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b="1" u="sng" dirty="0" smtClean="0">
                <a:solidFill>
                  <a:srgbClr val="002060"/>
                </a:solidFill>
              </a:rPr>
              <a:t>Первая строка</a:t>
            </a:r>
            <a:r>
              <a:rPr lang="ru-RU" sz="2500" dirty="0" smtClean="0">
                <a:solidFill>
                  <a:srgbClr val="002060"/>
                </a:solidFill>
              </a:rPr>
              <a:t> – одно ключевое слово, определяющее содержание </a:t>
            </a:r>
            <a:r>
              <a:rPr lang="ru-RU" sz="2500" dirty="0" err="1" smtClean="0">
                <a:solidFill>
                  <a:srgbClr val="002060"/>
                </a:solidFill>
              </a:rPr>
              <a:t>синквейна</a:t>
            </a:r>
            <a:r>
              <a:rPr lang="ru-RU" sz="2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500" b="1" u="sng" dirty="0" smtClean="0">
                <a:solidFill>
                  <a:srgbClr val="002060"/>
                </a:solidFill>
              </a:rPr>
              <a:t>Вторая строка</a:t>
            </a:r>
            <a:r>
              <a:rPr lang="ru-RU" sz="2500" dirty="0" smtClean="0">
                <a:solidFill>
                  <a:srgbClr val="002060"/>
                </a:solidFill>
              </a:rPr>
              <a:t> – два прилагательных, характеризующих данное понятие.</a:t>
            </a:r>
          </a:p>
          <a:p>
            <a:pPr algn="just"/>
            <a:r>
              <a:rPr lang="ru-RU" sz="2500" b="1" u="sng" dirty="0" smtClean="0">
                <a:solidFill>
                  <a:srgbClr val="002060"/>
                </a:solidFill>
              </a:rPr>
              <a:t>Третья строка</a:t>
            </a:r>
            <a:r>
              <a:rPr lang="ru-RU" sz="2500" dirty="0" smtClean="0">
                <a:solidFill>
                  <a:srgbClr val="002060"/>
                </a:solidFill>
              </a:rPr>
              <a:t> – три глагола, показывающих действие понятия.</a:t>
            </a:r>
          </a:p>
          <a:p>
            <a:pPr algn="just"/>
            <a:r>
              <a:rPr lang="ru-RU" sz="2500" b="1" u="sng" dirty="0" smtClean="0">
                <a:solidFill>
                  <a:srgbClr val="002060"/>
                </a:solidFill>
              </a:rPr>
              <a:t>Четвертая строка</a:t>
            </a:r>
            <a:r>
              <a:rPr lang="ru-RU" sz="2500" dirty="0" smtClean="0">
                <a:solidFill>
                  <a:srgbClr val="002060"/>
                </a:solidFill>
              </a:rPr>
              <a:t> – короткое предложение, в котором автор высказывает свое отношение.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Источники </a:t>
            </a:r>
            <a:endParaRPr lang="ru-RU" sz="3200" b="1" i="1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200" dirty="0" err="1" smtClean="0">
                <a:solidFill>
                  <a:srgbClr val="002060"/>
                </a:solidFill>
              </a:rPr>
              <a:t>Бьюзен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Тони и Барри. </a:t>
            </a:r>
            <a:r>
              <a:rPr lang="ru-RU" sz="2200" dirty="0" err="1">
                <a:solidFill>
                  <a:srgbClr val="002060"/>
                </a:solidFill>
              </a:rPr>
              <a:t>Супермышление</a:t>
            </a:r>
            <a:r>
              <a:rPr lang="ru-RU" sz="2200" dirty="0">
                <a:solidFill>
                  <a:srgbClr val="002060"/>
                </a:solidFill>
              </a:rPr>
              <a:t>. Попурри.- М,.2007 г.</a:t>
            </a:r>
          </a:p>
          <a:p>
            <a:pPr>
              <a:buFont typeface="+mj-lt"/>
              <a:buAutoNum type="arabicPeriod"/>
            </a:pPr>
            <a:r>
              <a:rPr lang="ru-RU" sz="2200" dirty="0" err="1">
                <a:solidFill>
                  <a:srgbClr val="002060"/>
                </a:solidFill>
              </a:rPr>
              <a:t>Бьюзен</a:t>
            </a:r>
            <a:r>
              <a:rPr lang="ru-RU" sz="2200" dirty="0">
                <a:solidFill>
                  <a:srgbClr val="002060"/>
                </a:solidFill>
              </a:rPr>
              <a:t> Тони. Карты памяти. Используй свою память на 100%. М., 2007 г.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</a:rPr>
              <a:t>Василенко Т.В. Что такое </a:t>
            </a:r>
            <a:r>
              <a:rPr lang="ru-RU" sz="2200" dirty="0" err="1">
                <a:solidFill>
                  <a:srgbClr val="002060"/>
                </a:solidFill>
              </a:rPr>
              <a:t>Mind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Maps</a:t>
            </a:r>
            <a:r>
              <a:rPr lang="ru-RU" sz="2200" dirty="0">
                <a:solidFill>
                  <a:srgbClr val="002060"/>
                </a:solidFill>
              </a:rPr>
              <a:t> и как их рисовать.-  М., 2008г.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</a:rPr>
              <a:t>Копыл В.И. Карты ума. М., 2004г.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</a:rPr>
              <a:t>Мюллер Хорст. Составление ментальных карт. Метод генерации и структурирования идей. М., 2008г. </a:t>
            </a:r>
          </a:p>
          <a:p>
            <a:pPr>
              <a:buFont typeface="+mj-lt"/>
              <a:buAutoNum type="arabicPeriod"/>
            </a:pPr>
            <a:r>
              <a:rPr lang="ru-RU" sz="2200" dirty="0" err="1" smtClean="0">
                <a:solidFill>
                  <a:srgbClr val="002060"/>
                </a:solidFill>
              </a:rPr>
              <a:t>Шенк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Ф. Б. Ментальные карты.- М., 1986г. 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Интернет-ресурсы</a:t>
            </a:r>
            <a:r>
              <a:rPr lang="ru-RU" sz="2200" dirty="0">
                <a:solidFill>
                  <a:srgbClr val="002060"/>
                </a:solidFill>
              </a:rPr>
              <a:t>:</a:t>
            </a:r>
          </a:p>
          <a:p>
            <a:r>
              <a:rPr lang="ru-RU" sz="2200" u="sng" dirty="0">
                <a:solidFill>
                  <a:srgbClr val="002060"/>
                </a:solidFill>
                <a:hlinkClick r:id="rId2"/>
              </a:rPr>
              <a:t>www.mama.ru</a:t>
            </a:r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u="sng" dirty="0">
                <a:solidFill>
                  <a:srgbClr val="002060"/>
                </a:solidFill>
                <a:hlinkClick r:id="rId3"/>
              </a:rPr>
              <a:t>http://www.mindmap.ru/index.htm</a:t>
            </a:r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u="sng" dirty="0">
                <a:solidFill>
                  <a:srgbClr val="002060"/>
                </a:solidFill>
                <a:hlinkClick r:id="rId4"/>
              </a:rPr>
              <a:t>http://www.thinkbuzan.com/intl/products/books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Содержание мастер – класса: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 педагогического опыта;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Представление системы учебных занятий;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Проведение имитационной игры;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Моделирование;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Рефлексия. Синквейн.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C:\WINDOWS\Application Data\Microsoft\Media Catalog\Downloaded Clips\cl74\j029067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941168"/>
            <a:ext cx="26543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Ожидаемые результаты мастер –класса: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  <a:r>
              <a:rPr lang="ru-RU" sz="3000" dirty="0" smtClean="0">
                <a:solidFill>
                  <a:srgbClr val="002060"/>
                </a:solidFill>
              </a:rPr>
              <a:t>Вы познакомитесь с сущностью обучения с помощью интеллект – карты;</a:t>
            </a:r>
          </a:p>
          <a:p>
            <a:pPr marL="0" indent="0" algn="just"/>
            <a:r>
              <a:rPr lang="ru-RU" sz="3000" dirty="0" smtClean="0">
                <a:solidFill>
                  <a:srgbClr val="002060"/>
                </a:solidFill>
              </a:rPr>
              <a:t>Определите и оцените отличия интеллект – карты от других систем обучения;</a:t>
            </a:r>
          </a:p>
          <a:p>
            <a:pPr marL="0" indent="0" algn="just"/>
            <a:r>
              <a:rPr lang="ru-RU" sz="3000" dirty="0" smtClean="0">
                <a:solidFill>
                  <a:srgbClr val="002060"/>
                </a:solidFill>
              </a:rPr>
              <a:t>Определите суть рационализации;</a:t>
            </a:r>
          </a:p>
          <a:p>
            <a:pPr marL="0" indent="0" algn="just"/>
            <a:r>
              <a:rPr lang="ru-RU" sz="3000" dirty="0" smtClean="0">
                <a:solidFill>
                  <a:srgbClr val="002060"/>
                </a:solidFill>
              </a:rPr>
              <a:t>Узнаете принципы построения и использования интеллект – карты;</a:t>
            </a:r>
          </a:p>
          <a:p>
            <a:pPr marL="0" indent="0" algn="just"/>
            <a:r>
              <a:rPr lang="ru-RU" sz="3000" dirty="0" smtClean="0">
                <a:solidFill>
                  <a:srgbClr val="002060"/>
                </a:solidFill>
              </a:rPr>
              <a:t>Как разработать интеллект – карту;</a:t>
            </a:r>
          </a:p>
          <a:p>
            <a:pPr marL="0" indent="0" algn="just"/>
            <a:r>
              <a:rPr lang="ru-RU" sz="3000" dirty="0" smtClean="0">
                <a:solidFill>
                  <a:srgbClr val="002060"/>
                </a:solidFill>
              </a:rPr>
              <a:t>Общий план проведения урока;</a:t>
            </a:r>
          </a:p>
          <a:p>
            <a:pPr marL="0" indent="0" algn="just"/>
            <a:r>
              <a:rPr lang="ru-RU" sz="3000" dirty="0" smtClean="0">
                <a:solidFill>
                  <a:srgbClr val="002060"/>
                </a:solidFill>
              </a:rPr>
              <a:t>Научитесь самостоятельно моделировать уроки по своим предметам в режиме продемонстрированной педагогической технологии</a:t>
            </a:r>
          </a:p>
          <a:p>
            <a:pPr marL="0" indent="0" algn="just"/>
            <a:endParaRPr lang="ru-RU" sz="2900" dirty="0">
              <a:solidFill>
                <a:srgbClr val="002060"/>
              </a:solidFill>
            </a:endParaRPr>
          </a:p>
        </p:txBody>
      </p:sp>
      <p:pic>
        <p:nvPicPr>
          <p:cNvPr id="4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19" descr="Сов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4293096"/>
            <a:ext cx="16081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I cannot teach anybody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anything.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I can only make them think.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- Socrates-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70b4296239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8573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Девочка с парт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1128"/>
            <a:ext cx="2411760" cy="169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Понятие </a:t>
            </a:r>
            <a:endParaRPr lang="ru-RU" sz="3200" b="1" i="1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«</a:t>
            </a:r>
            <a:r>
              <a:rPr lang="ru-RU" b="1" u="sng" dirty="0" err="1" smtClean="0">
                <a:solidFill>
                  <a:srgbClr val="002060"/>
                </a:solidFill>
              </a:rPr>
              <a:t>mind</a:t>
            </a:r>
            <a:r>
              <a:rPr lang="ru-RU" b="1" u="sng" dirty="0" smtClean="0">
                <a:solidFill>
                  <a:srgbClr val="002060"/>
                </a:solidFill>
              </a:rPr>
              <a:t>» (</a:t>
            </a:r>
            <a:r>
              <a:rPr lang="ru-RU" b="1" u="sng" dirty="0" err="1" smtClean="0">
                <a:solidFill>
                  <a:srgbClr val="002060"/>
                </a:solidFill>
              </a:rPr>
              <a:t>англ</a:t>
            </a:r>
            <a:r>
              <a:rPr lang="ru-RU" b="1" u="sng" dirty="0" smtClean="0">
                <a:solidFill>
                  <a:srgbClr val="002060"/>
                </a:solidFill>
              </a:rPr>
              <a:t>) - ум, «</a:t>
            </a:r>
            <a:r>
              <a:rPr lang="ru-RU" b="1" u="sng" dirty="0" err="1" smtClean="0">
                <a:solidFill>
                  <a:srgbClr val="002060"/>
                </a:solidFill>
              </a:rPr>
              <a:t>maps</a:t>
            </a:r>
            <a:r>
              <a:rPr lang="ru-RU" b="1" u="sng" dirty="0" smtClean="0">
                <a:solidFill>
                  <a:srgbClr val="002060"/>
                </a:solidFill>
              </a:rPr>
              <a:t>» (</a:t>
            </a:r>
            <a:r>
              <a:rPr lang="ru-RU" b="1" u="sng" dirty="0" err="1" smtClean="0">
                <a:solidFill>
                  <a:srgbClr val="002060"/>
                </a:solidFill>
              </a:rPr>
              <a:t>англ</a:t>
            </a:r>
            <a:r>
              <a:rPr lang="ru-RU" b="1" u="sng" dirty="0" smtClean="0">
                <a:solidFill>
                  <a:srgbClr val="002060"/>
                </a:solidFill>
              </a:rPr>
              <a:t>) -  карты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(интеллектуальная</a:t>
            </a:r>
            <a:r>
              <a:rPr lang="ru-RU" dirty="0">
                <a:solidFill>
                  <a:srgbClr val="002060"/>
                </a:solidFill>
              </a:rPr>
              <a:t>, умственная, ментальная карта, </a:t>
            </a:r>
            <a:r>
              <a:rPr lang="ru-RU" dirty="0" err="1">
                <a:solidFill>
                  <a:srgbClr val="002060"/>
                </a:solidFill>
              </a:rPr>
              <a:t>ассоциограмма</a:t>
            </a:r>
            <a:r>
              <a:rPr lang="ru-RU" dirty="0">
                <a:solidFill>
                  <a:srgbClr val="002060"/>
                </a:solidFill>
              </a:rPr>
              <a:t>, карта </a:t>
            </a:r>
            <a:r>
              <a:rPr lang="ru-RU" dirty="0" smtClean="0">
                <a:solidFill>
                  <a:srgbClr val="002060"/>
                </a:solidFill>
              </a:rPr>
              <a:t>памяти)</a:t>
            </a:r>
          </a:p>
          <a:p>
            <a:pPr marL="0" indent="0" algn="just"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Интеллектуальная карта </a:t>
            </a:r>
            <a:r>
              <a:rPr lang="ru-RU" sz="2800" dirty="0"/>
              <a:t>– </a:t>
            </a:r>
            <a:r>
              <a:rPr lang="ru-RU" dirty="0">
                <a:solidFill>
                  <a:srgbClr val="002060"/>
                </a:solidFill>
              </a:rPr>
              <a:t>это </a:t>
            </a:r>
            <a:r>
              <a:rPr lang="ru-RU" dirty="0" smtClean="0">
                <a:solidFill>
                  <a:srgbClr val="002060"/>
                </a:solidFill>
              </a:rPr>
              <a:t>удобная </a:t>
            </a:r>
            <a:r>
              <a:rPr lang="ru-RU" dirty="0" err="1" smtClean="0">
                <a:solidFill>
                  <a:srgbClr val="002060"/>
                </a:solidFill>
              </a:rPr>
              <a:t>инфографика</a:t>
            </a:r>
            <a:r>
              <a:rPr lang="ru-RU" dirty="0" smtClean="0">
                <a:solidFill>
                  <a:srgbClr val="002060"/>
                </a:solidFill>
              </a:rPr>
              <a:t> мыслей.</a:t>
            </a:r>
          </a:p>
          <a:p>
            <a:pPr marL="0" indent="0" algn="just"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Интеллектуальная карта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dirty="0" smtClean="0">
                <a:solidFill>
                  <a:srgbClr val="002060"/>
                </a:solidFill>
              </a:rPr>
              <a:t>это диаграмма связей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способ</a:t>
            </a:r>
            <a:r>
              <a:rPr lang="ru-RU" dirty="0">
                <a:solidFill>
                  <a:srgbClr val="002060"/>
                </a:solidFill>
              </a:rPr>
              <a:t> изображения процесса общего системного мышления с помощью схем.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Picture 10" descr="C:\Documents and Settings\Admin\Рабочий стол\final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587" y="0"/>
            <a:ext cx="887413" cy="1254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3" descr="H:\фото\s990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2317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4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Интеллект-карты</a:t>
            </a:r>
            <a:r>
              <a:rPr lang="ru-RU" dirty="0" smtClean="0">
                <a:solidFill>
                  <a:srgbClr val="002060"/>
                </a:solidFill>
              </a:rPr>
              <a:t> – это графическое выражение….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Интеллект-карты</a:t>
            </a:r>
            <a:r>
              <a:rPr lang="ru-RU" dirty="0" smtClean="0">
                <a:solidFill>
                  <a:srgbClr val="002060"/>
                </a:solidFill>
              </a:rPr>
              <a:t> – это мощный визуальный метод…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Интеллект-карты</a:t>
            </a:r>
            <a:r>
              <a:rPr lang="ru-RU" dirty="0" smtClean="0">
                <a:solidFill>
                  <a:srgbClr val="002060"/>
                </a:solidFill>
              </a:rPr>
              <a:t> – это инструмент….</a:t>
            </a:r>
          </a:p>
          <a:p>
            <a:pPr algn="just"/>
            <a:r>
              <a:rPr lang="ru-RU" sz="3600" b="1" i="1" u="sng" dirty="0" smtClean="0">
                <a:solidFill>
                  <a:srgbClr val="000099"/>
                </a:solidFill>
              </a:rPr>
              <a:t> </a:t>
            </a:r>
            <a:r>
              <a:rPr lang="ru-RU" sz="3600" b="1" i="1" u="sng" dirty="0" err="1" smtClean="0">
                <a:solidFill>
                  <a:srgbClr val="000099"/>
                </a:solidFill>
              </a:rPr>
              <a:t>Ителлект</a:t>
            </a:r>
            <a:r>
              <a:rPr lang="ru-RU" sz="3600" b="1" i="1" u="sng" dirty="0" smtClean="0">
                <a:solidFill>
                  <a:srgbClr val="000099"/>
                </a:solidFill>
              </a:rPr>
              <a:t>–карты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технология изображения информации в графическом виде</a:t>
            </a:r>
          </a:p>
          <a:p>
            <a:endParaRPr lang="ru-RU" dirty="0"/>
          </a:p>
        </p:txBody>
      </p:sp>
      <p:pic>
        <p:nvPicPr>
          <p:cNvPr id="4" name="Picture 8" descr="31194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668" y="116632"/>
            <a:ext cx="116364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elen1\Мои документы\Мои рисунки\интелект- карты\neuro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700808"/>
            <a:ext cx="3209925" cy="2571750"/>
          </a:xfrm>
          <a:prstGeom prst="rect">
            <a:avLst/>
          </a:prstGeom>
          <a:noFill/>
          <a:ln w="9525">
            <a:solidFill>
              <a:srgbClr val="746004"/>
            </a:solidFill>
            <a:miter lim="800000"/>
            <a:headEnd/>
            <a:tailEnd/>
          </a:ln>
        </p:spPr>
      </p:pic>
      <p:pic>
        <p:nvPicPr>
          <p:cNvPr id="5" name="Picture 3" descr="C:\Documents and Settings\helen1\Мои документы\Мои рисунки\интелект- карты\1902532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500438" cy="2571750"/>
          </a:xfrm>
          <a:prstGeom prst="rect">
            <a:avLst/>
          </a:prstGeom>
          <a:noFill/>
          <a:ln w="9525">
            <a:solidFill>
              <a:srgbClr val="74600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632</Words>
  <Application>Microsoft Office PowerPoint</Application>
  <PresentationFormat>Экран (4:3)</PresentationFormat>
  <Paragraphs>109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Диаграмма</vt:lpstr>
      <vt:lpstr>Презентация PowerPoint</vt:lpstr>
      <vt:lpstr>ЦЕЛЬ МАСТЕР КЛАССА: </vt:lpstr>
      <vt:lpstr>ЗАДАЧИ: </vt:lpstr>
      <vt:lpstr>Содержание мастер – класса:</vt:lpstr>
      <vt:lpstr>Ожидаемые результаты мастер –класса:</vt:lpstr>
      <vt:lpstr>Презентация PowerPoint</vt:lpstr>
      <vt:lpstr>Понятие </vt:lpstr>
      <vt:lpstr>Презентация PowerPoint</vt:lpstr>
      <vt:lpstr>Презентация PowerPoint</vt:lpstr>
      <vt:lpstr>Стандартные способы записи</vt:lpstr>
      <vt:lpstr>Недостатки линейного способа записи</vt:lpstr>
      <vt:lpstr>Недостатки линейного способа записи</vt:lpstr>
      <vt:lpstr>Недостатки линейного способа записи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интеллект-карт на уроках английского языка позволяет:  </vt:lpstr>
      <vt:lpstr>При изучении и закреплении новой лексики  применяются следующие способы работы с картами:  </vt:lpstr>
      <vt:lpstr>Динамика развития мышления</vt:lpstr>
      <vt:lpstr>Динамика развития уровня усвоения лексики </vt:lpstr>
      <vt:lpstr>ПРОГРАММНОЕ ОБЕСПЕЧЕНИЕ</vt:lpstr>
      <vt:lpstr> </vt:lpstr>
      <vt:lpstr>Правила создания синквейна 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</dc:creator>
  <cp:lastModifiedBy>Juli</cp:lastModifiedBy>
  <cp:revision>33</cp:revision>
  <dcterms:created xsi:type="dcterms:W3CDTF">2014-04-12T19:44:54Z</dcterms:created>
  <dcterms:modified xsi:type="dcterms:W3CDTF">2018-12-17T19:49:16Z</dcterms:modified>
</cp:coreProperties>
</file>