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9" r:id="rId4"/>
    <p:sldId id="260" r:id="rId5"/>
    <p:sldId id="261" r:id="rId6"/>
    <p:sldId id="263" r:id="rId7"/>
    <p:sldId id="270" r:id="rId8"/>
    <p:sldId id="264" r:id="rId9"/>
    <p:sldId id="265" r:id="rId10"/>
    <p:sldId id="267" r:id="rId11"/>
    <p:sldId id="271" r:id="rId12"/>
    <p:sldId id="272" r:id="rId13"/>
    <p:sldId id="276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C8AF1-EB9C-4EB9-8A67-63E716205B3B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C63BD-3F97-4298-9034-D29910E9D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i="1" dirty="0" smtClean="0">
                <a:ln/>
                <a:solidFill>
                  <a:schemeClr val="accent3"/>
                </a:solidFill>
                <a:effectLst/>
              </a:rPr>
              <a:t>«Нравственно-патриотическое воспитание детей в условиях реализации ФГОС  дошкольного образования»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r>
              <a:rPr lang="ru-RU" b="1" dirty="0" smtClean="0">
                <a:ln/>
                <a:solidFill>
                  <a:schemeClr val="accent3"/>
                </a:solidFill>
              </a:rPr>
              <a:t> 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r>
              <a:rPr lang="ru-RU" sz="6400" dirty="0" smtClean="0"/>
              <a:t>Подготовила: </a:t>
            </a:r>
          </a:p>
          <a:p>
            <a:pPr algn="r">
              <a:buNone/>
            </a:pPr>
            <a:r>
              <a:rPr lang="ru-RU" sz="6400" dirty="0" smtClean="0"/>
              <a:t>старший воспитатель</a:t>
            </a:r>
          </a:p>
          <a:p>
            <a:pPr algn="r">
              <a:buNone/>
            </a:pPr>
            <a:r>
              <a:rPr lang="ru-RU" sz="6400" dirty="0" smtClean="0"/>
              <a:t>1 кв. категории</a:t>
            </a:r>
          </a:p>
          <a:p>
            <a:pPr algn="r">
              <a:buNone/>
            </a:pPr>
            <a:r>
              <a:rPr lang="ru-RU" sz="6400" dirty="0" smtClean="0"/>
              <a:t>Большакова  </a:t>
            </a:r>
          </a:p>
          <a:p>
            <a:pPr algn="r">
              <a:buNone/>
            </a:pPr>
            <a:r>
              <a:rPr lang="ru-RU" sz="6400" dirty="0" smtClean="0"/>
              <a:t>Анжела Сергеевна</a:t>
            </a:r>
          </a:p>
          <a:p>
            <a:pPr>
              <a:buNone/>
            </a:pPr>
            <a:r>
              <a:rPr lang="ru-RU" sz="6400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7200" dirty="0" smtClean="0"/>
              <a:t>Сергиев Посад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348880"/>
            <a:ext cx="4530080" cy="339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12160" cy="9533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/>
                <a:solidFill>
                  <a:schemeClr val="accent3"/>
                </a:solidFill>
              </a:rPr>
              <a:t>Пример организации воспитательно-образовательного процесса по ознакомлению детей с родным городом </a:t>
            </a:r>
            <a:br>
              <a:rPr lang="ru-RU" dirty="0" smtClean="0">
                <a:ln/>
                <a:solidFill>
                  <a:schemeClr val="accent3"/>
                </a:solidFill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620688"/>
            <a:ext cx="5112568" cy="352839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spc="-50" dirty="0" smtClean="0">
                <a:latin typeface="Times New Roman"/>
                <a:ea typeface="Franklin Gothic Book"/>
                <a:cs typeface="Franklin Gothic Book"/>
              </a:rPr>
              <a:t>Взаимодействие с родителями</a:t>
            </a:r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Экскурсия в храм-часовню А. Меня.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Консультация «История </a:t>
            </a:r>
            <a:r>
              <a:rPr lang="ru-RU" sz="1600" dirty="0" err="1" smtClean="0"/>
              <a:t>Семхоза</a:t>
            </a:r>
            <a:r>
              <a:rPr lang="ru-RU" sz="1600" dirty="0" smtClean="0"/>
              <a:t>».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Создание фотоальбома «Наш микрорайон».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Фотовыставка «Люблю тебя, мой край родной».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Составление маршрута выходного дня.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Акция «Сделаем наш микрорайон чище»</a:t>
            </a:r>
          </a:p>
          <a:p>
            <a:pPr>
              <a:spcBef>
                <a:spcPts val="0"/>
              </a:spcBef>
            </a:pPr>
            <a:r>
              <a:rPr lang="ru-RU" sz="1600" dirty="0" smtClean="0"/>
              <a:t>      совместный выход на работу по благоустройству        детского сада, близлежащих улиц;</a:t>
            </a:r>
          </a:p>
          <a:p>
            <a:r>
              <a:rPr lang="ru-RU" sz="1600" dirty="0" smtClean="0"/>
              <a:t>       выставка поделок из бросового материала «Сделаем наш микрорайон чище».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Сочинение на тему «Моя улица».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Мини-проект «Дворик моей мечты».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040" r="13216"/>
          <a:stretch>
            <a:fillRect/>
          </a:stretch>
        </p:blipFill>
        <p:spPr bwMode="auto">
          <a:xfrm>
            <a:off x="5436096" y="4365104"/>
            <a:ext cx="3024336" cy="21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r="162" b="8688"/>
          <a:stretch>
            <a:fillRect/>
          </a:stretch>
        </p:blipFill>
        <p:spPr bwMode="auto">
          <a:xfrm>
            <a:off x="2411760" y="4365104"/>
            <a:ext cx="2970543" cy="203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2880" r="4968" b="5256"/>
          <a:stretch>
            <a:fillRect/>
          </a:stretch>
        </p:blipFill>
        <p:spPr bwMode="auto">
          <a:xfrm>
            <a:off x="6138794" y="2492896"/>
            <a:ext cx="268167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16758" r="46012"/>
          <a:stretch>
            <a:fillRect/>
          </a:stretch>
        </p:blipFill>
        <p:spPr bwMode="auto">
          <a:xfrm>
            <a:off x="251520" y="4149080"/>
            <a:ext cx="2123728" cy="245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t="26408"/>
          <a:stretch>
            <a:fillRect/>
          </a:stretch>
        </p:blipFill>
        <p:spPr bwMode="auto">
          <a:xfrm>
            <a:off x="6588224" y="188640"/>
            <a:ext cx="2376264" cy="233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6275040" cy="1124744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/>
            <a:r>
              <a:rPr lang="ru-RU" dirty="0" smtClean="0">
                <a:ln/>
                <a:solidFill>
                  <a:schemeClr val="accent3"/>
                </a:solidFill>
                <a:effectLst/>
              </a:rPr>
              <a:t>В соответствии с ФГОС ДО создаём условия для индивидуализации развития ребёнка и поддержки детской инициативы при ознакомлении с родным городом</a:t>
            </a:r>
            <a:endParaRPr lang="ru-RU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6120680" cy="1296144"/>
          </a:xfrm>
        </p:spPr>
        <p:txBody>
          <a:bodyPr>
            <a:normAutofit/>
          </a:bodyPr>
          <a:lstStyle/>
          <a:p>
            <a:pPr lvl="0" algn="just"/>
            <a:r>
              <a:rPr lang="ru-RU" sz="1600" dirty="0" smtClean="0"/>
              <a:t>В группах оформлены уголки патриотического воспитания, в которых размещаются иллюстрации,  фотографии, альбомы, дидактические игры. </a:t>
            </a: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596" y="188640"/>
            <a:ext cx="28623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2"/>
            <a:ext cx="3292756" cy="246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51058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251520" y="1916832"/>
            <a:ext cx="2880319" cy="2016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ходе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совместной </a:t>
            </a:r>
            <a:r>
              <a:rPr kumimoji="0" lang="ru-RU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деятель-ности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600" noProof="0" dirty="0" smtClean="0"/>
              <a:t>педагог </a:t>
            </a:r>
            <a:r>
              <a:rPr lang="ru-RU" sz="1600" dirty="0" smtClean="0"/>
              <a:t>не заглушает речь детей своим рассказом, не перебивает детскую </a:t>
            </a:r>
            <a:r>
              <a:rPr lang="ru-RU" sz="1600" dirty="0" err="1" smtClean="0"/>
              <a:t>ини-циативу</a:t>
            </a:r>
            <a:r>
              <a:rPr lang="ru-RU" sz="1600" dirty="0" smtClean="0"/>
              <a:t>. 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начала говорят дети, а потом педагог. Сначала – что знают они, а потом добавляет педагог.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3851920" y="4437112"/>
            <a:ext cx="4752528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подготовительной группе  широко используются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летбуки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организации совместной со взрослым и самостоятельной деятельности детей. Работа организуется в мини группах, парами по 2-4 чел. </a:t>
            </a:r>
            <a:endParaRPr lang="ru-RU" sz="17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Взрослый предлагает детям рассказывать друг другу о родном городе,</a:t>
            </a:r>
            <a:r>
              <a:rPr kumimoji="0" lang="ru-RU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поощряет попытки делиться впечатлениями.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4968552" cy="1162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/>
                <a:solidFill>
                  <a:schemeClr val="accent3"/>
                </a:solidFill>
              </a:rPr>
              <a:t>В ходе организации совместной деятельности взрослого и детей по ознакомлению с родным городом используются современные образовательные технологии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4320480" cy="5805264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600" b="1" u="sng" dirty="0" smtClean="0"/>
              <a:t>Информационно-коммуникационные  технологии</a:t>
            </a:r>
            <a:r>
              <a:rPr lang="ru-RU" sz="1600" b="1" dirty="0" smtClean="0"/>
              <a:t> </a:t>
            </a:r>
            <a:r>
              <a:rPr lang="ru-RU" sz="1600" dirty="0" smtClean="0"/>
              <a:t>(использование </a:t>
            </a:r>
            <a:r>
              <a:rPr lang="ru-RU" sz="1600" dirty="0" err="1" smtClean="0"/>
              <a:t>мультиме-дийных</a:t>
            </a:r>
            <a:r>
              <a:rPr lang="ru-RU" sz="1600" dirty="0" smtClean="0"/>
              <a:t> презентаций в совместной деятельности взрослого с детьми)</a:t>
            </a:r>
          </a:p>
          <a:p>
            <a:pPr algn="just"/>
            <a:r>
              <a:rPr lang="ru-RU" sz="1600" dirty="0" smtClean="0"/>
              <a:t>Обеспечивается наглядность, дающая возможность педагогу выстроить объяснение логично, научно. Повышается интерес детей к изучаемому материалу.</a:t>
            </a:r>
          </a:p>
          <a:p>
            <a:pPr algn="just"/>
            <a:endParaRPr lang="ru-RU" sz="16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600" b="1" u="sng" dirty="0" smtClean="0"/>
              <a:t>Технология проектной деятельности </a:t>
            </a:r>
            <a:r>
              <a:rPr lang="ru-RU" sz="1600" b="1" dirty="0" smtClean="0"/>
              <a:t>(Н.Е. </a:t>
            </a:r>
            <a:r>
              <a:rPr lang="ru-RU" sz="1600" b="1" dirty="0" err="1" smtClean="0"/>
              <a:t>Веракса</a:t>
            </a:r>
            <a:r>
              <a:rPr lang="ru-RU" sz="1600" b="1" dirty="0" smtClean="0"/>
              <a:t>, А.Н. </a:t>
            </a:r>
            <a:r>
              <a:rPr lang="ru-RU" sz="1600" b="1" dirty="0" err="1" smtClean="0"/>
              <a:t>Веракса</a:t>
            </a:r>
            <a:r>
              <a:rPr lang="ru-RU" sz="1600" b="1" dirty="0" smtClean="0"/>
              <a:t>)</a:t>
            </a:r>
          </a:p>
          <a:p>
            <a:pPr algn="just"/>
            <a:r>
              <a:rPr lang="ru-RU" sz="1600" dirty="0" smtClean="0"/>
              <a:t>У детей повышается интерес к освоению окружающей действительности, пробуждается желание узнавать что-то новое, изменять, делать своими руками. Познавательная деятельность детей </a:t>
            </a:r>
            <a:r>
              <a:rPr lang="ru-RU" sz="1600" dirty="0" err="1" smtClean="0"/>
              <a:t>ста-новится</a:t>
            </a:r>
            <a:r>
              <a:rPr lang="ru-RU" sz="1600" dirty="0" smtClean="0"/>
              <a:t> мотивированной, </a:t>
            </a:r>
            <a:r>
              <a:rPr lang="ru-RU" sz="1600" dirty="0" err="1" smtClean="0"/>
              <a:t>самостоятель-ной</a:t>
            </a:r>
            <a:r>
              <a:rPr lang="ru-RU" sz="1600" dirty="0" smtClean="0"/>
              <a:t>, целесообразной. Повышается самооценка ребенка. Родители становятся  активными участниками образовательного процесса.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10280" r="-110"/>
          <a:stretch>
            <a:fillRect/>
          </a:stretch>
        </p:blipFill>
        <p:spPr bwMode="auto">
          <a:xfrm>
            <a:off x="5796136" y="188640"/>
            <a:ext cx="3168352" cy="212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132856"/>
            <a:ext cx="3167013" cy="237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10923" r="1692"/>
          <a:stretch>
            <a:fillRect/>
          </a:stretch>
        </p:blipFill>
        <p:spPr bwMode="auto">
          <a:xfrm>
            <a:off x="4860032" y="4293096"/>
            <a:ext cx="345638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140968"/>
            <a:ext cx="8640960" cy="1512168"/>
          </a:xfrm>
        </p:spPr>
        <p:txBody>
          <a:bodyPr>
            <a:no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b="1" u="sng" dirty="0" smtClean="0"/>
              <a:t>Экологическое воспитание дошкольников (С. Н. Николаева «Юный эколог»)</a:t>
            </a:r>
          </a:p>
          <a:p>
            <a:pPr algn="just"/>
            <a:r>
              <a:rPr lang="ru-RU" dirty="0" smtClean="0"/>
              <a:t>Способствует формирование осознанно-правильного отношения к явлениям, объектам живой и неживой природы, которые составляют их непосредственное окружение в этот период жизни. </a:t>
            </a:r>
          </a:p>
          <a:p>
            <a:pPr algn="just"/>
            <a:r>
              <a:rPr lang="ru-RU" dirty="0" smtClean="0"/>
              <a:t>Дети с удовольствием участвуют в наблюдениях за явлениями природы, замечают красоту родной природы, стремятся рассказать о переживаниях и впечатлениях, имеют представление  правилах поведения в природе, о том, как люди заботятся о природе.</a:t>
            </a:r>
          </a:p>
          <a:p>
            <a:endParaRPr lang="ru-RU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669"/>
          <a:stretch>
            <a:fillRect/>
          </a:stretch>
        </p:blipFill>
        <p:spPr bwMode="auto">
          <a:xfrm>
            <a:off x="4860032" y="1484784"/>
            <a:ext cx="31125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l="2021" t="28253" r="4991"/>
          <a:stretch>
            <a:fillRect/>
          </a:stretch>
        </p:blipFill>
        <p:spPr bwMode="auto">
          <a:xfrm>
            <a:off x="827584" y="1556792"/>
            <a:ext cx="33123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-1474" b="19088"/>
          <a:stretch>
            <a:fillRect/>
          </a:stretch>
        </p:blipFill>
        <p:spPr bwMode="auto">
          <a:xfrm>
            <a:off x="899592" y="4826948"/>
            <a:ext cx="3396266" cy="20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-1400" t="44804" r="21593"/>
          <a:stretch>
            <a:fillRect/>
          </a:stretch>
        </p:blipFill>
        <p:spPr bwMode="auto">
          <a:xfrm>
            <a:off x="4716016" y="4916096"/>
            <a:ext cx="3466037" cy="194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Текст 3"/>
          <p:cNvSpPr txBox="1">
            <a:spLocks/>
          </p:cNvSpPr>
          <p:nvPr/>
        </p:nvSpPr>
        <p:spPr>
          <a:xfrm>
            <a:off x="323528" y="188640"/>
            <a:ext cx="856895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Нравственно-патриотическое воспитание через приобщение детей  к истокам русской народной культуры(О.Л.Князева, М.Д. </a:t>
            </a:r>
            <a:r>
              <a:rPr kumimoji="0" lang="ru-RU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Маханёва</a:t>
            </a: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основе работы с использованием этой технологии лежит формирование эмоционально окрашенного чувства причастности детей к наследию прошлого благодаря созданию особой среды, позволяющей как бы непосредственно с ним соприкоснуться.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3008313" cy="620688"/>
          </a:xfrm>
        </p:spPr>
        <p:txBody>
          <a:bodyPr anchor="ctr"/>
          <a:lstStyle/>
          <a:p>
            <a:r>
              <a:rPr lang="ru-RU" u="sng" dirty="0" smtClean="0"/>
              <a:t>Игровые технологии</a:t>
            </a:r>
            <a:endParaRPr lang="ru-RU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20688"/>
            <a:ext cx="4320480" cy="4691063"/>
          </a:xfrm>
        </p:spPr>
        <p:txBody>
          <a:bodyPr/>
          <a:lstStyle/>
          <a:p>
            <a:pPr algn="just"/>
            <a:r>
              <a:rPr lang="ru-RU" sz="1600" dirty="0" smtClean="0"/>
              <a:t>Обеспечивается создание полноценной мотивационной основы для формирования знаний, умений и навыков. Активизируется деятельность детей, повышается </a:t>
            </a:r>
            <a:r>
              <a:rPr lang="ru-RU" sz="1600" dirty="0" err="1" smtClean="0"/>
              <a:t>познава-тельный</a:t>
            </a:r>
            <a:r>
              <a:rPr lang="ru-RU" sz="1600" dirty="0" smtClean="0"/>
              <a:t> интерес, вызывается </a:t>
            </a:r>
            <a:r>
              <a:rPr lang="ru-RU" sz="1600" dirty="0" err="1" smtClean="0"/>
              <a:t>эмоциональ-ный</a:t>
            </a:r>
            <a:r>
              <a:rPr lang="ru-RU" sz="1600" dirty="0" smtClean="0"/>
              <a:t> подъём, развивается творчество. Повышается результативность усвоения  программного материала.</a:t>
            </a:r>
          </a:p>
          <a:p>
            <a:endParaRPr lang="ru-RU" dirty="0"/>
          </a:p>
        </p:txBody>
      </p:sp>
      <p:pic>
        <p:nvPicPr>
          <p:cNvPr id="3074" name="Picture 2" descr="C:\Documents and Settings\Nataly\Рабочий стол\Материал районного семинара Последний 2\Для РМО 3\Новая папка\IMG_8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936437" cy="29523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068960"/>
            <a:ext cx="3175787" cy="238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933056"/>
            <a:ext cx="3435285" cy="25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r="-135" b="6322"/>
          <a:stretch>
            <a:fillRect/>
          </a:stretch>
        </p:blipFill>
        <p:spPr bwMode="auto">
          <a:xfrm>
            <a:off x="323528" y="3212976"/>
            <a:ext cx="248231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364502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/>
              <a:t>Организация совместной деятельности взрослого с детьми по ознакомлению с родным городом достаточно сложна, поскольку требует наличия краеведческого материала, определённых знаний и личностных качеств у педагогов.  Однако важность этой работы велика. Ведь то, каким вырастет ребёнок, будет ли он уважать окружающих, беречь родную природу и то, что создано руками человека, стремиться к созиданию, зависит, прежде всего, от того, чему мы их учили, как воспитывали, какими впечатлениями обогатили в дошкольном возрасте.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/>
              <a:t>Мы познаём окружающий мир вместе с детьми, учимся его любить и беречь. 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31736"/>
          <a:stretch>
            <a:fillRect/>
          </a:stretch>
        </p:blipFill>
        <p:spPr bwMode="auto">
          <a:xfrm>
            <a:off x="395536" y="3429000"/>
            <a:ext cx="2952328" cy="324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r="2500" b="8368"/>
          <a:stretch>
            <a:fillRect/>
          </a:stretch>
        </p:blipFill>
        <p:spPr bwMode="auto">
          <a:xfrm>
            <a:off x="3491880" y="3140968"/>
            <a:ext cx="28083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2500" b="12066"/>
          <a:stretch>
            <a:fillRect/>
          </a:stretch>
        </p:blipFill>
        <p:spPr bwMode="auto">
          <a:xfrm>
            <a:off x="3491880" y="4958408"/>
            <a:ext cx="2808312" cy="189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 l="39363" t="2762" r="556" b="17130"/>
          <a:stretch>
            <a:fillRect/>
          </a:stretch>
        </p:blipFill>
        <p:spPr bwMode="auto">
          <a:xfrm>
            <a:off x="6407696" y="3789040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Литература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>
            <a:normAutofit fontScale="92500" lnSpcReduction="10000"/>
          </a:bodyPr>
          <a:lstStyle/>
          <a:p>
            <a:r>
              <a:rPr lang="ru-RU" sz="1700" dirty="0" smtClean="0"/>
              <a:t>Дошкольное образование: сборник нормативных документов. – М.: ООО «Издательство «Национальное образование», 2015.</a:t>
            </a:r>
          </a:p>
          <a:p>
            <a:r>
              <a:rPr lang="ru-RU" sz="1700" dirty="0" smtClean="0"/>
              <a:t>Познавательное развитие детей в дошкольной образовательной организации: Учебно-методическое пособие/Под ред. О.В. </a:t>
            </a:r>
            <a:r>
              <a:rPr lang="ru-RU" sz="1700" dirty="0" err="1" smtClean="0"/>
              <a:t>Дыбиной</a:t>
            </a:r>
            <a:r>
              <a:rPr lang="ru-RU" sz="1700" dirty="0" smtClean="0"/>
              <a:t>. – М.: Национальный книжный центр, 2015.</a:t>
            </a:r>
          </a:p>
          <a:p>
            <a:r>
              <a:rPr lang="ru-RU" sz="1700" dirty="0" smtClean="0"/>
              <a:t>Основная общеобразовательная программа МБДОУ «Детский сад </a:t>
            </a:r>
            <a:r>
              <a:rPr lang="ru-RU" sz="1700" dirty="0" err="1" smtClean="0"/>
              <a:t>общеразвивающего</a:t>
            </a:r>
            <a:r>
              <a:rPr lang="ru-RU" sz="1700" dirty="0" smtClean="0"/>
              <a:t> вида № 4», принята на педагогическом совете № 1, приказ  № 39 от 25.08.2016 г.</a:t>
            </a:r>
          </a:p>
          <a:p>
            <a:r>
              <a:rPr lang="ru-RU" sz="1700" dirty="0" err="1" smtClean="0"/>
              <a:t>Дереглазова</a:t>
            </a:r>
            <a:r>
              <a:rPr lang="ru-RU" sz="1700" dirty="0" smtClean="0"/>
              <a:t> Ю.И., Цветкова Т.В. Программа «Нравственно-патриотическое воспитание старших дошкольников через ознакомление с родным краем. – Сергиев Посад, 2003. </a:t>
            </a:r>
          </a:p>
          <a:p>
            <a:r>
              <a:rPr lang="ru-RU" sz="1700" dirty="0" smtClean="0"/>
              <a:t>Пантелеева Н.Г. Знакомим детей с малой родиной: Методическое пособие. – М.: ТЦ Сфера, 2016.</a:t>
            </a:r>
          </a:p>
          <a:p>
            <a:r>
              <a:rPr lang="ru-RU" sz="1700" dirty="0" smtClean="0"/>
              <a:t>Комарова И.И., </a:t>
            </a:r>
            <a:r>
              <a:rPr lang="ru-RU" sz="1700" dirty="0" err="1" smtClean="0"/>
              <a:t>Туликов</a:t>
            </a:r>
            <a:r>
              <a:rPr lang="ru-RU" sz="1700" dirty="0" smtClean="0"/>
              <a:t> А.В. Информационно-коммуникационные технологии в дошкольном образовании /Под редакцией Т.С. Комаровой. – М.: МОЗАИКА-СИНТЕЗ, 2013.</a:t>
            </a:r>
          </a:p>
          <a:p>
            <a:r>
              <a:rPr lang="ru-RU" sz="1700" dirty="0" smtClean="0"/>
              <a:t>Николаева С. Н. Юный эколог: Программа и условия её реализации в детском саду. – М.: Мозаика-Синтез.</a:t>
            </a:r>
          </a:p>
          <a:p>
            <a:r>
              <a:rPr lang="ru-RU" sz="1700" dirty="0" smtClean="0"/>
              <a:t>. Князева О.Л., </a:t>
            </a:r>
            <a:r>
              <a:rPr lang="ru-RU" sz="1700" dirty="0" err="1" smtClean="0"/>
              <a:t>Маханёва</a:t>
            </a:r>
            <a:r>
              <a:rPr lang="ru-RU" sz="1700" dirty="0" smtClean="0"/>
              <a:t> М.Д. Приобщение детей к истокам русской народной культуры: Программа. Учебно-методическое пособие. – СПб.: «ДЕТСТВО-ПРЕСС», 1998.</a:t>
            </a:r>
          </a:p>
          <a:p>
            <a:r>
              <a:rPr lang="ru-RU" sz="1700" dirty="0" err="1" smtClean="0"/>
              <a:t>Веракса</a:t>
            </a:r>
            <a:r>
              <a:rPr lang="ru-RU" sz="1700" dirty="0" smtClean="0"/>
              <a:t> Н.Е., </a:t>
            </a:r>
            <a:r>
              <a:rPr lang="ru-RU" sz="1700" dirty="0" err="1" smtClean="0"/>
              <a:t>Веракса</a:t>
            </a:r>
            <a:r>
              <a:rPr lang="ru-RU" sz="1700" dirty="0" smtClean="0"/>
              <a:t> А.Н. Проектная деятельность дошкольников. Пособие для педагогов дошкольных учреждений. – М.: Мозаика-Синтез, 2008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1571774"/>
          </a:xfrm>
        </p:spPr>
        <p:txBody>
          <a:bodyPr anchor="ctr">
            <a:normAutofit/>
          </a:bodyPr>
          <a:lstStyle/>
          <a:p>
            <a:pPr algn="just"/>
            <a:r>
              <a:rPr lang="ru-RU" b="0" dirty="0" smtClean="0">
                <a:latin typeface="+mn-lt"/>
              </a:rPr>
              <a:t>Одной из важнейших задач, решаемых в ходе образовательного процесса в нашем детском саду, является нравственно-патриотическое воспитание дошкольников. </a:t>
            </a:r>
            <a:endParaRPr lang="ru-RU" b="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844824"/>
            <a:ext cx="4186808" cy="4281339"/>
          </a:xfrm>
        </p:spPr>
        <p:txBody>
          <a:bodyPr anchor="ctr">
            <a:normAutofit fontScale="2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8000" dirty="0" smtClean="0"/>
              <a:t>          При </a:t>
            </a:r>
            <a:r>
              <a:rPr lang="ru-RU" sz="8000" dirty="0"/>
              <a:t>этом одно из первостепенных </a:t>
            </a:r>
            <a:r>
              <a:rPr lang="ru-RU" sz="8000" dirty="0" smtClean="0"/>
              <a:t>значений имеет ознакомление </a:t>
            </a:r>
            <a:r>
              <a:rPr lang="ru-RU" sz="8000" dirty="0" err="1" smtClean="0"/>
              <a:t>дошколь-ников</a:t>
            </a:r>
            <a:r>
              <a:rPr lang="ru-RU" sz="8000" dirty="0" smtClean="0"/>
              <a:t> </a:t>
            </a:r>
            <a:r>
              <a:rPr lang="ru-RU" sz="8000" dirty="0"/>
              <a:t>с родным городом, воспитание любви к малой родине, гордости за её достижения, патриотических чувств. </a:t>
            </a:r>
            <a:endParaRPr lang="ru-RU" sz="8000" dirty="0" smtClean="0"/>
          </a:p>
          <a:p>
            <a:pPr algn="just">
              <a:lnSpc>
                <a:spcPct val="120000"/>
              </a:lnSpc>
              <a:buNone/>
            </a:pPr>
            <a:r>
              <a:rPr lang="ru-RU" sz="8000" dirty="0"/>
              <a:t> </a:t>
            </a:r>
            <a:r>
              <a:rPr lang="ru-RU" sz="8000" dirty="0" smtClean="0"/>
              <a:t>      Содержание </a:t>
            </a:r>
            <a:r>
              <a:rPr lang="ru-RU" sz="8000" dirty="0"/>
              <a:t>данной работы отражено в образовательной области «Познавательное </a:t>
            </a:r>
            <a:r>
              <a:rPr lang="ru-RU" sz="8000" dirty="0" smtClean="0"/>
              <a:t>развитие» в </a:t>
            </a:r>
            <a:r>
              <a:rPr lang="ru-RU" sz="8000" dirty="0"/>
              <a:t>ООП </a:t>
            </a:r>
            <a:r>
              <a:rPr lang="ru-RU" sz="8000" dirty="0" smtClean="0"/>
              <a:t>детского сада. </a:t>
            </a:r>
            <a:endParaRPr lang="ru-RU" sz="8000" dirty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970784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8180"/>
          <a:stretch>
            <a:fillRect/>
          </a:stretch>
        </p:blipFill>
        <p:spPr bwMode="auto">
          <a:xfrm>
            <a:off x="467544" y="1844824"/>
            <a:ext cx="40412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6207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Задачи, решаемые в ходе ознакомления детей с родным городом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052736"/>
            <a:ext cx="2376264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образовательные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1052736"/>
            <a:ext cx="2664296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воспитательные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0152" y="1052736"/>
            <a:ext cx="3024336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развивающие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844824"/>
            <a:ext cx="2376264" cy="4824536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ct val="150000"/>
            </a:pPr>
            <a:r>
              <a:rPr lang="ru-RU" sz="1600" dirty="0" smtClean="0">
                <a:solidFill>
                  <a:schemeClr val="tx1"/>
                </a:solidFill>
              </a:rPr>
              <a:t>Формирование </a:t>
            </a:r>
            <a:r>
              <a:rPr lang="ru-RU" sz="1600" dirty="0" err="1" smtClean="0">
                <a:solidFill>
                  <a:schemeClr val="tx1"/>
                </a:solidFill>
              </a:rPr>
              <a:t>предс-тавлений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детей о: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названии улиц </a:t>
            </a:r>
            <a:r>
              <a:rPr lang="ru-RU" sz="1600" dirty="0" err="1" smtClean="0">
                <a:solidFill>
                  <a:schemeClr val="tx1"/>
                </a:solidFill>
              </a:rPr>
              <a:t>род-ного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города;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достопримечательностях города;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истории создания города;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символике родного </a:t>
            </a:r>
            <a:r>
              <a:rPr lang="ru-RU" sz="1600" dirty="0" smtClean="0">
                <a:solidFill>
                  <a:schemeClr val="tx1"/>
                </a:solidFill>
              </a:rPr>
              <a:t>города;</a:t>
            </a:r>
            <a:endParaRPr lang="ru-RU" sz="1600" dirty="0">
              <a:solidFill>
                <a:schemeClr val="tx1"/>
              </a:solidFill>
            </a:endParaRP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культурных центрах </a:t>
            </a:r>
            <a:r>
              <a:rPr lang="ru-RU" sz="1600" dirty="0" smtClean="0">
                <a:solidFill>
                  <a:schemeClr val="tx1"/>
                </a:solidFill>
              </a:rPr>
              <a:t>города;</a:t>
            </a:r>
            <a:endParaRPr lang="ru-RU" sz="1600" dirty="0">
              <a:solidFill>
                <a:schemeClr val="tx1"/>
              </a:solidFill>
            </a:endParaRP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 народных </a:t>
            </a:r>
            <a:r>
              <a:rPr lang="ru-RU" sz="1600" dirty="0" err="1" smtClean="0">
                <a:solidFill>
                  <a:schemeClr val="tx1"/>
                </a:solidFill>
              </a:rPr>
              <a:t>промыс-лах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родного </a:t>
            </a:r>
            <a:r>
              <a:rPr lang="ru-RU" sz="1600" dirty="0" smtClean="0">
                <a:solidFill>
                  <a:schemeClr val="tx1"/>
                </a:solidFill>
              </a:rPr>
              <a:t>края;</a:t>
            </a:r>
            <a:endParaRPr lang="ru-RU" sz="1600" dirty="0">
              <a:solidFill>
                <a:schemeClr val="tx1"/>
              </a:solidFill>
            </a:endParaRP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 труде </a:t>
            </a:r>
            <a:r>
              <a:rPr lang="ru-RU" sz="1600" dirty="0" smtClean="0">
                <a:solidFill>
                  <a:schemeClr val="tx1"/>
                </a:solidFill>
              </a:rPr>
              <a:t>взрослых;</a:t>
            </a:r>
            <a:endParaRPr lang="ru-RU" sz="1600" dirty="0">
              <a:solidFill>
                <a:schemeClr val="tx1"/>
              </a:solidFill>
            </a:endParaRP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 растительном и </a:t>
            </a:r>
            <a:r>
              <a:rPr lang="ru-RU" sz="1600" dirty="0" err="1" smtClean="0">
                <a:solidFill>
                  <a:schemeClr val="tx1"/>
                </a:solidFill>
              </a:rPr>
              <a:t>жи-вотном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мире родного края.</a:t>
            </a: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40152" y="1772816"/>
            <a:ext cx="3024336" cy="4896544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развитие </a:t>
            </a:r>
            <a:r>
              <a:rPr lang="ru-RU" sz="1600" dirty="0">
                <a:solidFill>
                  <a:schemeClr val="tx1"/>
                </a:solidFill>
              </a:rPr>
              <a:t>любознательности и познавательной мотивации;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развитие </a:t>
            </a:r>
            <a:r>
              <a:rPr lang="ru-RU" sz="1600" dirty="0">
                <a:solidFill>
                  <a:schemeClr val="tx1"/>
                </a:solidFill>
              </a:rPr>
              <a:t>восприятия, внимания, памяти, </a:t>
            </a:r>
            <a:r>
              <a:rPr lang="ru-RU" sz="1600" dirty="0" err="1" smtClean="0">
                <a:solidFill>
                  <a:schemeClr val="tx1"/>
                </a:solidFill>
              </a:rPr>
              <a:t>наблюда-тельности</a:t>
            </a:r>
            <a:r>
              <a:rPr lang="ru-RU" sz="1600" dirty="0">
                <a:solidFill>
                  <a:schemeClr val="tx1"/>
                </a:solidFill>
              </a:rPr>
              <a:t>, способности </a:t>
            </a:r>
            <a:r>
              <a:rPr lang="ru-RU" sz="1600" dirty="0" err="1" smtClean="0">
                <a:solidFill>
                  <a:schemeClr val="tx1"/>
                </a:solidFill>
              </a:rPr>
              <a:t>ана-лизировать</a:t>
            </a:r>
            <a:r>
              <a:rPr lang="ru-RU" sz="1600" dirty="0">
                <a:solidFill>
                  <a:schemeClr val="tx1"/>
                </a:solidFill>
              </a:rPr>
              <a:t>, сравнивать, </a:t>
            </a:r>
            <a:r>
              <a:rPr lang="ru-RU" sz="1600" dirty="0" err="1" smtClean="0">
                <a:solidFill>
                  <a:schemeClr val="tx1"/>
                </a:solidFill>
              </a:rPr>
              <a:t>вы-делять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характерные </a:t>
            </a:r>
            <a:r>
              <a:rPr lang="ru-RU" sz="1600" dirty="0" err="1" smtClean="0">
                <a:solidFill>
                  <a:schemeClr val="tx1"/>
                </a:solidFill>
              </a:rPr>
              <a:t>приз-наки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предметов и явлений окружающего мира, умения делать простейшие </a:t>
            </a:r>
            <a:r>
              <a:rPr lang="ru-RU" sz="1600" dirty="0" err="1" smtClean="0">
                <a:solidFill>
                  <a:schemeClr val="tx1"/>
                </a:solidFill>
              </a:rPr>
              <a:t>обоб-щения</a:t>
            </a:r>
            <a:r>
              <a:rPr lang="ru-RU" sz="1600" dirty="0" smtClean="0">
                <a:solidFill>
                  <a:schemeClr val="tx1"/>
                </a:solidFill>
              </a:rPr>
              <a:t>;</a:t>
            </a:r>
            <a:endParaRPr lang="ru-RU" sz="1600" dirty="0">
              <a:solidFill>
                <a:schemeClr val="tx1"/>
              </a:solidFill>
            </a:endParaRP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расширение </a:t>
            </a:r>
            <a:r>
              <a:rPr lang="ru-RU" sz="1600" dirty="0">
                <a:solidFill>
                  <a:schemeClr val="tx1"/>
                </a:solidFill>
              </a:rPr>
              <a:t>опыта </a:t>
            </a:r>
            <a:r>
              <a:rPr lang="ru-RU" sz="1600" dirty="0" err="1" smtClean="0">
                <a:solidFill>
                  <a:schemeClr val="tx1"/>
                </a:solidFill>
              </a:rPr>
              <a:t>ориен-тировки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в окружающем; 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развитие </a:t>
            </a:r>
            <a:r>
              <a:rPr lang="ru-RU" sz="1600" dirty="0">
                <a:solidFill>
                  <a:schemeClr val="tx1"/>
                </a:solidFill>
              </a:rPr>
              <a:t>общения и </a:t>
            </a:r>
            <a:r>
              <a:rPr lang="ru-RU" sz="1600" dirty="0" err="1" smtClean="0">
                <a:solidFill>
                  <a:schemeClr val="tx1"/>
                </a:solidFill>
              </a:rPr>
              <a:t>взаимо-действия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ребёнка со </a:t>
            </a:r>
            <a:r>
              <a:rPr lang="ru-RU" sz="1600" dirty="0" err="1" smtClean="0">
                <a:solidFill>
                  <a:schemeClr val="tx1"/>
                </a:solidFill>
              </a:rPr>
              <a:t>взрос-лыми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и сверстниками;</a:t>
            </a:r>
          </a:p>
          <a:p>
            <a:pPr lvl="0" algn="just">
              <a:buSzPct val="150000"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развитие </a:t>
            </a:r>
            <a:r>
              <a:rPr lang="ru-RU" sz="1600" dirty="0">
                <a:solidFill>
                  <a:schemeClr val="tx1"/>
                </a:solidFill>
              </a:rPr>
              <a:t>эстетических чувств детей, </a:t>
            </a:r>
            <a:r>
              <a:rPr lang="ru-RU" sz="1600" dirty="0" err="1" smtClean="0">
                <a:solidFill>
                  <a:schemeClr val="tx1"/>
                </a:solidFill>
              </a:rPr>
              <a:t>художествен-ного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восприятия.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772816"/>
            <a:ext cx="2664296" cy="48965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SzPct val="150000"/>
              <a:buFont typeface="Arial" pitchFamily="34" charset="0"/>
              <a:buChar char="•"/>
              <a:tabLst>
                <a:tab pos="10318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развитие интереса к родному городу,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воспи-тание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 чувства гордости за свой город, любви к нему;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Font typeface="Arial" pitchFamily="34" charset="0"/>
              <a:buChar char="•"/>
              <a:tabLst>
                <a:tab pos="10318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воспитание уважения к окружающим, к труду близких взрослых;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Font typeface="Arial" pitchFamily="34" charset="0"/>
              <a:buChar char="•"/>
              <a:tabLst>
                <a:tab pos="10318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воспитание интереса к искусству родного края, привитие любви и бережного отношения к произведениям искусства;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Font typeface="Arial" pitchFamily="34" charset="0"/>
              <a:buChar char="•"/>
              <a:tabLst>
                <a:tab pos="10318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формирование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эмо-ционально-положитель-ного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ranklin Gothic Book" pitchFamily="34" charset="0"/>
                <a:cs typeface="Times New Roman" pitchFamily="18" charset="0"/>
              </a:rPr>
              <a:t> отношения к красоте природы родного края, воспитание любви к природе, желания беречь её.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12068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В соответствии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с ФГОС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дошкольного образования образовательный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процесс строится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на следующих принципах:</a:t>
            </a:r>
            <a:endParaRPr lang="ru-RU" sz="2400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556792"/>
            <a:ext cx="2376264" cy="14401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принцип развивающего образования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1556792"/>
            <a:ext cx="5760640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Образовательное содержание предлагается ребенку через разные виды деятельности с учетом его актуальных и потенциальных возможностей усвоения этого содержания и совершения им тех или иных действий, с учетом его интересов, мотивов и способностей.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3284984"/>
            <a:ext cx="2376264" cy="12961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принцип интеграции образовательных областей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4869160"/>
            <a:ext cx="2376264" cy="15121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комплексно-тематический принцип 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1840" y="3212976"/>
            <a:ext cx="5688632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Всестороннее социально-коммуникативное, </a:t>
            </a:r>
            <a:r>
              <a:rPr lang="ru-RU" sz="1600" dirty="0" err="1" smtClean="0">
                <a:solidFill>
                  <a:schemeClr val="tx1"/>
                </a:solidFill>
              </a:rPr>
              <a:t>познава-тельное</a:t>
            </a:r>
            <a:r>
              <a:rPr lang="ru-RU" sz="1600" dirty="0" smtClean="0">
                <a:solidFill>
                  <a:schemeClr val="tx1"/>
                </a:solidFill>
              </a:rPr>
              <a:t>, речевое, художественно-эстетическое и физическое развитие детей посредством различных видов детской активности.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31840" y="4797152"/>
            <a:ext cx="5760640" cy="15841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Объединение </a:t>
            </a:r>
            <a:r>
              <a:rPr lang="ru-RU" sz="1600" dirty="0">
                <a:solidFill>
                  <a:schemeClr val="tx1"/>
                </a:solidFill>
              </a:rPr>
              <a:t>комплекса различных видов специфических детских деятельностей вокруг единой «темы</a:t>
            </a:r>
            <a:r>
              <a:rPr lang="ru-RU" sz="1600" dirty="0" smtClean="0">
                <a:solidFill>
                  <a:schemeClr val="tx1"/>
                </a:solidFill>
              </a:rPr>
              <a:t>» (</a:t>
            </a:r>
            <a:r>
              <a:rPr lang="ru-RU" sz="1600" dirty="0" err="1" smtClean="0">
                <a:solidFill>
                  <a:schemeClr val="tx1"/>
                </a:solidFill>
              </a:rPr>
              <a:t>темати-ческие</a:t>
            </a:r>
            <a:r>
              <a:rPr lang="ru-RU" sz="1600" dirty="0" smtClean="0">
                <a:solidFill>
                  <a:schemeClr val="tx1"/>
                </a:solidFill>
              </a:rPr>
              <a:t> недели, события, реализация проектов, сезонные </a:t>
            </a:r>
            <a:r>
              <a:rPr lang="ru-RU" sz="1600" dirty="0">
                <a:solidFill>
                  <a:schemeClr val="tx1"/>
                </a:solidFill>
              </a:rPr>
              <a:t>явления в </a:t>
            </a:r>
            <a:r>
              <a:rPr lang="ru-RU" sz="1600" dirty="0" smtClean="0">
                <a:solidFill>
                  <a:schemeClr val="tx1"/>
                </a:solidFill>
              </a:rPr>
              <a:t>природе, праздники, традиции </a:t>
            </a:r>
            <a:r>
              <a:rPr lang="ru-RU" sz="1600" dirty="0">
                <a:solidFill>
                  <a:schemeClr val="tx1"/>
                </a:solidFill>
              </a:rPr>
              <a:t>и т.д</a:t>
            </a:r>
            <a:r>
              <a:rPr lang="ru-RU" sz="1600" dirty="0" smtClean="0">
                <a:solidFill>
                  <a:schemeClr val="tx1"/>
                </a:solidFill>
              </a:rPr>
              <a:t>.).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Позволяет вводить региональный компонент и </a:t>
            </a:r>
            <a:r>
              <a:rPr lang="ru-RU" sz="1600" dirty="0" err="1" smtClean="0">
                <a:solidFill>
                  <a:schemeClr val="tx1"/>
                </a:solidFill>
              </a:rPr>
              <a:t>созда-вать</a:t>
            </a:r>
            <a:r>
              <a:rPr lang="ru-RU" sz="1600" dirty="0" smtClean="0">
                <a:solidFill>
                  <a:schemeClr val="tx1"/>
                </a:solidFill>
              </a:rPr>
              <a:t> условия для позитивной социализации детей.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100" b="1" dirty="0" smtClean="0">
                <a:ln/>
                <a:solidFill>
                  <a:schemeClr val="accent3"/>
                </a:solidFill>
                <a:effectLst/>
              </a:rPr>
              <a:t>Формирование представлений о родном городе организуется по следующей модели: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endParaRPr lang="ru-RU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55576" y="1628800"/>
          <a:ext cx="7848871" cy="2304256"/>
        </p:xfrm>
        <a:graphic>
          <a:graphicData uri="http://schemas.openxmlformats.org/drawingml/2006/table">
            <a:tbl>
              <a:tblPr/>
              <a:tblGrid>
                <a:gridCol w="2009248"/>
                <a:gridCol w="2143198"/>
                <a:gridCol w="2027962"/>
                <a:gridCol w="1668463"/>
              </a:tblGrid>
              <a:tr h="6671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Совместная деятельность педагога и детей</a:t>
                      </a:r>
                      <a:endParaRPr lang="ru-RU" sz="1800" spc="-3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14300" indent="76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-50" dirty="0" smtClean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Взаимодействие</a:t>
                      </a:r>
                      <a:r>
                        <a:rPr lang="ru-RU" sz="1800" b="1" i="0" u="none" strike="noStrike" spc="-5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 </a:t>
                      </a:r>
                      <a:r>
                        <a:rPr lang="ru-RU" sz="1800" b="1" i="0" u="none" strike="noStrike" spc="-50" dirty="0" smtClean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с </a:t>
                      </a: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детьми в </a:t>
                      </a:r>
                      <a:r>
                        <a:rPr lang="ru-RU" sz="1800" b="1" i="0" u="none" strike="noStrike" spc="-50" dirty="0" err="1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предметно­пространственной</a:t>
                      </a: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 ОС</a:t>
                      </a:r>
                      <a:endParaRPr lang="ru-RU" sz="1800" spc="-3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Взаимодействие с родителями</a:t>
                      </a:r>
                      <a:endParaRPr lang="ru-RU" sz="1800" spc="-3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Взаимодействия со </a:t>
                      </a:r>
                      <a:r>
                        <a:rPr lang="ru-RU" sz="1800" b="1" i="0" u="none" strike="noStrike" spc="-50" dirty="0" smtClean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взрослыми </a:t>
                      </a: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в ОД (НОД)</a:t>
                      </a:r>
                      <a:endParaRPr lang="ru-RU" sz="1800" spc="-3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-50" dirty="0">
                          <a:solidFill>
                            <a:schemeClr val="tx1"/>
                          </a:solidFill>
                          <a:latin typeface="Times New Roman"/>
                          <a:ea typeface="Franklin Gothic Book"/>
                          <a:cs typeface="Franklin Gothic Book"/>
                        </a:rPr>
                        <a:t>Режимные моменты</a:t>
                      </a:r>
                      <a:endParaRPr lang="ru-RU" sz="1800" spc="-3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55576" y="4293096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Основной моделью организации образовательного процесса в соответствии с ФГОС ДО является совместная деятельность педагога с детьми – деятельность двух и более участников образовательного процесса (взрослых и воспитанников) по решению образовательных задач на одном пространстве и в одно и то же время.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6207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Отличительные особенности совместной деятельность педагога с детьми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908720"/>
            <a:ext cx="3456384" cy="10801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Взаимодействие строится на основе мотивации, т.е. без принуждения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908720"/>
            <a:ext cx="2160240" cy="108012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Партнёрская (равноправная) позиция взрослого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00192" y="908720"/>
            <a:ext cx="2664296" cy="1008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Партнёрская форма организации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988840"/>
            <a:ext cx="3456384" cy="468052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ru-RU" sz="1600" u="sng" dirty="0" smtClean="0">
                <a:solidFill>
                  <a:schemeClr val="tx1"/>
                </a:solidFill>
              </a:rPr>
              <a:t>Игровая мотивация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Взрослый организует игровые </a:t>
            </a:r>
            <a:r>
              <a:rPr lang="ru-RU" sz="1600" dirty="0" err="1" smtClean="0">
                <a:solidFill>
                  <a:schemeClr val="tx1"/>
                </a:solidFill>
              </a:rPr>
              <a:t>обра-зовательные</a:t>
            </a:r>
            <a:r>
              <a:rPr lang="ru-RU" sz="1600" dirty="0" smtClean="0">
                <a:solidFill>
                  <a:schemeClr val="tx1"/>
                </a:solidFill>
              </a:rPr>
              <a:t> ситуации путём введения сказочных персонажей, действий с предметами, </a:t>
            </a:r>
            <a:r>
              <a:rPr lang="ru-RU" sz="1600" dirty="0" err="1" smtClean="0">
                <a:solidFill>
                  <a:schemeClr val="tx1"/>
                </a:solidFill>
              </a:rPr>
              <a:t>игруш-ками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lvl="0" algn="just"/>
            <a:r>
              <a:rPr lang="ru-RU" sz="1600" u="sng" dirty="0" smtClean="0">
                <a:solidFill>
                  <a:schemeClr val="tx1"/>
                </a:solidFill>
              </a:rPr>
              <a:t>Мотивация общения со взрослым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Инициируя совместную </a:t>
            </a:r>
            <a:r>
              <a:rPr lang="ru-RU" sz="1600" dirty="0" err="1" smtClean="0">
                <a:solidFill>
                  <a:schemeClr val="tx1"/>
                </a:solidFill>
              </a:rPr>
              <a:t>деятель-ность</a:t>
            </a:r>
            <a:r>
              <a:rPr lang="ru-RU" sz="1600" dirty="0" smtClean="0">
                <a:solidFill>
                  <a:schemeClr val="tx1"/>
                </a:solidFill>
              </a:rPr>
              <a:t>, педагог обращается к детям с такими вопросами: «Ребята, кто мне может помочь?», «Как вы думаете, а что надо сделать, чтобы...?»</a:t>
            </a:r>
          </a:p>
          <a:p>
            <a:pPr lvl="0" algn="just"/>
            <a:r>
              <a:rPr lang="ru-RU" sz="1600" u="sng" dirty="0" smtClean="0">
                <a:solidFill>
                  <a:schemeClr val="tx1"/>
                </a:solidFill>
              </a:rPr>
              <a:t>Личная заинтересованность </a:t>
            </a:r>
            <a:r>
              <a:rPr lang="ru-RU" sz="1600" u="sng" dirty="0" err="1" smtClean="0">
                <a:solidFill>
                  <a:schemeClr val="tx1"/>
                </a:solidFill>
              </a:rPr>
              <a:t>ре-бёнка</a:t>
            </a:r>
            <a:endParaRPr lang="ru-RU" sz="1600" u="sng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Работа, поделки, выполненные детьми изготавливают их для себя, близких, ветеранов и т.п.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00192" y="1916832"/>
            <a:ext cx="2664296" cy="4680520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Место педагога - не около доски, а среди детей. Дети по ходу работы могут вставать, подходить к воспитателю, задавать ему вопросы. 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При совместной </a:t>
            </a:r>
            <a:r>
              <a:rPr lang="ru-RU" sz="1600" dirty="0" err="1" smtClean="0">
                <a:solidFill>
                  <a:schemeClr val="tx1"/>
                </a:solidFill>
              </a:rPr>
              <a:t>партнерс-кой</a:t>
            </a:r>
            <a:r>
              <a:rPr lang="ru-RU" sz="1600" dirty="0" smtClean="0">
                <a:solidFill>
                  <a:schemeClr val="tx1"/>
                </a:solidFill>
              </a:rPr>
              <a:t> деятельности занятие имеет «открытый конец». Если ребенок закончил дело раньше он может покинуть свое место. Он вправе отправиться играть, заняться </a:t>
            </a:r>
            <a:r>
              <a:rPr lang="ru-RU" sz="1600" dirty="0" err="1" smtClean="0">
                <a:solidFill>
                  <a:schemeClr val="tx1"/>
                </a:solidFill>
              </a:rPr>
              <a:t>свобод-ной</a:t>
            </a:r>
            <a:r>
              <a:rPr lang="ru-RU" sz="1600" dirty="0" smtClean="0">
                <a:solidFill>
                  <a:schemeClr val="tx1"/>
                </a:solidFill>
              </a:rPr>
              <a:t> самостоятельной деятельностью. При этом ребенок должен </a:t>
            </a:r>
            <a:r>
              <a:rPr lang="ru-RU" sz="1600" dirty="0" err="1" smtClean="0">
                <a:solidFill>
                  <a:schemeClr val="tx1"/>
                </a:solidFill>
              </a:rPr>
              <a:t>осозна-вать</a:t>
            </a:r>
            <a:r>
              <a:rPr lang="ru-RU" sz="1600" dirty="0" smtClean="0">
                <a:solidFill>
                  <a:schemeClr val="tx1"/>
                </a:solidFill>
              </a:rPr>
              <a:t>, что нельзя мешать другим, кричать, шуметь.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23928" y="1988840"/>
            <a:ext cx="2160240" cy="46085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50000"/>
              <a:tabLst>
                <a:tab pos="103188" algn="l"/>
              </a:tabLst>
            </a:pPr>
            <a:r>
              <a:rPr lang="ru-RU" sz="1600" dirty="0" smtClean="0">
                <a:solidFill>
                  <a:schemeClr val="tx1"/>
                </a:solidFill>
              </a:rPr>
              <a:t>Партнер — это тот, кто умеет </a:t>
            </a:r>
            <a:r>
              <a:rPr lang="ru-RU" sz="1600" dirty="0" err="1" smtClean="0">
                <a:solidFill>
                  <a:schemeClr val="tx1"/>
                </a:solidFill>
              </a:rPr>
              <a:t>заинтере-совать</a:t>
            </a:r>
            <a:r>
              <a:rPr lang="ru-RU" sz="1600" dirty="0" smtClean="0">
                <a:solidFill>
                  <a:schemeClr val="tx1"/>
                </a:solidFill>
              </a:rPr>
              <a:t> детей и на равных участвовать с ними в общем деле. Педагог говорит: «Ребята! Кто хочет, чтобы мы с вами сделали...» или «</a:t>
            </a:r>
            <a:r>
              <a:rPr lang="ru-RU" sz="1600" dirty="0" err="1" smtClean="0">
                <a:solidFill>
                  <a:schemeClr val="tx1"/>
                </a:solidFill>
              </a:rPr>
              <a:t>Ско-ро</a:t>
            </a:r>
            <a:r>
              <a:rPr lang="ru-RU" sz="1600" dirty="0" smtClean="0">
                <a:solidFill>
                  <a:schemeClr val="tx1"/>
                </a:solidFill>
              </a:rPr>
              <a:t> настанет </a:t>
            </a:r>
            <a:r>
              <a:rPr lang="ru-RU" sz="1600" dirty="0" err="1" smtClean="0">
                <a:solidFill>
                  <a:schemeClr val="tx1"/>
                </a:solidFill>
              </a:rPr>
              <a:t>празд-ник</a:t>
            </a:r>
            <a:r>
              <a:rPr lang="ru-RU" sz="1600" dirty="0" smtClean="0">
                <a:solidFill>
                  <a:schemeClr val="tx1"/>
                </a:solidFill>
              </a:rPr>
              <a:t>! Как вы думаете, что надо сделать, чтобы...?» Дети по собственной </a:t>
            </a:r>
            <a:r>
              <a:rPr lang="ru-RU" sz="1600" dirty="0" err="1" smtClean="0">
                <a:solidFill>
                  <a:schemeClr val="tx1"/>
                </a:solidFill>
              </a:rPr>
              <a:t>ини-циативе</a:t>
            </a:r>
            <a:r>
              <a:rPr lang="ru-RU" sz="1600" dirty="0" smtClean="0">
                <a:solidFill>
                  <a:schemeClr val="tx1"/>
                </a:solidFill>
              </a:rPr>
              <a:t> участвуют в деле, которое </a:t>
            </a:r>
            <a:r>
              <a:rPr lang="ru-RU" sz="1600" dirty="0" err="1" smtClean="0">
                <a:solidFill>
                  <a:schemeClr val="tx1"/>
                </a:solidFill>
              </a:rPr>
              <a:t>пред-лагает</a:t>
            </a:r>
            <a:r>
              <a:rPr lang="ru-RU" sz="1600" dirty="0" smtClean="0">
                <a:solidFill>
                  <a:schemeClr val="tx1"/>
                </a:solidFill>
              </a:rPr>
              <a:t> взрослый.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5796136" cy="9361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Тематика совместной деятельности взрослого с детьми</a:t>
            </a:r>
            <a:endParaRPr lang="ru-RU" sz="2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4248472" cy="4896544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Микрорайон </a:t>
            </a:r>
            <a:r>
              <a:rPr lang="ru-RU" sz="2600" dirty="0" err="1" smtClean="0"/>
              <a:t>Семхоз</a:t>
            </a:r>
            <a:r>
              <a:rPr lang="ru-RU" sz="2600" dirty="0" smtClean="0"/>
              <a:t> </a:t>
            </a:r>
          </a:p>
          <a:p>
            <a:pPr lvl="0"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История родного города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Культурный Сергиев Посад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Трудовые будни наших </a:t>
            </a:r>
          </a:p>
          <a:p>
            <a:pPr>
              <a:lnSpc>
                <a:spcPct val="170000"/>
              </a:lnSpc>
            </a:pPr>
            <a:r>
              <a:rPr lang="ru-RU" sz="2600" dirty="0" smtClean="0"/>
              <a:t>  земляков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Зима в родном городе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Они прославили наш город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Народные промыслы </a:t>
            </a:r>
          </a:p>
          <a:p>
            <a:pPr>
              <a:lnSpc>
                <a:spcPct val="170000"/>
              </a:lnSpc>
            </a:pPr>
            <a:r>
              <a:rPr lang="ru-RU" sz="2600" dirty="0" smtClean="0"/>
              <a:t> Сергиева Посада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Природа родного края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ru-RU" sz="2600" dirty="0" smtClean="0"/>
              <a:t>Боевая слава города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5" r="11746"/>
          <a:stretch>
            <a:fillRect/>
          </a:stretch>
        </p:blipFill>
        <p:spPr bwMode="auto">
          <a:xfrm>
            <a:off x="5724129" y="210213"/>
            <a:ext cx="3193014" cy="271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03848" y="2132856"/>
            <a:ext cx="3681735" cy="276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t="11285" b="10561"/>
          <a:stretch>
            <a:fillRect/>
          </a:stretch>
        </p:blipFill>
        <p:spPr bwMode="auto">
          <a:xfrm>
            <a:off x="6300192" y="3861048"/>
            <a:ext cx="25567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7859216" cy="92370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dirty="0" smtClean="0">
                <a:ln/>
                <a:solidFill>
                  <a:schemeClr val="accent3"/>
                </a:solidFill>
                <a:effectLst/>
              </a:rPr>
              <a:t>Пример организации воспитательно-образовательного процесса по ознакомлению детей с родным городом </a:t>
            </a:r>
            <a:br>
              <a:rPr lang="ru-RU" sz="240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2400" dirty="0" smtClean="0">
                <a:ln/>
                <a:solidFill>
                  <a:schemeClr val="accent3"/>
                </a:solidFill>
                <a:effectLst/>
              </a:rPr>
              <a:t>в логике ФГОС ДО </a:t>
            </a:r>
            <a:endParaRPr lang="ru-RU" sz="240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816424" cy="4691063"/>
          </a:xfrm>
        </p:spPr>
        <p:txBody>
          <a:bodyPr/>
          <a:lstStyle/>
          <a:p>
            <a:r>
              <a:rPr lang="ru-RU" sz="2000" b="1" dirty="0" smtClean="0"/>
              <a:t>Тема: «Микрорайон </a:t>
            </a:r>
            <a:r>
              <a:rPr lang="ru-RU" sz="2000" b="1" dirty="0" err="1" smtClean="0"/>
              <a:t>Семхоз</a:t>
            </a:r>
            <a:r>
              <a:rPr lang="ru-RU" sz="2000" b="1" dirty="0" smtClean="0"/>
              <a:t>»</a:t>
            </a:r>
          </a:p>
          <a:p>
            <a:r>
              <a:rPr lang="ru-RU" sz="2000" b="1" dirty="0" smtClean="0"/>
              <a:t>Образовательная задача: </a:t>
            </a:r>
          </a:p>
          <a:p>
            <a:pPr algn="just"/>
            <a:r>
              <a:rPr lang="ru-RU" sz="2000" dirty="0" smtClean="0"/>
              <a:t>знакомить детей с микрорайоном, в котором живут дети, с названием ближайших к детскому саду улиц; со зданиями различного назначения (жилые дома, библиотека, поликлиника, магазин); закреплять знание домашнего адреса, адреса детского сада.</a:t>
            </a: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32856"/>
            <a:ext cx="4302712" cy="322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446449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/>
                <a:solidFill>
                  <a:schemeClr val="accent3"/>
                </a:solidFill>
              </a:rPr>
              <a:t>Пример организации воспитательно-образовательного процесса по ознакомлению детей с родным городом </a:t>
            </a:r>
            <a:br>
              <a:rPr lang="ru-RU" dirty="0" smtClean="0">
                <a:ln/>
                <a:solidFill>
                  <a:schemeClr val="accent3"/>
                </a:solidFill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5256584" cy="5733256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600"/>
              </a:spcBef>
            </a:pPr>
            <a:r>
              <a:rPr lang="ru-RU" sz="1700" b="1" dirty="0" smtClean="0"/>
              <a:t>Совместная деятельность педагога и детей:</a:t>
            </a:r>
            <a:endParaRPr lang="ru-RU" sz="1700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Целевые прогулки по улице, на которой расположен детский сад.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Экскурсия в библиотеку, музей А. Меня.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Рассматривание иллюстраций, фотографий зданий ближайшего окружения.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Рассказ воспитателя об истории возникновения </a:t>
            </a:r>
            <a:r>
              <a:rPr lang="ru-RU" sz="1700" dirty="0" err="1" smtClean="0"/>
              <a:t>Семхоза</a:t>
            </a:r>
            <a:r>
              <a:rPr lang="ru-RU" sz="1700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Наблюдение за трудом взрослых по благоустройству микрорайона.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Беседы: «Улица, на которой я живу», «Где мы любим гулять», «Интересное рядом с нами».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Рассказы детей «Дом, в котором я живу», «Моя улица».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Отгадывание загадок про городские здания.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Сюжетно-ролевая игра «Путешествие по </a:t>
            </a:r>
            <a:r>
              <a:rPr lang="ru-RU" sz="1700" dirty="0" err="1" smtClean="0"/>
              <a:t>Семхозу</a:t>
            </a:r>
            <a:r>
              <a:rPr lang="ru-RU" sz="1700" dirty="0" smtClean="0"/>
              <a:t>».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dirty="0" smtClean="0"/>
              <a:t>Дидактические игры и упражнения: «Я живу на улице...», «Мой адрес..», «Узнай по описанию».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700" b="1" dirty="0" smtClean="0"/>
              <a:t> </a:t>
            </a:r>
            <a:r>
              <a:rPr lang="ru-RU" sz="1700" dirty="0" smtClean="0"/>
              <a:t>Рисование «Осень в родном городе» , лепка «Наш пруд» (коллективная), аппликация «Машины на нашей улице», конструирование: «Дома на нашей улице».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8640"/>
            <a:ext cx="2899652" cy="217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32643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139" y="4365104"/>
            <a:ext cx="3080448" cy="231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1255</TotalTime>
  <Words>1684</Words>
  <Application>Microsoft Office PowerPoint</Application>
  <PresentationFormat>Экран (4:3)</PresentationFormat>
  <Paragraphs>169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«Нравственно-патриотическое воспитание детей в условиях реализации ФГОС  дошкольного образования»  </vt:lpstr>
      <vt:lpstr>Одной из важнейших задач, решаемых в ходе образовательного процесса в нашем детском саду, является нравственно-патриотическое воспитание дошкольников. </vt:lpstr>
      <vt:lpstr>Задачи, решаемые в ходе ознакомления детей с родным городом</vt:lpstr>
      <vt:lpstr>Слайд 4</vt:lpstr>
      <vt:lpstr>Формирование представлений о родном городе организуется по следующей модели: </vt:lpstr>
      <vt:lpstr>Отличительные особенности совместной деятельность педагога с детьми</vt:lpstr>
      <vt:lpstr>Тематика совместной деятельности взрослого с детьми</vt:lpstr>
      <vt:lpstr>Пример организации воспитательно-образовательного процесса по ознакомлению детей с родным городом  в логике ФГОС ДО </vt:lpstr>
      <vt:lpstr>Пример организации воспитательно-образовательного процесса по ознакомлению детей с родным городом  </vt:lpstr>
      <vt:lpstr>Пример организации воспитательно-образовательного процесса по ознакомлению детей с родным городом  </vt:lpstr>
      <vt:lpstr>В соответствии с ФГОС ДО создаём условия для индивидуализации развития ребёнка и поддержки детской инициативы при ознакомлении с родным городом</vt:lpstr>
      <vt:lpstr>В ходе организации совместной деятельности взрослого и детей по ознакомлению с родным городом используются современные образовательные технологии</vt:lpstr>
      <vt:lpstr>Слайд 13</vt:lpstr>
      <vt:lpstr>Игровые технологии</vt:lpstr>
      <vt:lpstr>Слайд 15</vt:lpstr>
      <vt:lpstr>Литература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Маша</dc:creator>
  <cp:lastModifiedBy>Пользователь Windows</cp:lastModifiedBy>
  <cp:revision>139</cp:revision>
  <dcterms:created xsi:type="dcterms:W3CDTF">2016-12-03T06:12:52Z</dcterms:created>
  <dcterms:modified xsi:type="dcterms:W3CDTF">2018-12-18T07:52:25Z</dcterms:modified>
</cp:coreProperties>
</file>