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3" r:id="rId6"/>
    <p:sldId id="265" r:id="rId7"/>
    <p:sldId id="267" r:id="rId8"/>
    <p:sldId id="270" r:id="rId9"/>
    <p:sldId id="277" r:id="rId10"/>
    <p:sldId id="301" r:id="rId11"/>
    <p:sldId id="273" r:id="rId12"/>
    <p:sldId id="275" r:id="rId13"/>
    <p:sldId id="300" r:id="rId14"/>
    <p:sldId id="290" r:id="rId15"/>
    <p:sldId id="285" r:id="rId16"/>
    <p:sldId id="287" r:id="rId17"/>
    <p:sldId id="289" r:id="rId18"/>
    <p:sldId id="291" r:id="rId19"/>
    <p:sldId id="297" r:id="rId20"/>
    <p:sldId id="298" r:id="rId21"/>
    <p:sldId id="279" r:id="rId22"/>
    <p:sldId id="295" r:id="rId23"/>
    <p:sldId id="294" r:id="rId24"/>
    <p:sldId id="292" r:id="rId25"/>
    <p:sldId id="293" r:id="rId26"/>
    <p:sldId id="29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0"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6AE31-7FD8-4E58-B2E6-C632F8B4CEAD}"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524148BF-9599-44D3-B395-134FE93CA7FA}">
      <dgm:prSet phldrT="[Текст]" custT="1"/>
      <dgm:spPr/>
      <dgm:t>
        <a:bodyPr/>
        <a:lstStyle/>
        <a:p>
          <a:pPr algn="ctr"/>
          <a:r>
            <a:rPr lang="ru-RU" sz="1800" b="1" dirty="0" smtClean="0">
              <a:latin typeface="Times New Roman" pitchFamily="18" charset="0"/>
              <a:cs typeface="Times New Roman" pitchFamily="18" charset="0"/>
            </a:rPr>
            <a:t>Ситуация удивления</a:t>
          </a:r>
        </a:p>
        <a:p>
          <a:pPr algn="ctr"/>
          <a:r>
            <a:rPr lang="ru-RU" sz="1800" b="1" dirty="0" smtClean="0">
              <a:latin typeface="Times New Roman" pitchFamily="18" charset="0"/>
              <a:cs typeface="Times New Roman" pitchFamily="18" charset="0"/>
            </a:rPr>
            <a:t>Ассоциации вместо правил</a:t>
          </a:r>
        </a:p>
        <a:p>
          <a:pPr algn="l"/>
          <a:endParaRPr lang="ru-RU" sz="2000" b="1" dirty="0">
            <a:latin typeface="Times New Roman" pitchFamily="18" charset="0"/>
            <a:cs typeface="Times New Roman" pitchFamily="18" charset="0"/>
          </a:endParaRPr>
        </a:p>
      </dgm:t>
    </dgm:pt>
    <dgm:pt modelId="{1A698BF2-8ECD-4FAC-91E8-074CAF62679D}" type="parTrans" cxnId="{5B94CD34-F62D-43E9-A206-1668C982B695}">
      <dgm:prSet/>
      <dgm:spPr/>
      <dgm:t>
        <a:bodyPr/>
        <a:lstStyle/>
        <a:p>
          <a:endParaRPr lang="ru-RU"/>
        </a:p>
      </dgm:t>
    </dgm:pt>
    <dgm:pt modelId="{E883A07C-4587-49BF-81F7-F07F78F5D14A}" type="sibTrans" cxnId="{5B94CD34-F62D-43E9-A206-1668C982B695}">
      <dgm:prSet/>
      <dgm:spPr/>
      <dgm:t>
        <a:bodyPr/>
        <a:lstStyle/>
        <a:p>
          <a:endParaRPr lang="ru-RU"/>
        </a:p>
      </dgm:t>
    </dgm:pt>
    <dgm:pt modelId="{230368B0-88B1-455F-B4DD-6502F07967C2}">
      <dgm:prSet phldrT="[Текст]"/>
      <dgm:spPr/>
      <dgm:t>
        <a:bodyPr/>
        <a:lstStyle/>
        <a:p>
          <a:pPr algn="l"/>
          <a:endParaRPr lang="ru-RU" sz="3600" dirty="0"/>
        </a:p>
      </dgm:t>
    </dgm:pt>
    <dgm:pt modelId="{67ED0F1E-2498-4A14-9453-09149E5CE35D}" type="parTrans" cxnId="{0FEC5FC9-4E14-46F6-9BB1-6885B665935D}">
      <dgm:prSet/>
      <dgm:spPr/>
      <dgm:t>
        <a:bodyPr/>
        <a:lstStyle/>
        <a:p>
          <a:endParaRPr lang="ru-RU"/>
        </a:p>
      </dgm:t>
    </dgm:pt>
    <dgm:pt modelId="{EF8E7388-2988-48BA-A91F-701DB652913F}" type="sibTrans" cxnId="{0FEC5FC9-4E14-46F6-9BB1-6885B665935D}">
      <dgm:prSet/>
      <dgm:spPr/>
      <dgm:t>
        <a:bodyPr/>
        <a:lstStyle/>
        <a:p>
          <a:endParaRPr lang="ru-RU"/>
        </a:p>
      </dgm:t>
    </dgm:pt>
    <dgm:pt modelId="{95601C9C-CBEC-4464-9D09-81285511C600}">
      <dgm:prSet phldrT="[Текст]"/>
      <dgm:spPr/>
      <dgm:t>
        <a:bodyPr/>
        <a:lstStyle/>
        <a:p>
          <a:pPr algn="l"/>
          <a:endParaRPr lang="ru-RU" sz="3600" dirty="0"/>
        </a:p>
      </dgm:t>
    </dgm:pt>
    <dgm:pt modelId="{835FEF19-1E2C-4997-9264-EAD16B69B8EE}" type="parTrans" cxnId="{11DAD058-6429-4F81-94B3-49A719F97784}">
      <dgm:prSet/>
      <dgm:spPr/>
      <dgm:t>
        <a:bodyPr/>
        <a:lstStyle/>
        <a:p>
          <a:endParaRPr lang="ru-RU"/>
        </a:p>
      </dgm:t>
    </dgm:pt>
    <dgm:pt modelId="{F428F4A4-8629-4BD8-B77A-D6A2D0ADEC74}" type="sibTrans" cxnId="{11DAD058-6429-4F81-94B3-49A719F97784}">
      <dgm:prSet/>
      <dgm:spPr/>
      <dgm:t>
        <a:bodyPr/>
        <a:lstStyle/>
        <a:p>
          <a:endParaRPr lang="ru-RU"/>
        </a:p>
      </dgm:t>
    </dgm:pt>
    <dgm:pt modelId="{C0FB4667-46BD-4EA5-BE56-1EAC703BCEF4}">
      <dgm:prSet phldrT="[Текст]" custT="1"/>
      <dgm:spPr/>
      <dgm:t>
        <a:bodyPr/>
        <a:lstStyle/>
        <a:p>
          <a:pPr algn="ctr"/>
          <a:r>
            <a:rPr lang="ru-RU" sz="2000" b="1" dirty="0" smtClean="0">
              <a:latin typeface="Times New Roman" pitchFamily="18" charset="0"/>
              <a:cs typeface="Times New Roman" pitchFamily="18" charset="0"/>
            </a:rPr>
            <a:t>Презентации, творческие домашние задания </a:t>
          </a:r>
        </a:p>
        <a:p>
          <a:pPr algn="ctr"/>
          <a:r>
            <a:rPr lang="ru-RU" sz="2000" b="1" dirty="0" smtClean="0">
              <a:latin typeface="Times New Roman" pitchFamily="18" charset="0"/>
              <a:cs typeface="Times New Roman" pitchFamily="18" charset="0"/>
            </a:rPr>
            <a:t>Накопительная система оценок, рефлексия</a:t>
          </a:r>
        </a:p>
        <a:p>
          <a:pPr algn="ctr"/>
          <a:endParaRPr lang="ru-RU" sz="2000" b="1" dirty="0">
            <a:latin typeface="Times New Roman" pitchFamily="18" charset="0"/>
            <a:cs typeface="Times New Roman" pitchFamily="18" charset="0"/>
          </a:endParaRPr>
        </a:p>
      </dgm:t>
    </dgm:pt>
    <dgm:pt modelId="{46471BEE-CF50-4B90-B49B-8FB0EED32824}" type="parTrans" cxnId="{197AE7DE-8104-43C1-ACDB-9262C3570516}">
      <dgm:prSet/>
      <dgm:spPr/>
      <dgm:t>
        <a:bodyPr/>
        <a:lstStyle/>
        <a:p>
          <a:endParaRPr lang="ru-RU"/>
        </a:p>
      </dgm:t>
    </dgm:pt>
    <dgm:pt modelId="{21337648-D095-4805-94D6-3276942FE072}" type="sibTrans" cxnId="{197AE7DE-8104-43C1-ACDB-9262C3570516}">
      <dgm:prSet/>
      <dgm:spPr/>
      <dgm:t>
        <a:bodyPr/>
        <a:lstStyle/>
        <a:p>
          <a:endParaRPr lang="ru-RU"/>
        </a:p>
      </dgm:t>
    </dgm:pt>
    <dgm:pt modelId="{48A6AB1F-80F3-43EA-B2FE-AFEFA9067101}">
      <dgm:prSet phldrT="[Текст]" custT="1"/>
      <dgm:spPr/>
      <dgm:t>
        <a:bodyPr/>
        <a:lstStyle/>
        <a:p>
          <a:pPr algn="ctr"/>
          <a:endParaRPr lang="ru-RU" sz="2000" b="1" dirty="0">
            <a:latin typeface="Times New Roman" pitchFamily="18" charset="0"/>
            <a:cs typeface="Times New Roman" pitchFamily="18" charset="0"/>
          </a:endParaRPr>
        </a:p>
      </dgm:t>
    </dgm:pt>
    <dgm:pt modelId="{20E295BA-A174-4831-A57F-DA499412F8E6}" type="parTrans" cxnId="{25BA05F6-8B52-456D-9B4F-2F083E4E52B4}">
      <dgm:prSet/>
      <dgm:spPr/>
      <dgm:t>
        <a:bodyPr/>
        <a:lstStyle/>
        <a:p>
          <a:endParaRPr lang="ru-RU"/>
        </a:p>
      </dgm:t>
    </dgm:pt>
    <dgm:pt modelId="{D1FD9ED9-6315-4CBF-89C2-7126B9FED2E6}" type="sibTrans" cxnId="{25BA05F6-8B52-456D-9B4F-2F083E4E52B4}">
      <dgm:prSet/>
      <dgm:spPr/>
      <dgm:t>
        <a:bodyPr/>
        <a:lstStyle/>
        <a:p>
          <a:endParaRPr lang="ru-RU"/>
        </a:p>
      </dgm:t>
    </dgm:pt>
    <dgm:pt modelId="{0533C9B3-0DCC-44EE-847A-FA49463CEEF8}">
      <dgm:prSet phldrT="[Текст]"/>
      <dgm:spPr/>
      <dgm:t>
        <a:bodyPr/>
        <a:lstStyle/>
        <a:p>
          <a:pPr algn="ctr"/>
          <a:endParaRPr lang="ru-RU" sz="900" dirty="0"/>
        </a:p>
      </dgm:t>
    </dgm:pt>
    <dgm:pt modelId="{8F92B437-90FC-401B-9271-2D13FDA76726}" type="parTrans" cxnId="{BD9B5EFF-0DC0-4A25-A041-3F75E1D12231}">
      <dgm:prSet/>
      <dgm:spPr/>
      <dgm:t>
        <a:bodyPr/>
        <a:lstStyle/>
        <a:p>
          <a:endParaRPr lang="ru-RU"/>
        </a:p>
      </dgm:t>
    </dgm:pt>
    <dgm:pt modelId="{E65CAEC3-9301-400B-AB75-9FB3BDB99702}" type="sibTrans" cxnId="{BD9B5EFF-0DC0-4A25-A041-3F75E1D12231}">
      <dgm:prSet/>
      <dgm:spPr/>
      <dgm:t>
        <a:bodyPr/>
        <a:lstStyle/>
        <a:p>
          <a:endParaRPr lang="ru-RU"/>
        </a:p>
      </dgm:t>
    </dgm:pt>
    <dgm:pt modelId="{77457967-45F0-47E4-A079-9103FD160E55}">
      <dgm:prSet phldrT="[Текст]" custT="1"/>
      <dgm:spPr/>
      <dgm:t>
        <a:bodyPr/>
        <a:lstStyle/>
        <a:p>
          <a:pPr algn="ctr"/>
          <a:r>
            <a:rPr lang="ru-RU" sz="2000" b="1" dirty="0" smtClean="0">
              <a:latin typeface="Times New Roman" pitchFamily="18" charset="0"/>
              <a:cs typeface="Times New Roman" pitchFamily="18" charset="0"/>
            </a:rPr>
            <a:t>Доброжелательный настрой урока</a:t>
          </a:r>
          <a:endParaRPr lang="ru-RU" sz="2000" b="1" dirty="0" smtClean="0"/>
        </a:p>
        <a:p>
          <a:pPr algn="ctr"/>
          <a:r>
            <a:rPr lang="ru-RU" sz="2000" b="1" dirty="0" smtClean="0">
              <a:latin typeface="Times New Roman" pitchFamily="18" charset="0"/>
              <a:cs typeface="Times New Roman" pitchFamily="18" charset="0"/>
            </a:rPr>
            <a:t>Благоприятный и продуктивный микроклимат на уроке</a:t>
          </a:r>
          <a:endParaRPr lang="ru-RU" sz="2000" b="1" dirty="0"/>
        </a:p>
      </dgm:t>
    </dgm:pt>
    <dgm:pt modelId="{826F56D6-C735-4EA7-A67D-6F91381C18F9}" type="parTrans" cxnId="{272C0F90-F067-4E92-930D-DE4F235D82C9}">
      <dgm:prSet/>
      <dgm:spPr/>
      <dgm:t>
        <a:bodyPr/>
        <a:lstStyle/>
        <a:p>
          <a:endParaRPr lang="ru-RU"/>
        </a:p>
      </dgm:t>
    </dgm:pt>
    <dgm:pt modelId="{4110E64C-09A0-4E8B-AF22-40AD96D692AC}" type="sibTrans" cxnId="{272C0F90-F067-4E92-930D-DE4F235D82C9}">
      <dgm:prSet/>
      <dgm:spPr/>
      <dgm:t>
        <a:bodyPr/>
        <a:lstStyle/>
        <a:p>
          <a:endParaRPr lang="ru-RU"/>
        </a:p>
      </dgm:t>
    </dgm:pt>
    <dgm:pt modelId="{B11FB53A-5F85-4B49-B479-76EC366F187B}">
      <dgm:prSet phldrT="[Текст]"/>
      <dgm:spPr/>
      <dgm:t>
        <a:bodyPr/>
        <a:lstStyle/>
        <a:p>
          <a:pPr algn="l"/>
          <a:endParaRPr lang="ru-RU" sz="900" dirty="0"/>
        </a:p>
      </dgm:t>
    </dgm:pt>
    <dgm:pt modelId="{0245DE05-BC80-40A8-A00A-D4DBB33E8CAA}" type="parTrans" cxnId="{84DCEE42-2483-4E00-88CC-63B60D99EC45}">
      <dgm:prSet/>
      <dgm:spPr/>
      <dgm:t>
        <a:bodyPr/>
        <a:lstStyle/>
        <a:p>
          <a:endParaRPr lang="ru-RU"/>
        </a:p>
      </dgm:t>
    </dgm:pt>
    <dgm:pt modelId="{98E2303B-88BC-49B0-823B-4637B16EAFE0}" type="sibTrans" cxnId="{84DCEE42-2483-4E00-88CC-63B60D99EC45}">
      <dgm:prSet/>
      <dgm:spPr/>
      <dgm:t>
        <a:bodyPr/>
        <a:lstStyle/>
        <a:p>
          <a:endParaRPr lang="ru-RU"/>
        </a:p>
      </dgm:t>
    </dgm:pt>
    <dgm:pt modelId="{122B16CD-224D-41C5-8966-3505D3FF4FDF}">
      <dgm:prSet phldrT="[Текст]"/>
      <dgm:spPr/>
      <dgm:t>
        <a:bodyPr/>
        <a:lstStyle/>
        <a:p>
          <a:pPr algn="l"/>
          <a:endParaRPr lang="ru-RU" sz="900" dirty="0"/>
        </a:p>
      </dgm:t>
    </dgm:pt>
    <dgm:pt modelId="{226C353B-262F-4A72-9809-EC18B91EE290}" type="parTrans" cxnId="{CD44DBEC-F08D-4750-B0F4-445AFD3B0134}">
      <dgm:prSet/>
      <dgm:spPr/>
      <dgm:t>
        <a:bodyPr/>
        <a:lstStyle/>
        <a:p>
          <a:endParaRPr lang="ru-RU"/>
        </a:p>
      </dgm:t>
    </dgm:pt>
    <dgm:pt modelId="{36FB42DA-504E-490F-8D84-852FD7E359B1}" type="sibTrans" cxnId="{CD44DBEC-F08D-4750-B0F4-445AFD3B0134}">
      <dgm:prSet/>
      <dgm:spPr/>
      <dgm:t>
        <a:bodyPr/>
        <a:lstStyle/>
        <a:p>
          <a:endParaRPr lang="ru-RU"/>
        </a:p>
      </dgm:t>
    </dgm:pt>
    <dgm:pt modelId="{F51F4221-8DDF-4BBE-903B-090F0BFFCD26}" type="pres">
      <dgm:prSet presAssocID="{A766AE31-7FD8-4E58-B2E6-C632F8B4CEAD}" presName="compositeShape" presStyleCnt="0">
        <dgm:presLayoutVars>
          <dgm:dir/>
          <dgm:resizeHandles/>
        </dgm:presLayoutVars>
      </dgm:prSet>
      <dgm:spPr/>
      <dgm:t>
        <a:bodyPr/>
        <a:lstStyle/>
        <a:p>
          <a:endParaRPr lang="ru-RU"/>
        </a:p>
      </dgm:t>
    </dgm:pt>
    <dgm:pt modelId="{AE85DE04-0787-48B8-99E4-42055D8556E3}" type="pres">
      <dgm:prSet presAssocID="{A766AE31-7FD8-4E58-B2E6-C632F8B4CEAD}" presName="pyramid" presStyleLbl="node1" presStyleIdx="0" presStyleCnt="1" custLinFactNeighborX="34674"/>
      <dgm:spPr/>
    </dgm:pt>
    <dgm:pt modelId="{5865C1BC-7A8C-453E-90CA-382A0922C1A5}" type="pres">
      <dgm:prSet presAssocID="{A766AE31-7FD8-4E58-B2E6-C632F8B4CEAD}" presName="theList" presStyleCnt="0"/>
      <dgm:spPr/>
    </dgm:pt>
    <dgm:pt modelId="{A495162F-517B-47E6-800B-7D62FB8314C6}" type="pres">
      <dgm:prSet presAssocID="{524148BF-9599-44D3-B395-134FE93CA7FA}" presName="aNode" presStyleLbl="fgAcc1" presStyleIdx="0" presStyleCnt="3" custScaleX="136052" custScaleY="197325" custLinFactY="-23250" custLinFactNeighborX="17113" custLinFactNeighborY="-100000">
        <dgm:presLayoutVars>
          <dgm:bulletEnabled val="1"/>
        </dgm:presLayoutVars>
      </dgm:prSet>
      <dgm:spPr/>
      <dgm:t>
        <a:bodyPr/>
        <a:lstStyle/>
        <a:p>
          <a:endParaRPr lang="ru-RU"/>
        </a:p>
      </dgm:t>
    </dgm:pt>
    <dgm:pt modelId="{CA94097F-0372-4593-81E4-FA35BA011260}" type="pres">
      <dgm:prSet presAssocID="{524148BF-9599-44D3-B395-134FE93CA7FA}" presName="aSpace" presStyleCnt="0"/>
      <dgm:spPr/>
    </dgm:pt>
    <dgm:pt modelId="{C558F5F6-951F-4EF9-AC98-5B1D2B98390C}" type="pres">
      <dgm:prSet presAssocID="{C0FB4667-46BD-4EA5-BE56-1EAC703BCEF4}" presName="aNode" presStyleLbl="fgAcc1" presStyleIdx="1" presStyleCnt="3" custScaleX="183431" custScaleY="345363" custLinFactNeighborX="-24135" custLinFactNeighborY="-3096">
        <dgm:presLayoutVars>
          <dgm:bulletEnabled val="1"/>
        </dgm:presLayoutVars>
      </dgm:prSet>
      <dgm:spPr/>
      <dgm:t>
        <a:bodyPr/>
        <a:lstStyle/>
        <a:p>
          <a:endParaRPr lang="ru-RU"/>
        </a:p>
      </dgm:t>
    </dgm:pt>
    <dgm:pt modelId="{C0BD8DE0-B9E3-4094-BA98-303F417A3204}" type="pres">
      <dgm:prSet presAssocID="{C0FB4667-46BD-4EA5-BE56-1EAC703BCEF4}" presName="aSpace" presStyleCnt="0"/>
      <dgm:spPr/>
    </dgm:pt>
    <dgm:pt modelId="{AB2C6541-339E-4FDA-8428-103F70865B79}" type="pres">
      <dgm:prSet presAssocID="{77457967-45F0-47E4-A079-9103FD160E55}" presName="aNode" presStyleLbl="fgAcc1" presStyleIdx="2" presStyleCnt="3" custScaleX="158201" custScaleY="291429" custLinFactY="9034" custLinFactNeighborX="3133" custLinFactNeighborY="100000">
        <dgm:presLayoutVars>
          <dgm:bulletEnabled val="1"/>
        </dgm:presLayoutVars>
      </dgm:prSet>
      <dgm:spPr/>
      <dgm:t>
        <a:bodyPr/>
        <a:lstStyle/>
        <a:p>
          <a:endParaRPr lang="ru-RU"/>
        </a:p>
      </dgm:t>
    </dgm:pt>
    <dgm:pt modelId="{D6F89731-F1C7-4229-9425-C0BCF84B823F}" type="pres">
      <dgm:prSet presAssocID="{77457967-45F0-47E4-A079-9103FD160E55}" presName="aSpace" presStyleCnt="0"/>
      <dgm:spPr/>
    </dgm:pt>
  </dgm:ptLst>
  <dgm:cxnLst>
    <dgm:cxn modelId="{197AE7DE-8104-43C1-ACDB-9262C3570516}" srcId="{A766AE31-7FD8-4E58-B2E6-C632F8B4CEAD}" destId="{C0FB4667-46BD-4EA5-BE56-1EAC703BCEF4}" srcOrd="1" destOrd="0" parTransId="{46471BEE-CF50-4B90-B49B-8FB0EED32824}" sibTransId="{21337648-D095-4805-94D6-3276942FE072}"/>
    <dgm:cxn modelId="{FA1B4235-5991-44DE-A0C8-4A0F9D8C50FA}" type="presOf" srcId="{122B16CD-224D-41C5-8966-3505D3FF4FDF}" destId="{AB2C6541-339E-4FDA-8428-103F70865B79}" srcOrd="0" destOrd="2" presId="urn:microsoft.com/office/officeart/2005/8/layout/pyramid2"/>
    <dgm:cxn modelId="{4CC2FBDA-AA16-431E-BBA0-02DB30B39D37}" type="presOf" srcId="{230368B0-88B1-455F-B4DD-6502F07967C2}" destId="{A495162F-517B-47E6-800B-7D62FB8314C6}" srcOrd="0" destOrd="1" presId="urn:microsoft.com/office/officeart/2005/8/layout/pyramid2"/>
    <dgm:cxn modelId="{FBACB391-3B16-401E-A665-89AB791A0607}" type="presOf" srcId="{524148BF-9599-44D3-B395-134FE93CA7FA}" destId="{A495162F-517B-47E6-800B-7D62FB8314C6}" srcOrd="0" destOrd="0" presId="urn:microsoft.com/office/officeart/2005/8/layout/pyramid2"/>
    <dgm:cxn modelId="{0149B156-38D9-415D-8BB9-1C7651B08C13}" type="presOf" srcId="{0533C9B3-0DCC-44EE-847A-FA49463CEEF8}" destId="{C558F5F6-951F-4EF9-AC98-5B1D2B98390C}" srcOrd="0" destOrd="2" presId="urn:microsoft.com/office/officeart/2005/8/layout/pyramid2"/>
    <dgm:cxn modelId="{84DCEE42-2483-4E00-88CC-63B60D99EC45}" srcId="{77457967-45F0-47E4-A079-9103FD160E55}" destId="{B11FB53A-5F85-4B49-B479-76EC366F187B}" srcOrd="0" destOrd="0" parTransId="{0245DE05-BC80-40A8-A00A-D4DBB33E8CAA}" sibTransId="{98E2303B-88BC-49B0-823B-4637B16EAFE0}"/>
    <dgm:cxn modelId="{9E8F3884-822A-4FD7-9152-6864BCBF81FA}" type="presOf" srcId="{48A6AB1F-80F3-43EA-B2FE-AFEFA9067101}" destId="{C558F5F6-951F-4EF9-AC98-5B1D2B98390C}" srcOrd="0" destOrd="1" presId="urn:microsoft.com/office/officeart/2005/8/layout/pyramid2"/>
    <dgm:cxn modelId="{6A1A9BA8-107E-47E6-B905-BF8D3D364B7E}" type="presOf" srcId="{95601C9C-CBEC-4464-9D09-81285511C600}" destId="{A495162F-517B-47E6-800B-7D62FB8314C6}" srcOrd="0" destOrd="2" presId="urn:microsoft.com/office/officeart/2005/8/layout/pyramid2"/>
    <dgm:cxn modelId="{0FEC5FC9-4E14-46F6-9BB1-6885B665935D}" srcId="{524148BF-9599-44D3-B395-134FE93CA7FA}" destId="{230368B0-88B1-455F-B4DD-6502F07967C2}" srcOrd="0" destOrd="0" parTransId="{67ED0F1E-2498-4A14-9453-09149E5CE35D}" sibTransId="{EF8E7388-2988-48BA-A91F-701DB652913F}"/>
    <dgm:cxn modelId="{272C0F90-F067-4E92-930D-DE4F235D82C9}" srcId="{A766AE31-7FD8-4E58-B2E6-C632F8B4CEAD}" destId="{77457967-45F0-47E4-A079-9103FD160E55}" srcOrd="2" destOrd="0" parTransId="{826F56D6-C735-4EA7-A67D-6F91381C18F9}" sibTransId="{4110E64C-09A0-4E8B-AF22-40AD96D692AC}"/>
    <dgm:cxn modelId="{11DAD058-6429-4F81-94B3-49A719F97784}" srcId="{524148BF-9599-44D3-B395-134FE93CA7FA}" destId="{95601C9C-CBEC-4464-9D09-81285511C600}" srcOrd="1" destOrd="0" parTransId="{835FEF19-1E2C-4997-9264-EAD16B69B8EE}" sibTransId="{F428F4A4-8629-4BD8-B77A-D6A2D0ADEC74}"/>
    <dgm:cxn modelId="{CD44DBEC-F08D-4750-B0F4-445AFD3B0134}" srcId="{77457967-45F0-47E4-A079-9103FD160E55}" destId="{122B16CD-224D-41C5-8966-3505D3FF4FDF}" srcOrd="1" destOrd="0" parTransId="{226C353B-262F-4A72-9809-EC18B91EE290}" sibTransId="{36FB42DA-504E-490F-8D84-852FD7E359B1}"/>
    <dgm:cxn modelId="{5B94CD34-F62D-43E9-A206-1668C982B695}" srcId="{A766AE31-7FD8-4E58-B2E6-C632F8B4CEAD}" destId="{524148BF-9599-44D3-B395-134FE93CA7FA}" srcOrd="0" destOrd="0" parTransId="{1A698BF2-8ECD-4FAC-91E8-074CAF62679D}" sibTransId="{E883A07C-4587-49BF-81F7-F07F78F5D14A}"/>
    <dgm:cxn modelId="{EA804E78-46F7-4262-A5CE-B20F4DDA539D}" type="presOf" srcId="{77457967-45F0-47E4-A079-9103FD160E55}" destId="{AB2C6541-339E-4FDA-8428-103F70865B79}" srcOrd="0" destOrd="0" presId="urn:microsoft.com/office/officeart/2005/8/layout/pyramid2"/>
    <dgm:cxn modelId="{15951316-8BF8-4662-87A8-221F1079D0FE}" type="presOf" srcId="{C0FB4667-46BD-4EA5-BE56-1EAC703BCEF4}" destId="{C558F5F6-951F-4EF9-AC98-5B1D2B98390C}" srcOrd="0" destOrd="0" presId="urn:microsoft.com/office/officeart/2005/8/layout/pyramid2"/>
    <dgm:cxn modelId="{2A8FAA5C-FA30-4B54-94A2-01D62C259356}" type="presOf" srcId="{B11FB53A-5F85-4B49-B479-76EC366F187B}" destId="{AB2C6541-339E-4FDA-8428-103F70865B79}" srcOrd="0" destOrd="1" presId="urn:microsoft.com/office/officeart/2005/8/layout/pyramid2"/>
    <dgm:cxn modelId="{BD9B5EFF-0DC0-4A25-A041-3F75E1D12231}" srcId="{C0FB4667-46BD-4EA5-BE56-1EAC703BCEF4}" destId="{0533C9B3-0DCC-44EE-847A-FA49463CEEF8}" srcOrd="1" destOrd="0" parTransId="{8F92B437-90FC-401B-9271-2D13FDA76726}" sibTransId="{E65CAEC3-9301-400B-AB75-9FB3BDB99702}"/>
    <dgm:cxn modelId="{25BA05F6-8B52-456D-9B4F-2F083E4E52B4}" srcId="{C0FB4667-46BD-4EA5-BE56-1EAC703BCEF4}" destId="{48A6AB1F-80F3-43EA-B2FE-AFEFA9067101}" srcOrd="0" destOrd="0" parTransId="{20E295BA-A174-4831-A57F-DA499412F8E6}" sibTransId="{D1FD9ED9-6315-4CBF-89C2-7126B9FED2E6}"/>
    <dgm:cxn modelId="{91A09600-0E53-468F-A0BE-A12D5F076310}" type="presOf" srcId="{A766AE31-7FD8-4E58-B2E6-C632F8B4CEAD}" destId="{F51F4221-8DDF-4BBE-903B-090F0BFFCD26}" srcOrd="0" destOrd="0" presId="urn:microsoft.com/office/officeart/2005/8/layout/pyramid2"/>
    <dgm:cxn modelId="{2AEC7942-A195-4AF3-BE94-D8DBAB518796}" type="presParOf" srcId="{F51F4221-8DDF-4BBE-903B-090F0BFFCD26}" destId="{AE85DE04-0787-48B8-99E4-42055D8556E3}" srcOrd="0" destOrd="0" presId="urn:microsoft.com/office/officeart/2005/8/layout/pyramid2"/>
    <dgm:cxn modelId="{F3046F08-431F-4727-9923-8A14F7711018}" type="presParOf" srcId="{F51F4221-8DDF-4BBE-903B-090F0BFFCD26}" destId="{5865C1BC-7A8C-453E-90CA-382A0922C1A5}" srcOrd="1" destOrd="0" presId="urn:microsoft.com/office/officeart/2005/8/layout/pyramid2"/>
    <dgm:cxn modelId="{5EA68E50-3CB9-4F24-947B-947061A8785C}" type="presParOf" srcId="{5865C1BC-7A8C-453E-90CA-382A0922C1A5}" destId="{A495162F-517B-47E6-800B-7D62FB8314C6}" srcOrd="0" destOrd="0" presId="urn:microsoft.com/office/officeart/2005/8/layout/pyramid2"/>
    <dgm:cxn modelId="{A5E10542-DCD0-43C6-9395-77ABBA259B37}" type="presParOf" srcId="{5865C1BC-7A8C-453E-90CA-382A0922C1A5}" destId="{CA94097F-0372-4593-81E4-FA35BA011260}" srcOrd="1" destOrd="0" presId="urn:microsoft.com/office/officeart/2005/8/layout/pyramid2"/>
    <dgm:cxn modelId="{D549BF6E-6359-4DF4-848A-0DCFF3AE90BC}" type="presParOf" srcId="{5865C1BC-7A8C-453E-90CA-382A0922C1A5}" destId="{C558F5F6-951F-4EF9-AC98-5B1D2B98390C}" srcOrd="2" destOrd="0" presId="urn:microsoft.com/office/officeart/2005/8/layout/pyramid2"/>
    <dgm:cxn modelId="{06768225-0873-4906-B26B-70ECD4B130A4}" type="presParOf" srcId="{5865C1BC-7A8C-453E-90CA-382A0922C1A5}" destId="{C0BD8DE0-B9E3-4094-BA98-303F417A3204}" srcOrd="3" destOrd="0" presId="urn:microsoft.com/office/officeart/2005/8/layout/pyramid2"/>
    <dgm:cxn modelId="{A7CCAA99-55AD-4C58-AD1A-C6F48BCD1E8E}" type="presParOf" srcId="{5865C1BC-7A8C-453E-90CA-382A0922C1A5}" destId="{AB2C6541-339E-4FDA-8428-103F70865B79}" srcOrd="4" destOrd="0" presId="urn:microsoft.com/office/officeart/2005/8/layout/pyramid2"/>
    <dgm:cxn modelId="{02833A3F-1C29-4EAA-9BB8-553ED0CE7B06}" type="presParOf" srcId="{5865C1BC-7A8C-453E-90CA-382A0922C1A5}" destId="{D6F89731-F1C7-4229-9425-C0BCF84B823F}"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C01115-588D-47D8-AD6C-D0A08665F058}"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ru-RU"/>
        </a:p>
      </dgm:t>
    </dgm:pt>
    <dgm:pt modelId="{6A09890D-74B8-4DD5-8C38-35041778D3A9}">
      <dgm:prSet phldrT="[Текст]" custT="1"/>
      <dgm:spPr>
        <a:solidFill>
          <a:schemeClr val="accent2">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dirty="0" smtClean="0">
              <a:solidFill>
                <a:schemeClr val="tx1"/>
              </a:solidFill>
              <a:latin typeface="Times New Roman" pitchFamily="18" charset="0"/>
              <a:cs typeface="Times New Roman" pitchFamily="18" charset="0"/>
            </a:rPr>
            <a:t>активное включение</a:t>
          </a:r>
        </a:p>
        <a:p>
          <a:pPr defTabSz="1689100">
            <a:lnSpc>
              <a:spcPct val="90000"/>
            </a:lnSpc>
            <a:spcBef>
              <a:spcPct val="0"/>
            </a:spcBef>
            <a:spcAft>
              <a:spcPct val="35000"/>
            </a:spcAft>
          </a:pPr>
          <a:endParaRPr lang="ru-RU" sz="2000" dirty="0"/>
        </a:p>
      </dgm:t>
    </dgm:pt>
    <dgm:pt modelId="{E4CE62BF-F964-4289-9F0C-1D47E0E2818D}" type="parTrans" cxnId="{8E438223-9D5B-4084-885A-2711CCFE734C}">
      <dgm:prSet/>
      <dgm:spPr/>
      <dgm:t>
        <a:bodyPr/>
        <a:lstStyle/>
        <a:p>
          <a:endParaRPr lang="ru-RU"/>
        </a:p>
      </dgm:t>
    </dgm:pt>
    <dgm:pt modelId="{D44A3923-7EE1-475E-83F6-EE40E15A96FA}" type="sibTrans" cxnId="{8E438223-9D5B-4084-885A-2711CCFE734C}">
      <dgm:prSet/>
      <dgm:spPr/>
      <dgm:t>
        <a:bodyPr/>
        <a:lstStyle/>
        <a:p>
          <a:endParaRPr lang="ru-RU"/>
        </a:p>
      </dgm:t>
    </dgm:pt>
    <dgm:pt modelId="{09CDDF5F-6902-4205-BA7F-49EAC3287172}">
      <dgm:prSet custT="1"/>
      <dgm:spPr>
        <a:solidFill>
          <a:schemeClr val="accent3">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dirty="0" smtClean="0">
              <a:solidFill>
                <a:schemeClr val="tx1"/>
              </a:solidFill>
              <a:latin typeface="Times New Roman" pitchFamily="18" charset="0"/>
              <a:cs typeface="Times New Roman" pitchFamily="18" charset="0"/>
            </a:rPr>
            <a:t>свобода выбора деятельности </a:t>
          </a:r>
        </a:p>
        <a:p>
          <a:pPr defTabSz="1289050">
            <a:lnSpc>
              <a:spcPct val="90000"/>
            </a:lnSpc>
            <a:spcBef>
              <a:spcPct val="0"/>
            </a:spcBef>
            <a:spcAft>
              <a:spcPct val="35000"/>
            </a:spcAft>
          </a:pPr>
          <a:endParaRPr lang="ru-RU" sz="2400" b="1" dirty="0">
            <a:solidFill>
              <a:schemeClr val="tx1"/>
            </a:solidFill>
            <a:latin typeface="Times New Roman" pitchFamily="18" charset="0"/>
            <a:cs typeface="Times New Roman" pitchFamily="18" charset="0"/>
          </a:endParaRPr>
        </a:p>
      </dgm:t>
    </dgm:pt>
    <dgm:pt modelId="{272858C8-AAC8-4A41-A054-28ED8C9147E1}" type="parTrans" cxnId="{4F0E5EAC-1833-45B4-BBA0-391191469CE3}">
      <dgm:prSet/>
      <dgm:spPr/>
      <dgm:t>
        <a:bodyPr/>
        <a:lstStyle/>
        <a:p>
          <a:endParaRPr lang="ru-RU"/>
        </a:p>
      </dgm:t>
    </dgm:pt>
    <dgm:pt modelId="{BD831677-8B1C-455B-A04A-F6AB42C8E0C5}" type="sibTrans" cxnId="{4F0E5EAC-1833-45B4-BBA0-391191469CE3}">
      <dgm:prSet/>
      <dgm:spPr/>
      <dgm:t>
        <a:bodyPr/>
        <a:lstStyle/>
        <a:p>
          <a:endParaRPr lang="ru-RU"/>
        </a:p>
      </dgm:t>
    </dgm:pt>
    <dgm:pt modelId="{074EF2CE-D0CD-45F8-9DF2-8E43C3D0E205}">
      <dgm:prSet custT="1"/>
      <dgm:spPr>
        <a:solidFill>
          <a:schemeClr val="accent4">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dirty="0" smtClean="0">
              <a:solidFill>
                <a:schemeClr val="tx1"/>
              </a:solidFill>
              <a:latin typeface="Times New Roman" pitchFamily="18" charset="0"/>
              <a:cs typeface="Times New Roman" pitchFamily="18" charset="0"/>
            </a:rPr>
            <a:t>системность знаний и умений</a:t>
          </a:r>
        </a:p>
        <a:p>
          <a:pPr defTabSz="1155700">
            <a:lnSpc>
              <a:spcPct val="90000"/>
            </a:lnSpc>
            <a:spcBef>
              <a:spcPct val="0"/>
            </a:spcBef>
            <a:spcAft>
              <a:spcPct val="35000"/>
            </a:spcAft>
          </a:pPr>
          <a:endParaRPr lang="ru-RU" sz="2000" dirty="0"/>
        </a:p>
      </dgm:t>
    </dgm:pt>
    <dgm:pt modelId="{6654EFB3-4FC2-4580-82FC-9BA65D7F36C9}" type="parTrans" cxnId="{E3952386-2981-4B9E-AC3C-FE60DD252D4D}">
      <dgm:prSet/>
      <dgm:spPr/>
      <dgm:t>
        <a:bodyPr/>
        <a:lstStyle/>
        <a:p>
          <a:endParaRPr lang="ru-RU"/>
        </a:p>
      </dgm:t>
    </dgm:pt>
    <dgm:pt modelId="{7097C1D9-9387-4EA2-A064-70980433CBFB}" type="sibTrans" cxnId="{E3952386-2981-4B9E-AC3C-FE60DD252D4D}">
      <dgm:prSet/>
      <dgm:spPr/>
      <dgm:t>
        <a:bodyPr/>
        <a:lstStyle/>
        <a:p>
          <a:endParaRPr lang="ru-RU"/>
        </a:p>
      </dgm:t>
    </dgm:pt>
    <dgm:pt modelId="{B58C1A1A-E89E-4086-96CE-EA5131D36104}">
      <dgm:prSet custT="1"/>
      <dgm:spPr>
        <a:solidFill>
          <a:schemeClr val="accent5">
            <a:lumMod val="60000"/>
            <a:lumOff val="40000"/>
          </a:schemeClr>
        </a:solidFill>
      </dgm:spPr>
      <dgm:t>
        <a:bodyPr/>
        <a:lstStyle/>
        <a:p>
          <a:endParaRPr lang="ru-RU" sz="2400" b="1" dirty="0" smtClean="0">
            <a:solidFill>
              <a:schemeClr val="tx1"/>
            </a:solidFill>
            <a:latin typeface="Times New Roman" pitchFamily="18" charset="0"/>
            <a:cs typeface="Times New Roman" pitchFamily="18" charset="0"/>
          </a:endParaRPr>
        </a:p>
        <a:p>
          <a:r>
            <a:rPr lang="ru-RU" sz="2400" b="1" dirty="0" smtClean="0">
              <a:solidFill>
                <a:schemeClr val="tx1"/>
              </a:solidFill>
              <a:latin typeface="Times New Roman" pitchFamily="18" charset="0"/>
              <a:cs typeface="Times New Roman" pitchFamily="18" charset="0"/>
            </a:rPr>
            <a:t>проблема,</a:t>
          </a:r>
        </a:p>
        <a:p>
          <a:r>
            <a:rPr lang="ru-RU" sz="2400" b="1" dirty="0" smtClean="0">
              <a:solidFill>
                <a:schemeClr val="tx1"/>
              </a:solidFill>
              <a:latin typeface="Times New Roman" pitchFamily="18" charset="0"/>
              <a:cs typeface="Times New Roman" pitchFamily="18" charset="0"/>
            </a:rPr>
            <a:t>исследование каких – либо фактов </a:t>
          </a:r>
        </a:p>
        <a:p>
          <a:endParaRPr lang="ru-RU" sz="2100" dirty="0"/>
        </a:p>
      </dgm:t>
    </dgm:pt>
    <dgm:pt modelId="{8CF3B57B-AF65-40C6-B5CA-8F383553EA6B}" type="parTrans" cxnId="{55ED48B9-789D-40ED-AEEB-2C89F189B72B}">
      <dgm:prSet/>
      <dgm:spPr/>
      <dgm:t>
        <a:bodyPr/>
        <a:lstStyle/>
        <a:p>
          <a:endParaRPr lang="ru-RU"/>
        </a:p>
      </dgm:t>
    </dgm:pt>
    <dgm:pt modelId="{E230E85E-03D5-4520-8072-7A05D2EA8A1F}" type="sibTrans" cxnId="{55ED48B9-789D-40ED-AEEB-2C89F189B72B}">
      <dgm:prSet/>
      <dgm:spPr/>
      <dgm:t>
        <a:bodyPr/>
        <a:lstStyle/>
        <a:p>
          <a:endParaRPr lang="ru-RU"/>
        </a:p>
      </dgm:t>
    </dgm:pt>
    <dgm:pt modelId="{93F6A29F-07F8-49E6-8134-0A848A453265}">
      <dgm:prSet/>
      <dgm:spPr>
        <a:solidFill>
          <a:schemeClr val="accent6">
            <a:lumMod val="60000"/>
            <a:lumOff val="40000"/>
          </a:schemeClr>
        </a:solidFill>
      </dgm:spPr>
      <dgm:t>
        <a:bodyPr/>
        <a:lstStyle/>
        <a:p>
          <a:r>
            <a:rPr lang="ru-RU" b="1" dirty="0" smtClean="0">
              <a:solidFill>
                <a:schemeClr val="tx1"/>
              </a:solidFill>
              <a:latin typeface="Times New Roman" pitchFamily="18" charset="0"/>
              <a:cs typeface="Times New Roman" pitchFamily="18" charset="0"/>
            </a:rPr>
            <a:t>развитие математической «зоркости», внимания</a:t>
          </a:r>
          <a:endParaRPr lang="ru-RU" b="1" dirty="0">
            <a:solidFill>
              <a:schemeClr val="tx1"/>
            </a:solidFill>
            <a:latin typeface="Times New Roman" pitchFamily="18" charset="0"/>
            <a:cs typeface="Times New Roman" pitchFamily="18" charset="0"/>
          </a:endParaRPr>
        </a:p>
      </dgm:t>
    </dgm:pt>
    <dgm:pt modelId="{68848BA6-AD23-4E91-A981-E20924BD2B1A}" type="parTrans" cxnId="{15B01B1B-D265-4C0D-AE34-A5E51E202FC5}">
      <dgm:prSet/>
      <dgm:spPr/>
      <dgm:t>
        <a:bodyPr/>
        <a:lstStyle/>
        <a:p>
          <a:endParaRPr lang="ru-RU"/>
        </a:p>
      </dgm:t>
    </dgm:pt>
    <dgm:pt modelId="{05B873B7-6C5F-4F65-AF02-2BF43915A6D6}" type="sibTrans" cxnId="{15B01B1B-D265-4C0D-AE34-A5E51E202FC5}">
      <dgm:prSet/>
      <dgm:spPr/>
      <dgm:t>
        <a:bodyPr/>
        <a:lstStyle/>
        <a:p>
          <a:endParaRPr lang="ru-RU"/>
        </a:p>
      </dgm:t>
    </dgm:pt>
    <dgm:pt modelId="{19623AFF-4FD2-4841-938F-49522BA9C12A}" type="pres">
      <dgm:prSet presAssocID="{39C01115-588D-47D8-AD6C-D0A08665F058}" presName="diagram" presStyleCnt="0">
        <dgm:presLayoutVars>
          <dgm:dir/>
          <dgm:resizeHandles val="exact"/>
        </dgm:presLayoutVars>
      </dgm:prSet>
      <dgm:spPr/>
      <dgm:t>
        <a:bodyPr/>
        <a:lstStyle/>
        <a:p>
          <a:endParaRPr lang="ru-RU"/>
        </a:p>
      </dgm:t>
    </dgm:pt>
    <dgm:pt modelId="{044B2D26-58DE-4C3A-9ADC-45EC7C3D9433}" type="pres">
      <dgm:prSet presAssocID="{6A09890D-74B8-4DD5-8C38-35041778D3A9}" presName="node" presStyleLbl="node1" presStyleIdx="0" presStyleCnt="5" custLinFactNeighborX="-2398" custLinFactNeighborY="863">
        <dgm:presLayoutVars>
          <dgm:bulletEnabled val="1"/>
        </dgm:presLayoutVars>
      </dgm:prSet>
      <dgm:spPr/>
      <dgm:t>
        <a:bodyPr/>
        <a:lstStyle/>
        <a:p>
          <a:endParaRPr lang="ru-RU"/>
        </a:p>
      </dgm:t>
    </dgm:pt>
    <dgm:pt modelId="{4F543B1A-4CBB-4AA7-94A8-C0F194A454E5}" type="pres">
      <dgm:prSet presAssocID="{D44A3923-7EE1-475E-83F6-EE40E15A96FA}" presName="sibTrans" presStyleCnt="0"/>
      <dgm:spPr/>
    </dgm:pt>
    <dgm:pt modelId="{F66ECADE-529A-4E92-9C73-C8095B6CAA07}" type="pres">
      <dgm:prSet presAssocID="{09CDDF5F-6902-4205-BA7F-49EAC3287172}" presName="node" presStyleLbl="node1" presStyleIdx="1" presStyleCnt="5" custLinFactNeighborX="2401" custLinFactNeighborY="863">
        <dgm:presLayoutVars>
          <dgm:bulletEnabled val="1"/>
        </dgm:presLayoutVars>
      </dgm:prSet>
      <dgm:spPr/>
      <dgm:t>
        <a:bodyPr/>
        <a:lstStyle/>
        <a:p>
          <a:endParaRPr lang="ru-RU"/>
        </a:p>
      </dgm:t>
    </dgm:pt>
    <dgm:pt modelId="{FED6E9D1-8115-4820-A563-7285BF98570C}" type="pres">
      <dgm:prSet presAssocID="{BD831677-8B1C-455B-A04A-F6AB42C8E0C5}" presName="sibTrans" presStyleCnt="0"/>
      <dgm:spPr/>
    </dgm:pt>
    <dgm:pt modelId="{F4CC79D3-8604-4DDB-ACA7-7891E7921F21}" type="pres">
      <dgm:prSet presAssocID="{074EF2CE-D0CD-45F8-9DF2-8E43C3D0E205}" presName="node" presStyleLbl="node1" presStyleIdx="2" presStyleCnt="5">
        <dgm:presLayoutVars>
          <dgm:bulletEnabled val="1"/>
        </dgm:presLayoutVars>
      </dgm:prSet>
      <dgm:spPr/>
      <dgm:t>
        <a:bodyPr/>
        <a:lstStyle/>
        <a:p>
          <a:endParaRPr lang="ru-RU"/>
        </a:p>
      </dgm:t>
    </dgm:pt>
    <dgm:pt modelId="{FE2E192C-DED9-43CF-ADE8-775A7E5718BC}" type="pres">
      <dgm:prSet presAssocID="{7097C1D9-9387-4EA2-A064-70980433CBFB}" presName="sibTrans" presStyleCnt="0"/>
      <dgm:spPr/>
    </dgm:pt>
    <dgm:pt modelId="{154DE5CB-5431-4F70-9BE6-E8EA5E37F098}" type="pres">
      <dgm:prSet presAssocID="{B58C1A1A-E89E-4086-96CE-EA5131D36104}" presName="node" presStyleLbl="node1" presStyleIdx="3" presStyleCnt="5" custScaleY="98277">
        <dgm:presLayoutVars>
          <dgm:bulletEnabled val="1"/>
        </dgm:presLayoutVars>
      </dgm:prSet>
      <dgm:spPr/>
      <dgm:t>
        <a:bodyPr/>
        <a:lstStyle/>
        <a:p>
          <a:endParaRPr lang="ru-RU"/>
        </a:p>
      </dgm:t>
    </dgm:pt>
    <dgm:pt modelId="{7040A659-7F12-488F-ACF9-A06C1FE2C39B}" type="pres">
      <dgm:prSet presAssocID="{E230E85E-03D5-4520-8072-7A05D2EA8A1F}" presName="sibTrans" presStyleCnt="0"/>
      <dgm:spPr/>
    </dgm:pt>
    <dgm:pt modelId="{55C912BD-0A20-4F74-8945-284C1A61F4E4}" type="pres">
      <dgm:prSet presAssocID="{93F6A29F-07F8-49E6-8134-0A848A453265}" presName="node" presStyleLbl="node1" presStyleIdx="4" presStyleCnt="5">
        <dgm:presLayoutVars>
          <dgm:bulletEnabled val="1"/>
        </dgm:presLayoutVars>
      </dgm:prSet>
      <dgm:spPr/>
      <dgm:t>
        <a:bodyPr/>
        <a:lstStyle/>
        <a:p>
          <a:endParaRPr lang="ru-RU"/>
        </a:p>
      </dgm:t>
    </dgm:pt>
  </dgm:ptLst>
  <dgm:cxnLst>
    <dgm:cxn modelId="{E3952386-2981-4B9E-AC3C-FE60DD252D4D}" srcId="{39C01115-588D-47D8-AD6C-D0A08665F058}" destId="{074EF2CE-D0CD-45F8-9DF2-8E43C3D0E205}" srcOrd="2" destOrd="0" parTransId="{6654EFB3-4FC2-4580-82FC-9BA65D7F36C9}" sibTransId="{7097C1D9-9387-4EA2-A064-70980433CBFB}"/>
    <dgm:cxn modelId="{55ED48B9-789D-40ED-AEEB-2C89F189B72B}" srcId="{39C01115-588D-47D8-AD6C-D0A08665F058}" destId="{B58C1A1A-E89E-4086-96CE-EA5131D36104}" srcOrd="3" destOrd="0" parTransId="{8CF3B57B-AF65-40C6-B5CA-8F383553EA6B}" sibTransId="{E230E85E-03D5-4520-8072-7A05D2EA8A1F}"/>
    <dgm:cxn modelId="{4F0E5EAC-1833-45B4-BBA0-391191469CE3}" srcId="{39C01115-588D-47D8-AD6C-D0A08665F058}" destId="{09CDDF5F-6902-4205-BA7F-49EAC3287172}" srcOrd="1" destOrd="0" parTransId="{272858C8-AAC8-4A41-A054-28ED8C9147E1}" sibTransId="{BD831677-8B1C-455B-A04A-F6AB42C8E0C5}"/>
    <dgm:cxn modelId="{47BBE040-8D76-4A76-AF1C-3D0DFF87819F}" type="presOf" srcId="{B58C1A1A-E89E-4086-96CE-EA5131D36104}" destId="{154DE5CB-5431-4F70-9BE6-E8EA5E37F098}" srcOrd="0" destOrd="0" presId="urn:microsoft.com/office/officeart/2005/8/layout/default#1"/>
    <dgm:cxn modelId="{7AA645A0-9050-4E46-BFF2-903EB95EDBAB}" type="presOf" srcId="{93F6A29F-07F8-49E6-8134-0A848A453265}" destId="{55C912BD-0A20-4F74-8945-284C1A61F4E4}" srcOrd="0" destOrd="0" presId="urn:microsoft.com/office/officeart/2005/8/layout/default#1"/>
    <dgm:cxn modelId="{F031B0A6-A418-4B7E-957A-C1361BA67982}" type="presOf" srcId="{09CDDF5F-6902-4205-BA7F-49EAC3287172}" destId="{F66ECADE-529A-4E92-9C73-C8095B6CAA07}" srcOrd="0" destOrd="0" presId="urn:microsoft.com/office/officeart/2005/8/layout/default#1"/>
    <dgm:cxn modelId="{8E438223-9D5B-4084-885A-2711CCFE734C}" srcId="{39C01115-588D-47D8-AD6C-D0A08665F058}" destId="{6A09890D-74B8-4DD5-8C38-35041778D3A9}" srcOrd="0" destOrd="0" parTransId="{E4CE62BF-F964-4289-9F0C-1D47E0E2818D}" sibTransId="{D44A3923-7EE1-475E-83F6-EE40E15A96FA}"/>
    <dgm:cxn modelId="{9C8CB98C-A2AD-4F3D-A45D-96B75699EFCF}" type="presOf" srcId="{6A09890D-74B8-4DD5-8C38-35041778D3A9}" destId="{044B2D26-58DE-4C3A-9ADC-45EC7C3D9433}" srcOrd="0" destOrd="0" presId="urn:microsoft.com/office/officeart/2005/8/layout/default#1"/>
    <dgm:cxn modelId="{F3480D7A-5597-4978-9F1B-4AFE0713FAC0}" type="presOf" srcId="{39C01115-588D-47D8-AD6C-D0A08665F058}" destId="{19623AFF-4FD2-4841-938F-49522BA9C12A}" srcOrd="0" destOrd="0" presId="urn:microsoft.com/office/officeart/2005/8/layout/default#1"/>
    <dgm:cxn modelId="{15B01B1B-D265-4C0D-AE34-A5E51E202FC5}" srcId="{39C01115-588D-47D8-AD6C-D0A08665F058}" destId="{93F6A29F-07F8-49E6-8134-0A848A453265}" srcOrd="4" destOrd="0" parTransId="{68848BA6-AD23-4E91-A981-E20924BD2B1A}" sibTransId="{05B873B7-6C5F-4F65-AF02-2BF43915A6D6}"/>
    <dgm:cxn modelId="{735A5957-1660-41C9-862E-DAB407DD9680}" type="presOf" srcId="{074EF2CE-D0CD-45F8-9DF2-8E43C3D0E205}" destId="{F4CC79D3-8604-4DDB-ACA7-7891E7921F21}" srcOrd="0" destOrd="0" presId="urn:microsoft.com/office/officeart/2005/8/layout/default#1"/>
    <dgm:cxn modelId="{0E7AF6F0-0889-4B71-A6F9-6CBE7EDBAAA7}" type="presParOf" srcId="{19623AFF-4FD2-4841-938F-49522BA9C12A}" destId="{044B2D26-58DE-4C3A-9ADC-45EC7C3D9433}" srcOrd="0" destOrd="0" presId="urn:microsoft.com/office/officeart/2005/8/layout/default#1"/>
    <dgm:cxn modelId="{241BA766-B7C5-44DB-85C5-9CD8AD6648D2}" type="presParOf" srcId="{19623AFF-4FD2-4841-938F-49522BA9C12A}" destId="{4F543B1A-4CBB-4AA7-94A8-C0F194A454E5}" srcOrd="1" destOrd="0" presId="urn:microsoft.com/office/officeart/2005/8/layout/default#1"/>
    <dgm:cxn modelId="{7020C7A7-0ACD-4EC0-8B47-056232B2D41D}" type="presParOf" srcId="{19623AFF-4FD2-4841-938F-49522BA9C12A}" destId="{F66ECADE-529A-4E92-9C73-C8095B6CAA07}" srcOrd="2" destOrd="0" presId="urn:microsoft.com/office/officeart/2005/8/layout/default#1"/>
    <dgm:cxn modelId="{B7A9F2AF-BE0A-4F14-B032-E86BF852AC17}" type="presParOf" srcId="{19623AFF-4FD2-4841-938F-49522BA9C12A}" destId="{FED6E9D1-8115-4820-A563-7285BF98570C}" srcOrd="3" destOrd="0" presId="urn:microsoft.com/office/officeart/2005/8/layout/default#1"/>
    <dgm:cxn modelId="{A16A188B-6C82-43F5-BBB8-9D7E74A10DB0}" type="presParOf" srcId="{19623AFF-4FD2-4841-938F-49522BA9C12A}" destId="{F4CC79D3-8604-4DDB-ACA7-7891E7921F21}" srcOrd="4" destOrd="0" presId="urn:microsoft.com/office/officeart/2005/8/layout/default#1"/>
    <dgm:cxn modelId="{B3D628B6-198A-4891-8AA4-8CA5F4F12229}" type="presParOf" srcId="{19623AFF-4FD2-4841-938F-49522BA9C12A}" destId="{FE2E192C-DED9-43CF-ADE8-775A7E5718BC}" srcOrd="5" destOrd="0" presId="urn:microsoft.com/office/officeart/2005/8/layout/default#1"/>
    <dgm:cxn modelId="{14586A8D-4CBE-4423-AE5D-223087F20556}" type="presParOf" srcId="{19623AFF-4FD2-4841-938F-49522BA9C12A}" destId="{154DE5CB-5431-4F70-9BE6-E8EA5E37F098}" srcOrd="6" destOrd="0" presId="urn:microsoft.com/office/officeart/2005/8/layout/default#1"/>
    <dgm:cxn modelId="{C8A3D7AF-C508-48EF-9794-623180C0639D}" type="presParOf" srcId="{19623AFF-4FD2-4841-938F-49522BA9C12A}" destId="{7040A659-7F12-488F-ACF9-A06C1FE2C39B}" srcOrd="7" destOrd="0" presId="urn:microsoft.com/office/officeart/2005/8/layout/default#1"/>
    <dgm:cxn modelId="{708748A5-B4E2-4CD6-811D-FD534C7C3EB4}" type="presParOf" srcId="{19623AFF-4FD2-4841-938F-49522BA9C12A}" destId="{55C912BD-0A20-4F74-8945-284C1A61F4E4}"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492F7-DAB9-496F-AC93-6169A88E9BA1}"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ru-RU"/>
        </a:p>
      </dgm:t>
    </dgm:pt>
    <dgm:pt modelId="{483672EE-FEB2-4DAD-959C-73F138A6CC7E}">
      <dgm:prSet custT="1"/>
      <dgm:spPr/>
      <dgm:t>
        <a:bodyPr/>
        <a:lstStyle/>
        <a:p>
          <a:r>
            <a:rPr lang="ru-RU" sz="2000" b="1" dirty="0" smtClean="0">
              <a:latin typeface="Times New Roman" pitchFamily="18" charset="0"/>
              <a:cs typeface="Times New Roman" pitchFamily="18" charset="0"/>
            </a:rPr>
            <a:t>Мотивация – один из факторов успешного обучения учащихся на уроках.</a:t>
          </a:r>
          <a:endParaRPr lang="ru-RU" sz="2000" b="1" dirty="0">
            <a:latin typeface="Times New Roman" pitchFamily="18" charset="0"/>
            <a:cs typeface="Times New Roman" pitchFamily="18" charset="0"/>
          </a:endParaRPr>
        </a:p>
      </dgm:t>
    </dgm:pt>
    <dgm:pt modelId="{BB001752-7D42-45CE-9EE0-A02EF5E326CC}" type="parTrans" cxnId="{2806B25C-B382-4570-9D04-4A6CB79BEA32}">
      <dgm:prSet/>
      <dgm:spPr/>
      <dgm:t>
        <a:bodyPr/>
        <a:lstStyle/>
        <a:p>
          <a:endParaRPr lang="ru-RU"/>
        </a:p>
      </dgm:t>
    </dgm:pt>
    <dgm:pt modelId="{60B53FA0-1B3A-49B2-BE3B-5A1F851FB8E7}" type="sibTrans" cxnId="{2806B25C-B382-4570-9D04-4A6CB79BEA32}">
      <dgm:prSet/>
      <dgm:spPr/>
      <dgm:t>
        <a:bodyPr/>
        <a:lstStyle/>
        <a:p>
          <a:endParaRPr lang="ru-RU"/>
        </a:p>
      </dgm:t>
    </dgm:pt>
    <dgm:pt modelId="{8801E7FD-3582-4445-BCBA-EE8F186B725B}">
      <dgm:prSet custT="1"/>
      <dgm:spPr/>
      <dgm:t>
        <a:bodyPr/>
        <a:lstStyle/>
        <a:p>
          <a:r>
            <a:rPr lang="ru-RU" sz="2000" b="1" smtClean="0">
              <a:latin typeface="Times New Roman" pitchFamily="18" charset="0"/>
              <a:cs typeface="Times New Roman" pitchFamily="18" charset="0"/>
            </a:rPr>
            <a:t>Снижение положительной мотивации ведёт к снижению успешности и эффективности обучения. </a:t>
          </a:r>
        </a:p>
        <a:p>
          <a:endParaRPr lang="ru-RU" sz="1900" dirty="0"/>
        </a:p>
      </dgm:t>
    </dgm:pt>
    <dgm:pt modelId="{4FCF728E-CFDC-4204-B7B9-53D0B30CA3FB}" type="parTrans" cxnId="{0064C0CC-947F-4452-9F5D-197AD9DC7196}">
      <dgm:prSet/>
      <dgm:spPr/>
      <dgm:t>
        <a:bodyPr/>
        <a:lstStyle/>
        <a:p>
          <a:endParaRPr lang="ru-RU"/>
        </a:p>
      </dgm:t>
    </dgm:pt>
    <dgm:pt modelId="{F700C21B-61D0-4183-8F94-BF40BF919348}" type="sibTrans" cxnId="{0064C0CC-947F-4452-9F5D-197AD9DC7196}">
      <dgm:prSet/>
      <dgm:spPr/>
      <dgm:t>
        <a:bodyPr/>
        <a:lstStyle/>
        <a:p>
          <a:endParaRPr lang="ru-RU"/>
        </a:p>
      </dgm:t>
    </dgm:pt>
    <dgm:pt modelId="{488100C9-CAD4-4E6A-AB9D-BECF2245FE0F}">
      <dgm:prSet custT="1"/>
      <dgm:spPr/>
      <dgm:t>
        <a:bodyPr/>
        <a:lstStyle/>
        <a:p>
          <a:r>
            <a:rPr lang="ru-RU" sz="2000" b="1" smtClean="0">
              <a:latin typeface="Times New Roman" pitchFamily="18" charset="0"/>
              <a:cs typeface="Times New Roman" pitchFamily="18" charset="0"/>
            </a:rPr>
            <a:t>Использование современных педагогических технологий  способствует развитию   коммуникативной компетенции, творческой активной личности.</a:t>
          </a:r>
          <a:endParaRPr lang="ru-RU" sz="2000" b="1" dirty="0">
            <a:latin typeface="Times New Roman" pitchFamily="18" charset="0"/>
            <a:cs typeface="Times New Roman" pitchFamily="18" charset="0"/>
          </a:endParaRPr>
        </a:p>
      </dgm:t>
    </dgm:pt>
    <dgm:pt modelId="{9AEECCD6-5509-4A44-B47E-AC30E7E876F5}" type="parTrans" cxnId="{B6318BE1-8E5F-43AB-85FE-89B92289DC97}">
      <dgm:prSet/>
      <dgm:spPr/>
      <dgm:t>
        <a:bodyPr/>
        <a:lstStyle/>
        <a:p>
          <a:endParaRPr lang="ru-RU"/>
        </a:p>
      </dgm:t>
    </dgm:pt>
    <dgm:pt modelId="{4FD8ECBF-5064-4CFB-9235-6E9BC453D35A}" type="sibTrans" cxnId="{B6318BE1-8E5F-43AB-85FE-89B92289DC97}">
      <dgm:prSet/>
      <dgm:spPr/>
      <dgm:t>
        <a:bodyPr/>
        <a:lstStyle/>
        <a:p>
          <a:endParaRPr lang="ru-RU"/>
        </a:p>
      </dgm:t>
    </dgm:pt>
    <dgm:pt modelId="{E5FA1AB8-D955-4A74-9E1D-ABB76F6A9024}" type="pres">
      <dgm:prSet presAssocID="{91F492F7-DAB9-496F-AC93-6169A88E9BA1}" presName="cycle" presStyleCnt="0">
        <dgm:presLayoutVars>
          <dgm:dir/>
          <dgm:resizeHandles val="exact"/>
        </dgm:presLayoutVars>
      </dgm:prSet>
      <dgm:spPr/>
      <dgm:t>
        <a:bodyPr/>
        <a:lstStyle/>
        <a:p>
          <a:endParaRPr lang="ru-RU"/>
        </a:p>
      </dgm:t>
    </dgm:pt>
    <dgm:pt modelId="{DEB57ECE-E70C-41CF-AD0A-1A4BBDE45E97}" type="pres">
      <dgm:prSet presAssocID="{488100C9-CAD4-4E6A-AB9D-BECF2245FE0F}" presName="node" presStyleLbl="node1" presStyleIdx="0" presStyleCnt="3" custScaleX="185150" custRadScaleRad="102786" custRadScaleInc="333813">
        <dgm:presLayoutVars>
          <dgm:bulletEnabled val="1"/>
        </dgm:presLayoutVars>
      </dgm:prSet>
      <dgm:spPr/>
      <dgm:t>
        <a:bodyPr/>
        <a:lstStyle/>
        <a:p>
          <a:endParaRPr lang="ru-RU"/>
        </a:p>
      </dgm:t>
    </dgm:pt>
    <dgm:pt modelId="{98D279C2-D45E-4D38-AEF7-61D16784226F}" type="pres">
      <dgm:prSet presAssocID="{488100C9-CAD4-4E6A-AB9D-BECF2245FE0F}" presName="spNode" presStyleCnt="0"/>
      <dgm:spPr/>
      <dgm:t>
        <a:bodyPr/>
        <a:lstStyle/>
        <a:p>
          <a:endParaRPr lang="ru-RU"/>
        </a:p>
      </dgm:t>
    </dgm:pt>
    <dgm:pt modelId="{80009353-F4EA-4C47-A42E-0A1386689657}" type="pres">
      <dgm:prSet presAssocID="{4FD8ECBF-5064-4CFB-9235-6E9BC453D35A}" presName="sibTrans" presStyleLbl="sibTrans1D1" presStyleIdx="0" presStyleCnt="3"/>
      <dgm:spPr/>
      <dgm:t>
        <a:bodyPr/>
        <a:lstStyle/>
        <a:p>
          <a:endParaRPr lang="ru-RU"/>
        </a:p>
      </dgm:t>
    </dgm:pt>
    <dgm:pt modelId="{658BAA0A-AAA7-4171-93B5-EAD58B18F23B}" type="pres">
      <dgm:prSet presAssocID="{483672EE-FEB2-4DAD-959C-73F138A6CC7E}" presName="node" presStyleLbl="node1" presStyleIdx="1" presStyleCnt="3" custScaleX="155913" custRadScaleRad="93110" custRadScaleInc="-265515">
        <dgm:presLayoutVars>
          <dgm:bulletEnabled val="1"/>
        </dgm:presLayoutVars>
      </dgm:prSet>
      <dgm:spPr/>
      <dgm:t>
        <a:bodyPr/>
        <a:lstStyle/>
        <a:p>
          <a:endParaRPr lang="ru-RU"/>
        </a:p>
      </dgm:t>
    </dgm:pt>
    <dgm:pt modelId="{84601B89-D701-4445-A08C-33374199CE26}" type="pres">
      <dgm:prSet presAssocID="{483672EE-FEB2-4DAD-959C-73F138A6CC7E}" presName="spNode" presStyleCnt="0"/>
      <dgm:spPr/>
      <dgm:t>
        <a:bodyPr/>
        <a:lstStyle/>
        <a:p>
          <a:endParaRPr lang="ru-RU"/>
        </a:p>
      </dgm:t>
    </dgm:pt>
    <dgm:pt modelId="{3198DFC9-79B7-437D-BFF4-F73FDAB1F84E}" type="pres">
      <dgm:prSet presAssocID="{60B53FA0-1B3A-49B2-BE3B-5A1F851FB8E7}" presName="sibTrans" presStyleLbl="sibTrans1D1" presStyleIdx="1" presStyleCnt="3"/>
      <dgm:spPr/>
      <dgm:t>
        <a:bodyPr/>
        <a:lstStyle/>
        <a:p>
          <a:endParaRPr lang="ru-RU"/>
        </a:p>
      </dgm:t>
    </dgm:pt>
    <dgm:pt modelId="{9970D1E1-BE18-440A-A59D-CF3F3FC76B14}" type="pres">
      <dgm:prSet presAssocID="{8801E7FD-3582-4445-BCBA-EE8F186B725B}" presName="node" presStyleLbl="node1" presStyleIdx="2" presStyleCnt="3" custScaleX="167094" custRadScaleRad="93932" custRadScaleInc="80142">
        <dgm:presLayoutVars>
          <dgm:bulletEnabled val="1"/>
        </dgm:presLayoutVars>
      </dgm:prSet>
      <dgm:spPr/>
      <dgm:t>
        <a:bodyPr/>
        <a:lstStyle/>
        <a:p>
          <a:endParaRPr lang="ru-RU"/>
        </a:p>
      </dgm:t>
    </dgm:pt>
    <dgm:pt modelId="{B753B6DB-0CCE-4F2C-91AA-2D1D0CD3ADC6}" type="pres">
      <dgm:prSet presAssocID="{8801E7FD-3582-4445-BCBA-EE8F186B725B}" presName="spNode" presStyleCnt="0"/>
      <dgm:spPr/>
      <dgm:t>
        <a:bodyPr/>
        <a:lstStyle/>
        <a:p>
          <a:endParaRPr lang="ru-RU"/>
        </a:p>
      </dgm:t>
    </dgm:pt>
    <dgm:pt modelId="{7CD5143F-A8BA-47AD-B181-D11421FE7046}" type="pres">
      <dgm:prSet presAssocID="{F700C21B-61D0-4183-8F94-BF40BF919348}" presName="sibTrans" presStyleLbl="sibTrans1D1" presStyleIdx="2" presStyleCnt="3"/>
      <dgm:spPr/>
      <dgm:t>
        <a:bodyPr/>
        <a:lstStyle/>
        <a:p>
          <a:endParaRPr lang="ru-RU"/>
        </a:p>
      </dgm:t>
    </dgm:pt>
  </dgm:ptLst>
  <dgm:cxnLst>
    <dgm:cxn modelId="{6F50FCCC-5B2A-4DF6-B8D2-1C2043C12C0C}" type="presOf" srcId="{4FD8ECBF-5064-4CFB-9235-6E9BC453D35A}" destId="{80009353-F4EA-4C47-A42E-0A1386689657}" srcOrd="0" destOrd="0" presId="urn:microsoft.com/office/officeart/2005/8/layout/cycle6"/>
    <dgm:cxn modelId="{0064C0CC-947F-4452-9F5D-197AD9DC7196}" srcId="{91F492F7-DAB9-496F-AC93-6169A88E9BA1}" destId="{8801E7FD-3582-4445-BCBA-EE8F186B725B}" srcOrd="2" destOrd="0" parTransId="{4FCF728E-CFDC-4204-B7B9-53D0B30CA3FB}" sibTransId="{F700C21B-61D0-4183-8F94-BF40BF919348}"/>
    <dgm:cxn modelId="{2806B25C-B382-4570-9D04-4A6CB79BEA32}" srcId="{91F492F7-DAB9-496F-AC93-6169A88E9BA1}" destId="{483672EE-FEB2-4DAD-959C-73F138A6CC7E}" srcOrd="1" destOrd="0" parTransId="{BB001752-7D42-45CE-9EE0-A02EF5E326CC}" sibTransId="{60B53FA0-1B3A-49B2-BE3B-5A1F851FB8E7}"/>
    <dgm:cxn modelId="{3ED5AD36-B814-4BAE-826A-58308BAE3249}" type="presOf" srcId="{483672EE-FEB2-4DAD-959C-73F138A6CC7E}" destId="{658BAA0A-AAA7-4171-93B5-EAD58B18F23B}" srcOrd="0" destOrd="0" presId="urn:microsoft.com/office/officeart/2005/8/layout/cycle6"/>
    <dgm:cxn modelId="{2A7F31F7-6773-4CD7-BDE1-EC824DBEB1B7}" type="presOf" srcId="{91F492F7-DAB9-496F-AC93-6169A88E9BA1}" destId="{E5FA1AB8-D955-4A74-9E1D-ABB76F6A9024}" srcOrd="0" destOrd="0" presId="urn:microsoft.com/office/officeart/2005/8/layout/cycle6"/>
    <dgm:cxn modelId="{B6318BE1-8E5F-43AB-85FE-89B92289DC97}" srcId="{91F492F7-DAB9-496F-AC93-6169A88E9BA1}" destId="{488100C9-CAD4-4E6A-AB9D-BECF2245FE0F}" srcOrd="0" destOrd="0" parTransId="{9AEECCD6-5509-4A44-B47E-AC30E7E876F5}" sibTransId="{4FD8ECBF-5064-4CFB-9235-6E9BC453D35A}"/>
    <dgm:cxn modelId="{D4317AB6-67CA-496E-9E0D-92CF68F107BF}" type="presOf" srcId="{488100C9-CAD4-4E6A-AB9D-BECF2245FE0F}" destId="{DEB57ECE-E70C-41CF-AD0A-1A4BBDE45E97}" srcOrd="0" destOrd="0" presId="urn:microsoft.com/office/officeart/2005/8/layout/cycle6"/>
    <dgm:cxn modelId="{375CD93A-10B0-4E8A-A025-226D243D0C13}" type="presOf" srcId="{60B53FA0-1B3A-49B2-BE3B-5A1F851FB8E7}" destId="{3198DFC9-79B7-437D-BFF4-F73FDAB1F84E}" srcOrd="0" destOrd="0" presId="urn:microsoft.com/office/officeart/2005/8/layout/cycle6"/>
    <dgm:cxn modelId="{1F8D384B-95B8-422F-BD64-4EFAD57F724F}" type="presOf" srcId="{F700C21B-61D0-4183-8F94-BF40BF919348}" destId="{7CD5143F-A8BA-47AD-B181-D11421FE7046}" srcOrd="0" destOrd="0" presId="urn:microsoft.com/office/officeart/2005/8/layout/cycle6"/>
    <dgm:cxn modelId="{13BE46CF-6B00-4F4E-AAA7-16DF48B20251}" type="presOf" srcId="{8801E7FD-3582-4445-BCBA-EE8F186B725B}" destId="{9970D1E1-BE18-440A-A59D-CF3F3FC76B14}" srcOrd="0" destOrd="0" presId="urn:microsoft.com/office/officeart/2005/8/layout/cycle6"/>
    <dgm:cxn modelId="{E3842FBC-C820-4157-97D6-BB9DB1570CC2}" type="presParOf" srcId="{E5FA1AB8-D955-4A74-9E1D-ABB76F6A9024}" destId="{DEB57ECE-E70C-41CF-AD0A-1A4BBDE45E97}" srcOrd="0" destOrd="0" presId="urn:microsoft.com/office/officeart/2005/8/layout/cycle6"/>
    <dgm:cxn modelId="{5AAA82A9-BCBB-4B98-9E5F-E6BFEFBE1243}" type="presParOf" srcId="{E5FA1AB8-D955-4A74-9E1D-ABB76F6A9024}" destId="{98D279C2-D45E-4D38-AEF7-61D16784226F}" srcOrd="1" destOrd="0" presId="urn:microsoft.com/office/officeart/2005/8/layout/cycle6"/>
    <dgm:cxn modelId="{88C3F95D-C848-462C-B16B-8C1895AC594B}" type="presParOf" srcId="{E5FA1AB8-D955-4A74-9E1D-ABB76F6A9024}" destId="{80009353-F4EA-4C47-A42E-0A1386689657}" srcOrd="2" destOrd="0" presId="urn:microsoft.com/office/officeart/2005/8/layout/cycle6"/>
    <dgm:cxn modelId="{96CE409B-E72A-4649-868F-113C526ECB03}" type="presParOf" srcId="{E5FA1AB8-D955-4A74-9E1D-ABB76F6A9024}" destId="{658BAA0A-AAA7-4171-93B5-EAD58B18F23B}" srcOrd="3" destOrd="0" presId="urn:microsoft.com/office/officeart/2005/8/layout/cycle6"/>
    <dgm:cxn modelId="{5C636064-CE5F-4DFF-A688-DA0F57B9C449}" type="presParOf" srcId="{E5FA1AB8-D955-4A74-9E1D-ABB76F6A9024}" destId="{84601B89-D701-4445-A08C-33374199CE26}" srcOrd="4" destOrd="0" presId="urn:microsoft.com/office/officeart/2005/8/layout/cycle6"/>
    <dgm:cxn modelId="{25C99297-F2CD-48F0-98E7-74FBBB0BEB6E}" type="presParOf" srcId="{E5FA1AB8-D955-4A74-9E1D-ABB76F6A9024}" destId="{3198DFC9-79B7-437D-BFF4-F73FDAB1F84E}" srcOrd="5" destOrd="0" presId="urn:microsoft.com/office/officeart/2005/8/layout/cycle6"/>
    <dgm:cxn modelId="{1CBD3964-3404-44EE-AC63-A689031CE2C8}" type="presParOf" srcId="{E5FA1AB8-D955-4A74-9E1D-ABB76F6A9024}" destId="{9970D1E1-BE18-440A-A59D-CF3F3FC76B14}" srcOrd="6" destOrd="0" presId="urn:microsoft.com/office/officeart/2005/8/layout/cycle6"/>
    <dgm:cxn modelId="{F7761F36-3150-44EF-BB3F-A69D697B5F05}" type="presParOf" srcId="{E5FA1AB8-D955-4A74-9E1D-ABB76F6A9024}" destId="{B753B6DB-0CCE-4F2C-91AA-2D1D0CD3ADC6}" srcOrd="7" destOrd="0" presId="urn:microsoft.com/office/officeart/2005/8/layout/cycle6"/>
    <dgm:cxn modelId="{5BBE7838-1CA1-45FC-BBA6-2ABCCF1B3ED1}" type="presParOf" srcId="{E5FA1AB8-D955-4A74-9E1D-ABB76F6A9024}" destId="{7CD5143F-A8BA-47AD-B181-D11421FE7046}"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5DE04-0787-48B8-99E4-42055D8556E3}">
      <dsp:nvSpPr>
        <dsp:cNvPr id="0" name=""/>
        <dsp:cNvSpPr/>
      </dsp:nvSpPr>
      <dsp:spPr>
        <a:xfrm>
          <a:off x="2418530" y="0"/>
          <a:ext cx="4237931" cy="423793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5162F-517B-47E6-800B-7D62FB8314C6}">
      <dsp:nvSpPr>
        <dsp:cNvPr id="0" name=""/>
        <dsp:cNvSpPr/>
      </dsp:nvSpPr>
      <dsp:spPr>
        <a:xfrm>
          <a:off x="3042886" y="286418"/>
          <a:ext cx="3747763" cy="7668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Ситуация удивления</a:t>
          </a:r>
        </a:p>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Ассоциации вместо правил</a:t>
          </a:r>
        </a:p>
        <a:p>
          <a:pPr lvl="0" algn="l" defTabSz="800100">
            <a:lnSpc>
              <a:spcPct val="90000"/>
            </a:lnSpc>
            <a:spcBef>
              <a:spcPct val="0"/>
            </a:spcBef>
            <a:spcAft>
              <a:spcPct val="35000"/>
            </a:spcAft>
          </a:pPr>
          <a:endParaRPr lang="ru-RU" sz="2000" b="1" kern="1200" dirty="0">
            <a:latin typeface="Times New Roman" pitchFamily="18" charset="0"/>
            <a:cs typeface="Times New Roman" pitchFamily="18" charset="0"/>
          </a:endParaRPr>
        </a:p>
        <a:p>
          <a:pPr marL="285750" lvl="1" indent="-285750" algn="l" defTabSz="1600200">
            <a:lnSpc>
              <a:spcPct val="90000"/>
            </a:lnSpc>
            <a:spcBef>
              <a:spcPct val="0"/>
            </a:spcBef>
            <a:spcAft>
              <a:spcPct val="15000"/>
            </a:spcAft>
            <a:buChar char="••"/>
          </a:pPr>
          <a:endParaRPr lang="ru-RU" sz="3600" kern="1200" dirty="0"/>
        </a:p>
        <a:p>
          <a:pPr marL="285750" lvl="1" indent="-285750" algn="l" defTabSz="1600200">
            <a:lnSpc>
              <a:spcPct val="90000"/>
            </a:lnSpc>
            <a:spcBef>
              <a:spcPct val="0"/>
            </a:spcBef>
            <a:spcAft>
              <a:spcPct val="15000"/>
            </a:spcAft>
            <a:buChar char="••"/>
          </a:pPr>
          <a:endParaRPr lang="ru-RU" sz="3600" kern="1200" dirty="0"/>
        </a:p>
      </dsp:txBody>
      <dsp:txXfrm>
        <a:off x="3080320" y="323852"/>
        <a:ext cx="3672895" cy="691966"/>
      </dsp:txXfrm>
    </dsp:sp>
    <dsp:sp modelId="{C558F5F6-951F-4EF9-AC98-5B1D2B98390C}">
      <dsp:nvSpPr>
        <dsp:cNvPr id="0" name=""/>
        <dsp:cNvSpPr/>
      </dsp:nvSpPr>
      <dsp:spPr>
        <a:xfrm>
          <a:off x="1254081" y="1239255"/>
          <a:ext cx="5052891" cy="13421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Презентации, творческие домашние задания </a:t>
          </a:r>
        </a:p>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Накопительная система оценок, рефлексия</a:t>
          </a:r>
        </a:p>
        <a:p>
          <a:pPr lvl="0" algn="ctr" defTabSz="889000">
            <a:lnSpc>
              <a:spcPct val="90000"/>
            </a:lnSpc>
            <a:spcBef>
              <a:spcPct val="0"/>
            </a:spcBef>
            <a:spcAft>
              <a:spcPct val="35000"/>
            </a:spcAft>
          </a:pPr>
          <a:endParaRPr lang="ru-RU" sz="2000" b="1" kern="1200" dirty="0">
            <a:latin typeface="Times New Roman" pitchFamily="18" charset="0"/>
            <a:cs typeface="Times New Roman" pitchFamily="18" charset="0"/>
          </a:endParaRPr>
        </a:p>
        <a:p>
          <a:pPr marL="228600" lvl="1" indent="-228600" algn="ctr" defTabSz="889000">
            <a:lnSpc>
              <a:spcPct val="90000"/>
            </a:lnSpc>
            <a:spcBef>
              <a:spcPct val="0"/>
            </a:spcBef>
            <a:spcAft>
              <a:spcPct val="15000"/>
            </a:spcAft>
            <a:buChar char="••"/>
          </a:pPr>
          <a:endParaRPr lang="ru-RU" sz="2000" b="1" kern="1200" dirty="0">
            <a:latin typeface="Times New Roman" pitchFamily="18" charset="0"/>
            <a:cs typeface="Times New Roman" pitchFamily="18" charset="0"/>
          </a:endParaRPr>
        </a:p>
        <a:p>
          <a:pPr marL="57150" lvl="1" indent="-57150" algn="ctr" defTabSz="400050">
            <a:lnSpc>
              <a:spcPct val="90000"/>
            </a:lnSpc>
            <a:spcBef>
              <a:spcPct val="0"/>
            </a:spcBef>
            <a:spcAft>
              <a:spcPct val="15000"/>
            </a:spcAft>
            <a:buChar char="••"/>
          </a:pPr>
          <a:endParaRPr lang="ru-RU" sz="900" kern="1200" dirty="0"/>
        </a:p>
      </dsp:txBody>
      <dsp:txXfrm>
        <a:off x="1319598" y="1304772"/>
        <a:ext cx="4921857" cy="1211098"/>
      </dsp:txXfrm>
    </dsp:sp>
    <dsp:sp modelId="{AB2C6541-339E-4FDA-8428-103F70865B79}">
      <dsp:nvSpPr>
        <dsp:cNvPr id="0" name=""/>
        <dsp:cNvSpPr/>
      </dsp:nvSpPr>
      <dsp:spPr>
        <a:xfrm>
          <a:off x="2352721" y="2715153"/>
          <a:ext cx="4357891" cy="113253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Доброжелательный настрой урока</a:t>
          </a:r>
          <a:endParaRPr lang="ru-RU" sz="2000" b="1" kern="1200" dirty="0" smtClean="0"/>
        </a:p>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Благоприятный и продуктивный микроклимат на уроке</a:t>
          </a:r>
          <a:endParaRPr lang="ru-RU" sz="2000" b="1" kern="1200" dirty="0"/>
        </a:p>
        <a:p>
          <a:pPr marL="57150" lvl="1" indent="-57150" algn="l" defTabSz="400050">
            <a:lnSpc>
              <a:spcPct val="90000"/>
            </a:lnSpc>
            <a:spcBef>
              <a:spcPct val="0"/>
            </a:spcBef>
            <a:spcAft>
              <a:spcPct val="15000"/>
            </a:spcAft>
            <a:buChar char="••"/>
          </a:pPr>
          <a:endParaRPr lang="ru-RU" sz="900" kern="1200" dirty="0"/>
        </a:p>
        <a:p>
          <a:pPr marL="57150" lvl="1" indent="-57150" algn="l" defTabSz="400050">
            <a:lnSpc>
              <a:spcPct val="90000"/>
            </a:lnSpc>
            <a:spcBef>
              <a:spcPct val="0"/>
            </a:spcBef>
            <a:spcAft>
              <a:spcPct val="15000"/>
            </a:spcAft>
            <a:buChar char="••"/>
          </a:pPr>
          <a:endParaRPr lang="ru-RU" sz="900" kern="1200" dirty="0"/>
        </a:p>
      </dsp:txBody>
      <dsp:txXfrm>
        <a:off x="2408007" y="2770439"/>
        <a:ext cx="4247319" cy="1021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B2D26-58DE-4C3A-9ADC-45EC7C3D9433}">
      <dsp:nvSpPr>
        <dsp:cNvPr id="0" name=""/>
        <dsp:cNvSpPr/>
      </dsp:nvSpPr>
      <dsp:spPr>
        <a:xfrm>
          <a:off x="0" y="604660"/>
          <a:ext cx="2571749" cy="1543050"/>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dirty="0" smtClean="0">
              <a:solidFill>
                <a:schemeClr val="tx1"/>
              </a:solidFill>
              <a:latin typeface="Times New Roman" pitchFamily="18" charset="0"/>
              <a:cs typeface="Times New Roman" pitchFamily="18" charset="0"/>
            </a:rPr>
            <a:t>активное включение</a:t>
          </a:r>
        </a:p>
        <a:p>
          <a:pPr lvl="0" algn="ctr" defTabSz="1689100">
            <a:lnSpc>
              <a:spcPct val="90000"/>
            </a:lnSpc>
            <a:spcBef>
              <a:spcPct val="0"/>
            </a:spcBef>
            <a:spcAft>
              <a:spcPct val="35000"/>
            </a:spcAft>
          </a:pPr>
          <a:endParaRPr lang="ru-RU" sz="2000" kern="1200" dirty="0"/>
        </a:p>
      </dsp:txBody>
      <dsp:txXfrm>
        <a:off x="0" y="604660"/>
        <a:ext cx="2571749" cy="1543050"/>
      </dsp:txXfrm>
    </dsp:sp>
    <dsp:sp modelId="{F66ECADE-529A-4E92-9C73-C8095B6CAA07}">
      <dsp:nvSpPr>
        <dsp:cNvPr id="0" name=""/>
        <dsp:cNvSpPr/>
      </dsp:nvSpPr>
      <dsp:spPr>
        <a:xfrm>
          <a:off x="2890672" y="604660"/>
          <a:ext cx="2571749" cy="1543050"/>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dirty="0" smtClean="0">
              <a:solidFill>
                <a:schemeClr val="tx1"/>
              </a:solidFill>
              <a:latin typeface="Times New Roman" pitchFamily="18" charset="0"/>
              <a:cs typeface="Times New Roman" pitchFamily="18" charset="0"/>
            </a:rPr>
            <a:t>свобода выбора деятельности </a:t>
          </a:r>
        </a:p>
        <a:p>
          <a:pPr lvl="0" algn="ctr" defTabSz="1289050">
            <a:lnSpc>
              <a:spcPct val="90000"/>
            </a:lnSpc>
            <a:spcBef>
              <a:spcPct val="0"/>
            </a:spcBef>
            <a:spcAft>
              <a:spcPct val="35000"/>
            </a:spcAft>
          </a:pPr>
          <a:endParaRPr lang="ru-RU" sz="2400" b="1" kern="1200" dirty="0">
            <a:solidFill>
              <a:schemeClr val="tx1"/>
            </a:solidFill>
            <a:latin typeface="Times New Roman" pitchFamily="18" charset="0"/>
            <a:cs typeface="Times New Roman" pitchFamily="18" charset="0"/>
          </a:endParaRPr>
        </a:p>
      </dsp:txBody>
      <dsp:txXfrm>
        <a:off x="2890672" y="604660"/>
        <a:ext cx="2571749" cy="1543050"/>
      </dsp:txXfrm>
    </dsp:sp>
    <dsp:sp modelId="{F4CC79D3-8604-4DDB-ACA7-7891E7921F21}">
      <dsp:nvSpPr>
        <dsp:cNvPr id="0" name=""/>
        <dsp:cNvSpPr/>
      </dsp:nvSpPr>
      <dsp:spPr>
        <a:xfrm>
          <a:off x="5657849" y="591343"/>
          <a:ext cx="2571749" cy="1543050"/>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dirty="0" smtClean="0">
              <a:solidFill>
                <a:schemeClr val="tx1"/>
              </a:solidFill>
              <a:latin typeface="Times New Roman" pitchFamily="18" charset="0"/>
              <a:cs typeface="Times New Roman" pitchFamily="18" charset="0"/>
            </a:rPr>
            <a:t>системность знаний и умений</a:t>
          </a:r>
        </a:p>
        <a:p>
          <a:pPr lvl="0" algn="ctr" defTabSz="1155700">
            <a:lnSpc>
              <a:spcPct val="90000"/>
            </a:lnSpc>
            <a:spcBef>
              <a:spcPct val="0"/>
            </a:spcBef>
            <a:spcAft>
              <a:spcPct val="35000"/>
            </a:spcAft>
          </a:pPr>
          <a:endParaRPr lang="ru-RU" sz="2000" kern="1200" dirty="0"/>
        </a:p>
      </dsp:txBody>
      <dsp:txXfrm>
        <a:off x="5657849" y="591343"/>
        <a:ext cx="2571749" cy="1543050"/>
      </dsp:txXfrm>
    </dsp:sp>
    <dsp:sp modelId="{154DE5CB-5431-4F70-9BE6-E8EA5E37F098}">
      <dsp:nvSpPr>
        <dsp:cNvPr id="0" name=""/>
        <dsp:cNvSpPr/>
      </dsp:nvSpPr>
      <dsp:spPr>
        <a:xfrm>
          <a:off x="1414462" y="2404862"/>
          <a:ext cx="2571749" cy="1516463"/>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b="1" kern="1200" dirty="0" smtClean="0">
            <a:solidFill>
              <a:schemeClr val="tx1"/>
            </a:solidFill>
            <a:latin typeface="Times New Roman" pitchFamily="18" charset="0"/>
            <a:cs typeface="Times New Roman" pitchFamily="18" charset="0"/>
          </a:endParaRPr>
        </a:p>
        <a:p>
          <a:pPr lvl="0" algn="ctr" defTabSz="1066800">
            <a:lnSpc>
              <a:spcPct val="90000"/>
            </a:lnSpc>
            <a:spcBef>
              <a:spcPct val="0"/>
            </a:spcBef>
            <a:spcAft>
              <a:spcPct val="35000"/>
            </a:spcAft>
          </a:pPr>
          <a:r>
            <a:rPr lang="ru-RU" sz="2400" b="1" kern="1200" dirty="0" smtClean="0">
              <a:solidFill>
                <a:schemeClr val="tx1"/>
              </a:solidFill>
              <a:latin typeface="Times New Roman" pitchFamily="18" charset="0"/>
              <a:cs typeface="Times New Roman" pitchFamily="18" charset="0"/>
            </a:rPr>
            <a:t>проблема,</a:t>
          </a:r>
        </a:p>
        <a:p>
          <a:pPr lvl="0" algn="ctr" defTabSz="1066800">
            <a:lnSpc>
              <a:spcPct val="90000"/>
            </a:lnSpc>
            <a:spcBef>
              <a:spcPct val="0"/>
            </a:spcBef>
            <a:spcAft>
              <a:spcPct val="35000"/>
            </a:spcAft>
          </a:pPr>
          <a:r>
            <a:rPr lang="ru-RU" sz="2400" b="1" kern="1200" dirty="0" smtClean="0">
              <a:solidFill>
                <a:schemeClr val="tx1"/>
              </a:solidFill>
              <a:latin typeface="Times New Roman" pitchFamily="18" charset="0"/>
              <a:cs typeface="Times New Roman" pitchFamily="18" charset="0"/>
            </a:rPr>
            <a:t>исследование каких – либо фактов </a:t>
          </a:r>
        </a:p>
        <a:p>
          <a:pPr lvl="0" algn="ctr" defTabSz="1066800">
            <a:lnSpc>
              <a:spcPct val="90000"/>
            </a:lnSpc>
            <a:spcBef>
              <a:spcPct val="0"/>
            </a:spcBef>
            <a:spcAft>
              <a:spcPct val="35000"/>
            </a:spcAft>
          </a:pPr>
          <a:endParaRPr lang="ru-RU" sz="2100" kern="1200" dirty="0"/>
        </a:p>
      </dsp:txBody>
      <dsp:txXfrm>
        <a:off x="1414462" y="2404862"/>
        <a:ext cx="2571749" cy="1516463"/>
      </dsp:txXfrm>
    </dsp:sp>
    <dsp:sp modelId="{55C912BD-0A20-4F74-8945-284C1A61F4E4}">
      <dsp:nvSpPr>
        <dsp:cNvPr id="0" name=""/>
        <dsp:cNvSpPr/>
      </dsp:nvSpPr>
      <dsp:spPr>
        <a:xfrm>
          <a:off x="4243387" y="2391569"/>
          <a:ext cx="2571749" cy="154305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b="1" kern="1200" dirty="0" smtClean="0">
              <a:solidFill>
                <a:schemeClr val="tx1"/>
              </a:solidFill>
              <a:latin typeface="Times New Roman" pitchFamily="18" charset="0"/>
              <a:cs typeface="Times New Roman" pitchFamily="18" charset="0"/>
            </a:rPr>
            <a:t>развитие математической «зоркости», внимания</a:t>
          </a:r>
          <a:endParaRPr lang="ru-RU" sz="2500" b="1" kern="1200" dirty="0">
            <a:solidFill>
              <a:schemeClr val="tx1"/>
            </a:solidFill>
            <a:latin typeface="Times New Roman" pitchFamily="18" charset="0"/>
            <a:cs typeface="Times New Roman" pitchFamily="18" charset="0"/>
          </a:endParaRPr>
        </a:p>
      </dsp:txBody>
      <dsp:txXfrm>
        <a:off x="4243387" y="2391569"/>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57ECE-E70C-41CF-AD0A-1A4BBDE45E97}">
      <dsp:nvSpPr>
        <dsp:cNvPr id="0" name=""/>
        <dsp:cNvSpPr/>
      </dsp:nvSpPr>
      <dsp:spPr>
        <a:xfrm>
          <a:off x="3460564" y="3816079"/>
          <a:ext cx="4769035" cy="16742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smtClean="0">
              <a:latin typeface="Times New Roman" pitchFamily="18" charset="0"/>
              <a:cs typeface="Times New Roman" pitchFamily="18" charset="0"/>
            </a:rPr>
            <a:t>Использование современных педагогических технологий  способствует развитию   коммуникативной компетенции, творческой активной личности.</a:t>
          </a:r>
          <a:endParaRPr lang="ru-RU" sz="2000" b="1" kern="1200" dirty="0">
            <a:latin typeface="Times New Roman" pitchFamily="18" charset="0"/>
            <a:cs typeface="Times New Roman" pitchFamily="18" charset="0"/>
          </a:endParaRPr>
        </a:p>
      </dsp:txBody>
      <dsp:txXfrm>
        <a:off x="3542294" y="3897809"/>
        <a:ext cx="4605575" cy="1510789"/>
      </dsp:txXfrm>
    </dsp:sp>
    <dsp:sp modelId="{80009353-F4EA-4C47-A42E-0A1386689657}">
      <dsp:nvSpPr>
        <dsp:cNvPr id="0" name=""/>
        <dsp:cNvSpPr/>
      </dsp:nvSpPr>
      <dsp:spPr>
        <a:xfrm>
          <a:off x="2067250" y="942559"/>
          <a:ext cx="4466703" cy="4466703"/>
        </a:xfrm>
        <a:custGeom>
          <a:avLst/>
          <a:gdLst/>
          <a:ahLst/>
          <a:cxnLst/>
          <a:rect l="0" t="0" r="0" b="0"/>
          <a:pathLst>
            <a:path>
              <a:moveTo>
                <a:pt x="1359285" y="4288556"/>
              </a:moveTo>
              <a:arcTo wR="2233351" hR="2233351" stAng="6782386" swAng="655755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8BAA0A-AAA7-4171-93B5-EAD58B18F23B}">
      <dsp:nvSpPr>
        <dsp:cNvPr id="0" name=""/>
        <dsp:cNvSpPr/>
      </dsp:nvSpPr>
      <dsp:spPr>
        <a:xfrm>
          <a:off x="2674632" y="215678"/>
          <a:ext cx="4015957" cy="16742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Мотивация – один из факторов успешного обучения учащихся на уроках.</a:t>
          </a:r>
          <a:endParaRPr lang="ru-RU" sz="2000" b="1" kern="1200" dirty="0">
            <a:latin typeface="Times New Roman" pitchFamily="18" charset="0"/>
            <a:cs typeface="Times New Roman" pitchFamily="18" charset="0"/>
          </a:endParaRPr>
        </a:p>
      </dsp:txBody>
      <dsp:txXfrm>
        <a:off x="2756362" y="297408"/>
        <a:ext cx="3852497" cy="1510789"/>
      </dsp:txXfrm>
    </dsp:sp>
    <dsp:sp modelId="{3198DFC9-79B7-437D-BFF4-F73FDAB1F84E}">
      <dsp:nvSpPr>
        <dsp:cNvPr id="0" name=""/>
        <dsp:cNvSpPr/>
      </dsp:nvSpPr>
      <dsp:spPr>
        <a:xfrm>
          <a:off x="1438204" y="-160606"/>
          <a:ext cx="4466703" cy="4466703"/>
        </a:xfrm>
        <a:custGeom>
          <a:avLst/>
          <a:gdLst/>
          <a:ahLst/>
          <a:cxnLst/>
          <a:rect l="0" t="0" r="0" b="0"/>
          <a:pathLst>
            <a:path>
              <a:moveTo>
                <a:pt x="4462183" y="2091330"/>
              </a:moveTo>
              <a:arcTo wR="2233351" hR="2233351" stAng="21381243" swAng="783207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70D1E1-BE18-440A-A59D-CF3F3FC76B14}">
      <dsp:nvSpPr>
        <dsp:cNvPr id="0" name=""/>
        <dsp:cNvSpPr/>
      </dsp:nvSpPr>
      <dsp:spPr>
        <a:xfrm>
          <a:off x="0" y="2159887"/>
          <a:ext cx="4303954" cy="16742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smtClean="0">
              <a:latin typeface="Times New Roman" pitchFamily="18" charset="0"/>
              <a:cs typeface="Times New Roman" pitchFamily="18" charset="0"/>
            </a:rPr>
            <a:t>Снижение положительной мотивации ведёт к снижению успешности и эффективности обучения. </a:t>
          </a:r>
        </a:p>
        <a:p>
          <a:pPr lvl="0" algn="ctr" defTabSz="889000">
            <a:lnSpc>
              <a:spcPct val="90000"/>
            </a:lnSpc>
            <a:spcBef>
              <a:spcPct val="0"/>
            </a:spcBef>
            <a:spcAft>
              <a:spcPct val="35000"/>
            </a:spcAft>
          </a:pPr>
          <a:endParaRPr lang="ru-RU" sz="1900" kern="1200" dirty="0"/>
        </a:p>
      </dsp:txBody>
      <dsp:txXfrm>
        <a:off x="81730" y="2241617"/>
        <a:ext cx="4140494" cy="1510789"/>
      </dsp:txXfrm>
    </dsp:sp>
    <dsp:sp modelId="{7CD5143F-A8BA-47AD-B181-D11421FE7046}">
      <dsp:nvSpPr>
        <dsp:cNvPr id="0" name=""/>
        <dsp:cNvSpPr/>
      </dsp:nvSpPr>
      <dsp:spPr>
        <a:xfrm>
          <a:off x="1907311" y="1283014"/>
          <a:ext cx="4466703" cy="4466703"/>
        </a:xfrm>
        <a:custGeom>
          <a:avLst/>
          <a:gdLst/>
          <a:ahLst/>
          <a:cxnLst/>
          <a:rect l="0" t="0" r="0" b="0"/>
          <a:pathLst>
            <a:path>
              <a:moveTo>
                <a:pt x="485694" y="842828"/>
              </a:moveTo>
              <a:arcTo wR="2233351" hR="2233351" stAng="13110450" swAng="8885828"/>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4681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2031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6331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7578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3475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2768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24.04.2018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49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3277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4705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8825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890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578316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8.bin"/><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600" b="1" dirty="0">
                <a:solidFill>
                  <a:schemeClr val="tx2">
                    <a:lumMod val="75000"/>
                  </a:schemeClr>
                </a:solidFill>
                <a:latin typeface="Times New Roman" pitchFamily="18" charset="0"/>
                <a:cs typeface="Times New Roman" pitchFamily="18" charset="0"/>
              </a:rPr>
              <a:t>Мотивация учебной деятельности учащихся на уроках математики</a:t>
            </a:r>
            <a:br>
              <a:rPr lang="ru-RU" sz="3600" b="1" dirty="0">
                <a:solidFill>
                  <a:schemeClr val="tx2">
                    <a:lumMod val="75000"/>
                  </a:schemeClr>
                </a:solidFill>
                <a:latin typeface="Times New Roman" pitchFamily="18" charset="0"/>
                <a:cs typeface="Times New Roman" pitchFamily="18" charset="0"/>
              </a:rPr>
            </a:br>
            <a:endParaRPr lang="ru-RU" sz="3600" b="1" dirty="0">
              <a:solidFill>
                <a:schemeClr val="tx2">
                  <a:lumMod val="75000"/>
                </a:schemeClr>
              </a:solidFill>
            </a:endParaRPr>
          </a:p>
        </p:txBody>
      </p:sp>
      <p:sp>
        <p:nvSpPr>
          <p:cNvPr id="3" name="Подзаголовок 2"/>
          <p:cNvSpPr>
            <a:spLocks noGrp="1"/>
          </p:cNvSpPr>
          <p:nvPr>
            <p:ph type="subTitle" idx="1"/>
          </p:nvPr>
        </p:nvSpPr>
        <p:spPr>
          <a:xfrm>
            <a:off x="1371600" y="5661248"/>
            <a:ext cx="5936704" cy="792088"/>
          </a:xfrm>
        </p:spPr>
        <p:txBody>
          <a:bodyPr>
            <a:normAutofit fontScale="85000" lnSpcReduction="20000"/>
          </a:bodyPr>
          <a:lstStyle/>
          <a:p>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solidFill>
                  <a:schemeClr val="tx2">
                    <a:lumMod val="75000"/>
                  </a:schemeClr>
                </a:solidFill>
                <a:latin typeface="Times New Roman" pitchFamily="18" charset="0"/>
                <a:cs typeface="Times New Roman" pitchFamily="18" charset="0"/>
              </a:rPr>
              <a:t>   </a:t>
            </a:r>
            <a:r>
              <a:rPr lang="ru-RU" sz="2400" b="1" dirty="0" smtClean="0">
                <a:solidFill>
                  <a:schemeClr val="tx2">
                    <a:lumMod val="75000"/>
                  </a:schemeClr>
                </a:solidFill>
                <a:latin typeface="Times New Roman" pitchFamily="18" charset="0"/>
                <a:cs typeface="Times New Roman" pitchFamily="18" charset="0"/>
              </a:rPr>
              <a:t>2016 г.</a:t>
            </a:r>
            <a:endParaRPr lang="ru-RU" sz="2400" b="1" dirty="0">
              <a:solidFill>
                <a:schemeClr val="tx2">
                  <a:lumMod val="75000"/>
                </a:schemeClr>
              </a:solidFill>
            </a:endParaRPr>
          </a:p>
        </p:txBody>
      </p:sp>
      <p:sp>
        <p:nvSpPr>
          <p:cNvPr id="4" name="TextBox 3"/>
          <p:cNvSpPr txBox="1"/>
          <p:nvPr/>
        </p:nvSpPr>
        <p:spPr>
          <a:xfrm>
            <a:off x="1187624" y="548680"/>
            <a:ext cx="6840760" cy="1200329"/>
          </a:xfrm>
          <a:prstGeom prst="rect">
            <a:avLst/>
          </a:prstGeom>
          <a:noFill/>
        </p:spPr>
        <p:txBody>
          <a:bodyPr wrap="square" rtlCol="0">
            <a:spAutoFit/>
          </a:bodyPr>
          <a:lstStyle/>
          <a:p>
            <a:pPr algn="ctr"/>
            <a:r>
              <a:rPr lang="ru-RU" altLang="ru-RU" b="1" dirty="0">
                <a:solidFill>
                  <a:schemeClr val="tx2">
                    <a:lumMod val="75000"/>
                  </a:schemeClr>
                </a:solidFill>
                <a:latin typeface="Times New Roman" panose="02020603050405020304" pitchFamily="18" charset="0"/>
                <a:cs typeface="Times New Roman" panose="02020603050405020304" pitchFamily="18" charset="0"/>
              </a:rPr>
              <a:t>Муниципальное </a:t>
            </a:r>
            <a:r>
              <a:rPr lang="ru-RU" altLang="ru-RU" b="1" dirty="0" smtClean="0">
                <a:solidFill>
                  <a:schemeClr val="tx2">
                    <a:lumMod val="75000"/>
                  </a:schemeClr>
                </a:solidFill>
                <a:latin typeface="Times New Roman" panose="02020603050405020304" pitchFamily="18" charset="0"/>
                <a:cs typeface="Times New Roman" panose="02020603050405020304" pitchFamily="18" charset="0"/>
              </a:rPr>
              <a:t>бюджетное </a:t>
            </a:r>
            <a:r>
              <a:rPr lang="ru-RU" altLang="ru-RU" b="1" dirty="0">
                <a:solidFill>
                  <a:schemeClr val="tx2">
                    <a:lumMod val="75000"/>
                  </a:schemeClr>
                </a:solidFill>
                <a:latin typeface="Times New Roman" panose="02020603050405020304" pitchFamily="18" charset="0"/>
                <a:cs typeface="Times New Roman" panose="02020603050405020304" pitchFamily="18" charset="0"/>
              </a:rPr>
              <a:t>общеобразовательное </a:t>
            </a:r>
            <a:r>
              <a:rPr lang="ru-RU" altLang="ru-RU" b="1" dirty="0" smtClean="0">
                <a:solidFill>
                  <a:schemeClr val="tx2">
                    <a:lumMod val="75000"/>
                  </a:schemeClr>
                </a:solidFill>
                <a:latin typeface="Times New Roman" panose="02020603050405020304" pitchFamily="18" charset="0"/>
                <a:cs typeface="Times New Roman" panose="02020603050405020304" pitchFamily="18" charset="0"/>
              </a:rPr>
              <a:t>учреждение</a:t>
            </a:r>
            <a:endParaRPr lang="ru-RU" altLang="ru-RU" b="1" dirty="0">
              <a:solidFill>
                <a:schemeClr val="tx2">
                  <a:lumMod val="75000"/>
                </a:schemeClr>
              </a:solidFill>
              <a:latin typeface="Times New Roman" panose="02020603050405020304" pitchFamily="18" charset="0"/>
              <a:cs typeface="Times New Roman" panose="02020603050405020304" pitchFamily="18" charset="0"/>
            </a:endParaRPr>
          </a:p>
          <a:p>
            <a:pPr algn="ctr"/>
            <a:r>
              <a:rPr lang="ru-RU" altLang="ru-RU" b="1" dirty="0">
                <a:solidFill>
                  <a:schemeClr val="tx2">
                    <a:lumMod val="75000"/>
                  </a:schemeClr>
                </a:solidFill>
                <a:latin typeface="Times New Roman" panose="02020603050405020304" pitchFamily="18" charset="0"/>
                <a:cs typeface="Times New Roman" panose="02020603050405020304" pitchFamily="18" charset="0"/>
              </a:rPr>
              <a:t>средняя общеобразовательная школа № 29</a:t>
            </a:r>
          </a:p>
          <a:p>
            <a:pPr algn="ctr"/>
            <a:r>
              <a:rPr lang="ru-RU" altLang="ru-RU" b="1" dirty="0" err="1">
                <a:solidFill>
                  <a:schemeClr val="tx2">
                    <a:lumMod val="75000"/>
                  </a:schemeClr>
                </a:solidFill>
                <a:latin typeface="Times New Roman" panose="02020603050405020304" pitchFamily="18" charset="0"/>
                <a:cs typeface="Times New Roman" panose="02020603050405020304" pitchFamily="18" charset="0"/>
              </a:rPr>
              <a:t>р</a:t>
            </a:r>
            <a:r>
              <a:rPr lang="ru-RU" altLang="ru-RU" b="1" dirty="0" err="1" smtClean="0">
                <a:solidFill>
                  <a:schemeClr val="tx2">
                    <a:lumMod val="75000"/>
                  </a:schemeClr>
                </a:solidFill>
                <a:latin typeface="Times New Roman" panose="02020603050405020304" pitchFamily="18" charset="0"/>
                <a:cs typeface="Times New Roman" panose="02020603050405020304" pitchFamily="18" charset="0"/>
              </a:rPr>
              <a:t>.п</a:t>
            </a:r>
            <a:r>
              <a:rPr lang="ru-RU" altLang="ru-RU" b="1" dirty="0" smtClean="0">
                <a:solidFill>
                  <a:schemeClr val="tx2">
                    <a:lumMod val="75000"/>
                  </a:schemeClr>
                </a:solidFill>
                <a:latin typeface="Times New Roman" panose="02020603050405020304" pitchFamily="18" charset="0"/>
                <a:cs typeface="Times New Roman" panose="02020603050405020304" pitchFamily="18" charset="0"/>
              </a:rPr>
              <a:t>. Чунский </a:t>
            </a:r>
            <a:endParaRPr lang="ru-RU" altLang="ru-RU" b="1" dirty="0">
              <a:solidFill>
                <a:schemeClr val="tx2">
                  <a:lumMod val="75000"/>
                </a:schemeClr>
              </a:solidFill>
              <a:latin typeface="Times New Roman" panose="02020603050405020304" pitchFamily="18" charset="0"/>
              <a:cs typeface="Times New Roman" panose="02020603050405020304" pitchFamily="18" charset="0"/>
            </a:endParaRPr>
          </a:p>
          <a:p>
            <a:pPr algn="ctr"/>
            <a:r>
              <a:rPr lang="ru-RU" altLang="ru-RU" b="1" dirty="0">
                <a:solidFill>
                  <a:schemeClr val="tx2">
                    <a:lumMod val="75000"/>
                  </a:schemeClr>
                </a:solidFill>
                <a:latin typeface="Times New Roman" panose="02020603050405020304" pitchFamily="18" charset="0"/>
                <a:cs typeface="Times New Roman" panose="02020603050405020304" pitchFamily="18" charset="0"/>
              </a:rPr>
              <a:t>Чунского района   Иркутской области</a:t>
            </a:r>
          </a:p>
        </p:txBody>
      </p:sp>
      <p:sp>
        <p:nvSpPr>
          <p:cNvPr id="5" name="TextBox 4"/>
          <p:cNvSpPr txBox="1"/>
          <p:nvPr/>
        </p:nvSpPr>
        <p:spPr>
          <a:xfrm>
            <a:off x="5220072" y="4725144"/>
            <a:ext cx="3699474" cy="1200329"/>
          </a:xfrm>
          <a:prstGeom prst="rect">
            <a:avLst/>
          </a:prstGeom>
          <a:noFill/>
        </p:spPr>
        <p:txBody>
          <a:bodyPr wrap="none" rtlCol="0">
            <a:spAutoFit/>
          </a:bodyPr>
          <a:lstStyle/>
          <a:p>
            <a:r>
              <a:rPr lang="ru-RU" altLang="ru-RU" b="1" dirty="0">
                <a:solidFill>
                  <a:schemeClr val="tx2">
                    <a:lumMod val="75000"/>
                  </a:schemeClr>
                </a:solidFill>
                <a:latin typeface="Times New Roman" panose="02020603050405020304" pitchFamily="18" charset="0"/>
                <a:cs typeface="Times New Roman" panose="02020603050405020304" pitchFamily="18" charset="0"/>
              </a:rPr>
              <a:t>Клименко Татьяна Николаевна</a:t>
            </a:r>
          </a:p>
          <a:p>
            <a:r>
              <a:rPr lang="ru-RU" altLang="ru-RU" b="1" dirty="0">
                <a:solidFill>
                  <a:schemeClr val="tx2">
                    <a:lumMod val="75000"/>
                  </a:schemeClr>
                </a:solidFill>
                <a:latin typeface="Times New Roman" panose="02020603050405020304" pitchFamily="18" charset="0"/>
                <a:cs typeface="Times New Roman" panose="02020603050405020304" pitchFamily="18" charset="0"/>
              </a:rPr>
              <a:t>учитель математики</a:t>
            </a:r>
          </a:p>
          <a:p>
            <a:r>
              <a:rPr lang="ru-RU" altLang="ru-RU" b="1" dirty="0">
                <a:solidFill>
                  <a:schemeClr val="tx2">
                    <a:lumMod val="75000"/>
                  </a:schemeClr>
                </a:solidFill>
                <a:latin typeface="Times New Roman" panose="02020603050405020304" pitchFamily="18" charset="0"/>
                <a:cs typeface="Times New Roman" panose="02020603050405020304" pitchFamily="18" charset="0"/>
              </a:rPr>
              <a:t> </a:t>
            </a:r>
            <a:r>
              <a:rPr lang="en-US" altLang="ru-RU" b="1" dirty="0">
                <a:solidFill>
                  <a:schemeClr val="tx2">
                    <a:lumMod val="75000"/>
                  </a:schemeClr>
                </a:solidFill>
                <a:latin typeface="Times New Roman" panose="02020603050405020304" pitchFamily="18" charset="0"/>
                <a:cs typeface="Times New Roman" panose="02020603050405020304" pitchFamily="18" charset="0"/>
              </a:rPr>
              <a:t>I</a:t>
            </a:r>
            <a:r>
              <a:rPr lang="ru-RU" altLang="ru-RU" b="1" dirty="0">
                <a:solidFill>
                  <a:schemeClr val="tx2">
                    <a:lumMod val="75000"/>
                  </a:schemeClr>
                </a:solidFill>
                <a:latin typeface="Times New Roman" panose="02020603050405020304" pitchFamily="18" charset="0"/>
                <a:cs typeface="Times New Roman" panose="02020603050405020304" pitchFamily="18" charset="0"/>
              </a:rPr>
              <a:t> квалификационной категории  </a:t>
            </a:r>
          </a:p>
          <a:p>
            <a:endParaRPr lang="ru-RU" dirty="0">
              <a:solidFill>
                <a:schemeClr val="tx2">
                  <a:lumMod val="75000"/>
                </a:schemeClr>
              </a:solidFill>
            </a:endParaRPr>
          </a:p>
        </p:txBody>
      </p:sp>
      <p:pic>
        <p:nvPicPr>
          <p:cNvPr id="6146" name="Picture 2" descr="http://i512.mycdn.me/image?t=56&amp;bid=805605091582&amp;id=805604897534&amp;plc=WEB&amp;ts=00000000e3024e02e4&amp;tkn=*Gr2rE9kwsEW08tKgvuh4g3lZxyM"/>
          <p:cNvPicPr>
            <a:picLocks noChangeAspect="1" noChangeArrowheads="1"/>
          </p:cNvPicPr>
          <p:nvPr/>
        </p:nvPicPr>
        <p:blipFill rotWithShape="1">
          <a:blip r:embed="rId2">
            <a:extLst>
              <a:ext uri="{28A0092B-C50C-407E-A947-70E740481C1C}">
                <a14:useLocalDpi xmlns:a14="http://schemas.microsoft.com/office/drawing/2010/main" val="0"/>
              </a:ext>
            </a:extLst>
          </a:blip>
          <a:srcRect l="12561" r="13701"/>
          <a:stretch/>
        </p:blipFill>
        <p:spPr bwMode="auto">
          <a:xfrm>
            <a:off x="1316182" y="3326578"/>
            <a:ext cx="2022763" cy="274320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16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u="sng" dirty="0">
                <a:solidFill>
                  <a:schemeClr val="tx2">
                    <a:lumMod val="75000"/>
                  </a:schemeClr>
                </a:solidFill>
                <a:latin typeface="Times New Roman" panose="02020603050405020304" pitchFamily="18" charset="0"/>
                <a:cs typeface="Times New Roman" panose="02020603050405020304" pitchFamily="18" charset="0"/>
              </a:rPr>
              <a:t>За­да­ние 9 № 506315. </a:t>
            </a:r>
            <a:r>
              <a:rPr lang="ru-RU" sz="2400" b="1" dirty="0">
                <a:solidFill>
                  <a:schemeClr val="tx2">
                    <a:lumMod val="75000"/>
                  </a:schemeClr>
                </a:solidFill>
                <a:latin typeface="Times New Roman" panose="02020603050405020304" pitchFamily="18" charset="0"/>
                <a:cs typeface="Times New Roman" panose="02020603050405020304" pitchFamily="18" charset="0"/>
              </a:rPr>
              <a:t>Уста­но­ви­те со­от­вет­ствие между на­зва­ни­я­ми ве­ли­чин, встре­ча­ю­щих­ся в рус­ских по­сло­ви­цах и по­го­вор­ках, и их при­ближёнными зна­че­ни­я­ми:</a:t>
            </a:r>
          </a:p>
        </p:txBody>
      </p:sp>
      <p:sp>
        <p:nvSpPr>
          <p:cNvPr id="3" name="Текст 2"/>
          <p:cNvSpPr>
            <a:spLocks noGrp="1"/>
          </p:cNvSpPr>
          <p:nvPr>
            <p:ph type="body" idx="1"/>
          </p:nvPr>
        </p:nvSpPr>
        <p:spPr>
          <a:xfrm>
            <a:off x="395536" y="1556792"/>
            <a:ext cx="4040188" cy="639762"/>
          </a:xfrm>
        </p:spPr>
        <p:txBody>
          <a:bodyPr>
            <a:normAutofit/>
          </a:bodyPr>
          <a:lstStyle/>
          <a:p>
            <a:endParaRPr lang="ru-RU" dirty="0" smtClean="0"/>
          </a:p>
          <a:p>
            <a:endParaRPr lang="ru-RU" dirty="0"/>
          </a:p>
        </p:txBody>
      </p:sp>
      <p:graphicFrame>
        <p:nvGraphicFramePr>
          <p:cNvPr id="11" name="Объект 10"/>
          <p:cNvGraphicFramePr>
            <a:graphicFrameLocks noGrp="1"/>
          </p:cNvGraphicFramePr>
          <p:nvPr>
            <p:ph sz="quarter" idx="4"/>
            <p:extLst>
              <p:ext uri="{D42A27DB-BD31-4B8C-83A1-F6EECF244321}">
                <p14:modId xmlns:p14="http://schemas.microsoft.com/office/powerpoint/2010/main" val="3238196659"/>
              </p:ext>
            </p:extLst>
          </p:nvPr>
        </p:nvGraphicFramePr>
        <p:xfrm>
          <a:off x="539553" y="1468217"/>
          <a:ext cx="8064895" cy="2869655"/>
        </p:xfrm>
        <a:graphic>
          <a:graphicData uri="http://schemas.openxmlformats.org/drawingml/2006/table">
            <a:tbl>
              <a:tblPr/>
              <a:tblGrid>
                <a:gridCol w="3905649"/>
                <a:gridCol w="470857"/>
                <a:gridCol w="3688389"/>
              </a:tblGrid>
              <a:tr h="366587">
                <a:tc>
                  <a:txBody>
                    <a:bodyPr/>
                    <a:lstStyle/>
                    <a:p>
                      <a:pPr algn="ctr" fontAlgn="ctr"/>
                      <a:r>
                        <a:rPr lang="ru-RU" sz="1800" b="1" u="sng" dirty="0">
                          <a:solidFill>
                            <a:schemeClr val="tx2">
                              <a:lumMod val="75000"/>
                            </a:schemeClr>
                          </a:solidFill>
                          <a:effectLst/>
                          <a:latin typeface="Times New Roman" panose="02020603050405020304" pitchFamily="18" charset="0"/>
                          <a:cs typeface="Times New Roman" panose="02020603050405020304" pitchFamily="18" charset="0"/>
                        </a:rPr>
                        <a:t>ВЕ­ЛИ­ЧИ­НЫ</a:t>
                      </a:r>
                    </a:p>
                  </a:txBody>
                  <a:tcPr marL="64668" marR="64668" marT="32334" marB="32334" anchor="ctr">
                    <a:lnL>
                      <a:noFill/>
                    </a:lnL>
                    <a:lnR>
                      <a:noFill/>
                    </a:lnR>
                    <a:lnT>
                      <a:noFill/>
                    </a:lnT>
                    <a:lnB>
                      <a:noFill/>
                    </a:lnB>
                  </a:tcPr>
                </a:tc>
                <a:tc>
                  <a:txBody>
                    <a:bodyPr/>
                    <a:lstStyle/>
                    <a:p>
                      <a:endParaRPr lang="ru-RU" sz="1800" b="1" u="sng" dirty="0">
                        <a:solidFill>
                          <a:schemeClr val="tx2">
                            <a:lumMod val="75000"/>
                          </a:schemeClr>
                        </a:solidFill>
                        <a:effectLst/>
                        <a:latin typeface="Times New Roman" panose="02020603050405020304" pitchFamily="18" charset="0"/>
                        <a:cs typeface="Times New Roman" panose="02020603050405020304" pitchFamily="18" charset="0"/>
                      </a:endParaRPr>
                    </a:p>
                  </a:txBody>
                  <a:tcPr marL="64668" marR="64668" marT="32334" marB="32334" anchor="ctr">
                    <a:lnL>
                      <a:noFill/>
                    </a:lnL>
                    <a:lnR>
                      <a:noFill/>
                    </a:lnR>
                    <a:lnT>
                      <a:noFill/>
                    </a:lnT>
                    <a:lnB>
                      <a:noFill/>
                    </a:lnB>
                  </a:tcPr>
                </a:tc>
                <a:tc>
                  <a:txBody>
                    <a:bodyPr/>
                    <a:lstStyle/>
                    <a:p>
                      <a:pPr algn="ctr" fontAlgn="ctr"/>
                      <a:r>
                        <a:rPr lang="ru-RU" sz="1800" b="1" u="sng" dirty="0">
                          <a:solidFill>
                            <a:schemeClr val="tx2">
                              <a:lumMod val="75000"/>
                            </a:schemeClr>
                          </a:solidFill>
                          <a:effectLst/>
                          <a:latin typeface="Times New Roman" panose="02020603050405020304" pitchFamily="18" charset="0"/>
                          <a:cs typeface="Times New Roman" panose="02020603050405020304" pitchFamily="18" charset="0"/>
                        </a:rPr>
                        <a:t>ПРИ­БЛИЖЁННЫЕ ЗНА­ЧЕ­НИЯ</a:t>
                      </a:r>
                    </a:p>
                  </a:txBody>
                  <a:tcPr marL="64668" marR="64668" marT="32334" marB="32334" anchor="ctr">
                    <a:lnL>
                      <a:noFill/>
                    </a:lnL>
                    <a:lnR>
                      <a:noFill/>
                    </a:lnR>
                    <a:lnT>
                      <a:noFill/>
                    </a:lnT>
                    <a:lnB>
                      <a:noFill/>
                    </a:lnB>
                  </a:tcPr>
                </a:tc>
              </a:tr>
              <a:tr h="1954236">
                <a:tc>
                  <a:txBody>
                    <a:bodyPr/>
                    <a:lstStyle/>
                    <a:p>
                      <a:pPr algn="l" fontAlgn="t"/>
                      <a:r>
                        <a:rPr lang="ru-RU" sz="2000" b="1" dirty="0">
                          <a:effectLst/>
                          <a:latin typeface="Times New Roman" panose="02020603050405020304" pitchFamily="18" charset="0"/>
                          <a:cs typeface="Times New Roman" panose="02020603050405020304" pitchFamily="18" charset="0"/>
                        </a:rPr>
                        <a:t>А) От горш­ка два верш­ка</a:t>
                      </a:r>
                    </a:p>
                    <a:p>
                      <a:pPr algn="l" fontAlgn="t"/>
                      <a:r>
                        <a:rPr lang="ru-RU" sz="2000" b="1" dirty="0">
                          <a:effectLst/>
                          <a:latin typeface="Times New Roman" panose="02020603050405020304" pitchFamily="18" charset="0"/>
                          <a:cs typeface="Times New Roman" panose="02020603050405020304" pitchFamily="18" charset="0"/>
                        </a:rPr>
                        <a:t>Б) Косая са­жень в пле­чах</a:t>
                      </a:r>
                    </a:p>
                    <a:p>
                      <a:pPr algn="l" fontAlgn="t"/>
                      <a:r>
                        <a:rPr lang="ru-RU" sz="2000" b="1" dirty="0">
                          <a:effectLst/>
                          <a:latin typeface="Times New Roman" panose="02020603050405020304" pitchFamily="18" charset="0"/>
                          <a:cs typeface="Times New Roman" panose="02020603050405020304" pitchFamily="18" charset="0"/>
                        </a:rPr>
                        <a:t>В) Семь вёрст не круг</a:t>
                      </a:r>
                    </a:p>
                    <a:p>
                      <a:pPr algn="l" fontAlgn="t"/>
                      <a:r>
                        <a:rPr lang="ru-RU" sz="2000" b="1" dirty="0">
                          <a:effectLst/>
                          <a:latin typeface="Times New Roman" panose="02020603050405020304" pitchFamily="18" charset="0"/>
                          <a:cs typeface="Times New Roman" panose="02020603050405020304" pitchFamily="18" charset="0"/>
                        </a:rPr>
                        <a:t>Г) Будто аршин про­гло­тил</a:t>
                      </a:r>
                      <a:r>
                        <a:rPr lang="ru-RU" sz="2000" dirty="0">
                          <a:effectLst/>
                          <a:latin typeface="Times New Roman" panose="02020603050405020304" pitchFamily="18" charset="0"/>
                          <a:cs typeface="Times New Roman" panose="02020603050405020304" pitchFamily="18" charset="0"/>
                        </a:rPr>
                        <a:t> </a:t>
                      </a:r>
                      <a:endParaRPr lang="ru-RU" sz="2000" dirty="0" smtClean="0">
                        <a:effectLst/>
                        <a:latin typeface="Times New Roman" panose="02020603050405020304" pitchFamily="18" charset="0"/>
                        <a:cs typeface="Times New Roman" panose="02020603050405020304" pitchFamily="18" charset="0"/>
                      </a:endParaRPr>
                    </a:p>
                    <a:p>
                      <a:pPr algn="l" fontAlgn="t"/>
                      <a:endParaRPr lang="ru-RU" sz="2000" dirty="0" smtClean="0">
                        <a:effectLst/>
                        <a:latin typeface="Times New Roman" panose="02020603050405020304" pitchFamily="18" charset="0"/>
                        <a:cs typeface="Times New Roman" panose="02020603050405020304" pitchFamily="18" charset="0"/>
                      </a:endParaRPr>
                    </a:p>
                    <a:p>
                      <a:pPr algn="l" fontAlgn="t"/>
                      <a:endParaRPr lang="ru-RU" sz="2000" dirty="0" smtClean="0">
                        <a:effectLst/>
                        <a:latin typeface="Times New Roman" panose="02020603050405020304" pitchFamily="18" charset="0"/>
                        <a:cs typeface="Times New Roman" panose="02020603050405020304" pitchFamily="18" charset="0"/>
                      </a:endParaRPr>
                    </a:p>
                    <a:p>
                      <a:pPr algn="l" fontAlgn="t"/>
                      <a:endParaRPr lang="ru-RU" sz="2000" dirty="0" smtClean="0">
                        <a:effectLst/>
                        <a:latin typeface="Times New Roman" panose="02020603050405020304" pitchFamily="18" charset="0"/>
                        <a:cs typeface="Times New Roman" panose="02020603050405020304" pitchFamily="18" charset="0"/>
                      </a:endParaRPr>
                    </a:p>
                    <a:p>
                      <a:pPr algn="l" fontAlgn="t"/>
                      <a:endParaRPr lang="ru-RU" sz="2000" dirty="0" smtClean="0">
                        <a:effectLst/>
                        <a:latin typeface="Times New Roman" panose="02020603050405020304" pitchFamily="18" charset="0"/>
                        <a:cs typeface="Times New Roman" panose="02020603050405020304" pitchFamily="18" charset="0"/>
                      </a:endParaRPr>
                    </a:p>
                  </a:txBody>
                  <a:tcPr marL="64668" marR="64668" marT="32334" marB="32334">
                    <a:lnL>
                      <a:noFill/>
                    </a:lnL>
                    <a:lnR>
                      <a:noFill/>
                    </a:lnR>
                    <a:lnT>
                      <a:noFill/>
                    </a:lnT>
                    <a:lnB>
                      <a:noFill/>
                    </a:lnB>
                  </a:tcPr>
                </a:tc>
                <a:tc>
                  <a:txBody>
                    <a:bodyPr/>
                    <a:lstStyle/>
                    <a:p>
                      <a:r>
                        <a:rPr lang="ru-RU" sz="2000" dirty="0">
                          <a:effectLst/>
                          <a:latin typeface="Times New Roman" panose="02020603050405020304" pitchFamily="18" charset="0"/>
                          <a:cs typeface="Times New Roman" panose="02020603050405020304" pitchFamily="18" charset="0"/>
                        </a:rPr>
                        <a:t>  </a:t>
                      </a:r>
                    </a:p>
                  </a:txBody>
                  <a:tcPr marL="64668" marR="64668" marT="32334" marB="32334" anchor="ctr">
                    <a:lnL>
                      <a:noFill/>
                    </a:lnL>
                    <a:lnR>
                      <a:noFill/>
                    </a:lnR>
                    <a:lnT>
                      <a:noFill/>
                    </a:lnT>
                    <a:lnB>
                      <a:noFill/>
                    </a:lnB>
                  </a:tcPr>
                </a:tc>
                <a:tc>
                  <a:txBody>
                    <a:bodyPr/>
                    <a:lstStyle/>
                    <a:p>
                      <a:pPr algn="l" fontAlgn="t"/>
                      <a:r>
                        <a:rPr lang="ru-RU" sz="2000" b="1" dirty="0">
                          <a:effectLst/>
                          <a:latin typeface="Times New Roman" panose="02020603050405020304" pitchFamily="18" charset="0"/>
                          <a:cs typeface="Times New Roman" panose="02020603050405020304" pitchFamily="18" charset="0"/>
                        </a:rPr>
                        <a:t>1) 2,5 м</a:t>
                      </a:r>
                    </a:p>
                    <a:p>
                      <a:pPr algn="l" fontAlgn="t"/>
                      <a:r>
                        <a:rPr lang="ru-RU" sz="2000" b="1" dirty="0">
                          <a:effectLst/>
                          <a:latin typeface="Times New Roman" panose="02020603050405020304" pitchFamily="18" charset="0"/>
                          <a:cs typeface="Times New Roman" panose="02020603050405020304" pitchFamily="18" charset="0"/>
                        </a:rPr>
                        <a:t>2) 9 см</a:t>
                      </a:r>
                    </a:p>
                    <a:p>
                      <a:pPr algn="l" fontAlgn="t"/>
                      <a:r>
                        <a:rPr lang="ru-RU" sz="2000" b="1" dirty="0">
                          <a:effectLst/>
                          <a:latin typeface="Times New Roman" panose="02020603050405020304" pitchFamily="18" charset="0"/>
                          <a:cs typeface="Times New Roman" panose="02020603050405020304" pitchFamily="18" charset="0"/>
                        </a:rPr>
                        <a:t>3) 70 см</a:t>
                      </a:r>
                    </a:p>
                    <a:p>
                      <a:pPr algn="l" fontAlgn="t"/>
                      <a:r>
                        <a:rPr lang="ru-RU" sz="2000" b="1" dirty="0">
                          <a:effectLst/>
                          <a:latin typeface="Times New Roman" panose="02020603050405020304" pitchFamily="18" charset="0"/>
                          <a:cs typeface="Times New Roman" panose="02020603050405020304" pitchFamily="18" charset="0"/>
                        </a:rPr>
                        <a:t>4) 7 </a:t>
                      </a:r>
                      <a:r>
                        <a:rPr lang="ru-RU" sz="2000" b="1" dirty="0" smtClean="0">
                          <a:effectLst/>
                          <a:latin typeface="Times New Roman" panose="02020603050405020304" pitchFamily="18" charset="0"/>
                          <a:cs typeface="Times New Roman" panose="02020603050405020304" pitchFamily="18" charset="0"/>
                        </a:rPr>
                        <a:t>км</a:t>
                      </a:r>
                    </a:p>
                    <a:p>
                      <a:pPr algn="l" fontAlgn="t"/>
                      <a:endParaRPr lang="ru-RU" sz="2000" b="1" dirty="0" smtClean="0">
                        <a:effectLst/>
                        <a:latin typeface="Times New Roman" panose="02020603050405020304" pitchFamily="18" charset="0"/>
                        <a:cs typeface="Times New Roman" panose="02020603050405020304" pitchFamily="18" charset="0"/>
                      </a:endParaRPr>
                    </a:p>
                    <a:p>
                      <a:pPr algn="l" fontAlgn="t"/>
                      <a:endParaRPr lang="ru-RU" sz="2000" b="1" dirty="0" smtClean="0">
                        <a:effectLst/>
                        <a:latin typeface="Times New Roman" panose="02020603050405020304" pitchFamily="18" charset="0"/>
                        <a:cs typeface="Times New Roman" panose="02020603050405020304" pitchFamily="18" charset="0"/>
                      </a:endParaRPr>
                    </a:p>
                    <a:p>
                      <a:pPr algn="l" fontAlgn="t"/>
                      <a:endParaRPr lang="ru-RU" sz="2000" b="1" dirty="0" smtClean="0">
                        <a:effectLst/>
                        <a:latin typeface="Times New Roman" panose="02020603050405020304" pitchFamily="18" charset="0"/>
                        <a:cs typeface="Times New Roman" panose="02020603050405020304" pitchFamily="18" charset="0"/>
                      </a:endParaRPr>
                    </a:p>
                    <a:p>
                      <a:pPr algn="l" fontAlgn="t"/>
                      <a:r>
                        <a:rPr lang="ru-RU" sz="2000" b="1" dirty="0" smtClean="0">
                          <a:effectLst/>
                          <a:latin typeface="Times New Roman" panose="02020603050405020304" pitchFamily="18" charset="0"/>
                          <a:cs typeface="Times New Roman" panose="02020603050405020304" pitchFamily="18" charset="0"/>
                        </a:rPr>
                        <a:t>  </a:t>
                      </a:r>
                      <a:endParaRPr lang="ru-RU" sz="2000" b="1" dirty="0">
                        <a:effectLst/>
                        <a:latin typeface="Times New Roman" panose="02020603050405020304" pitchFamily="18" charset="0"/>
                        <a:cs typeface="Times New Roman" panose="02020603050405020304" pitchFamily="18" charset="0"/>
                      </a:endParaRPr>
                    </a:p>
                  </a:txBody>
                  <a:tcPr marL="64668" marR="64668" marT="32334" marB="32334">
                    <a:lnL>
                      <a:noFill/>
                    </a:lnL>
                    <a:lnR>
                      <a:noFill/>
                    </a:lnR>
                    <a:lnT>
                      <a:noFill/>
                    </a:lnT>
                    <a:lnB>
                      <a:noFill/>
                    </a:lnB>
                  </a:tcPr>
                </a:tc>
              </a:tr>
            </a:tbl>
          </a:graphicData>
        </a:graphic>
      </p:graphicFrame>
      <p:sp>
        <p:nvSpPr>
          <p:cNvPr id="13" name="Прямоугольник 12"/>
          <p:cNvSpPr/>
          <p:nvPr/>
        </p:nvSpPr>
        <p:spPr>
          <a:xfrm>
            <a:off x="1835696" y="3105835"/>
            <a:ext cx="5832648" cy="984885"/>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За­пи­ши­те в ответ цифры, рас­по­ло­жив их в по­ряд­ке, со­от­вет­ству­ю­щем бук­вам: </a:t>
            </a:r>
            <a:endParaRPr lang="ru-RU" sz="2000" b="1" dirty="0" smtClean="0">
              <a:latin typeface="Times New Roman" panose="02020603050405020304" pitchFamily="18" charset="0"/>
              <a:cs typeface="Times New Roman" panose="02020603050405020304" pitchFamily="18" charset="0"/>
            </a:endParaRPr>
          </a:p>
          <a:p>
            <a:endParaRPr lang="ru-RU" dirty="0"/>
          </a:p>
        </p:txBody>
      </p:sp>
      <p:graphicFrame>
        <p:nvGraphicFramePr>
          <p:cNvPr id="14" name="Таблица 13"/>
          <p:cNvGraphicFramePr>
            <a:graphicFrameLocks noGrp="1"/>
          </p:cNvGraphicFramePr>
          <p:nvPr>
            <p:extLst>
              <p:ext uri="{D42A27DB-BD31-4B8C-83A1-F6EECF244321}">
                <p14:modId xmlns:p14="http://schemas.microsoft.com/office/powerpoint/2010/main" val="2865774391"/>
              </p:ext>
            </p:extLst>
          </p:nvPr>
        </p:nvGraphicFramePr>
        <p:xfrm>
          <a:off x="1835696" y="4029164"/>
          <a:ext cx="5616624" cy="1560076"/>
        </p:xfrm>
        <a:graphic>
          <a:graphicData uri="http://schemas.openxmlformats.org/drawingml/2006/table">
            <a:tbl>
              <a:tblPr firstRow="1" bandRow="1">
                <a:tableStyleId>{5C22544A-7EE6-4342-B048-85BDC9FD1C3A}</a:tableStyleId>
              </a:tblPr>
              <a:tblGrid>
                <a:gridCol w="1404156"/>
                <a:gridCol w="1404156"/>
                <a:gridCol w="1404156"/>
                <a:gridCol w="1404156"/>
              </a:tblGrid>
              <a:tr h="780038">
                <a:tc>
                  <a:txBody>
                    <a:bodyPr/>
                    <a:lstStyle/>
                    <a:p>
                      <a:pPr algn="ct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А</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Б</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В</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С</a:t>
                      </a:r>
                      <a:endParaRPr lang="ru-RU" sz="2000" dirty="0">
                        <a:latin typeface="Times New Roman" panose="02020603050405020304" pitchFamily="18" charset="0"/>
                        <a:cs typeface="Times New Roman" panose="02020603050405020304" pitchFamily="18" charset="0"/>
                      </a:endParaRPr>
                    </a:p>
                  </a:txBody>
                  <a:tcPr/>
                </a:tc>
              </a:tr>
              <a:tr h="780038">
                <a:tc>
                  <a:txBody>
                    <a:bodyPr/>
                    <a:lstStyle/>
                    <a:p>
                      <a:pPr algn="ctr"/>
                      <a:endParaRPr lang="ru-RU" sz="2000">
                        <a:latin typeface="Times New Roman" panose="02020603050405020304" pitchFamily="18" charset="0"/>
                        <a:cs typeface="Times New Roman" panose="02020603050405020304" pitchFamily="18" charset="0"/>
                      </a:endParaRPr>
                    </a:p>
                  </a:txBody>
                  <a:tcPr/>
                </a:tc>
                <a:tc>
                  <a:txBody>
                    <a:bodyPr/>
                    <a:lstStyle/>
                    <a:p>
                      <a:pPr algn="ctr"/>
                      <a:endParaRPr lang="ru-RU" sz="2000" dirty="0">
                        <a:latin typeface="Times New Roman" panose="02020603050405020304" pitchFamily="18" charset="0"/>
                        <a:cs typeface="Times New Roman" panose="02020603050405020304" pitchFamily="18" charset="0"/>
                      </a:endParaRPr>
                    </a:p>
                  </a:txBody>
                  <a:tcPr/>
                </a:tc>
                <a:tc>
                  <a:txBody>
                    <a:bodyPr/>
                    <a:lstStyle/>
                    <a:p>
                      <a:pPr algn="ctr"/>
                      <a:endParaRPr lang="ru-RU" sz="2000">
                        <a:latin typeface="Times New Roman" panose="02020603050405020304" pitchFamily="18" charset="0"/>
                        <a:cs typeface="Times New Roman" panose="02020603050405020304" pitchFamily="18" charset="0"/>
                      </a:endParaRPr>
                    </a:p>
                  </a:txBody>
                  <a:tcPr/>
                </a:tc>
                <a:tc>
                  <a:txBody>
                    <a:bodyPr/>
                    <a:lstStyle/>
                    <a:p>
                      <a:pPr algn="ctr"/>
                      <a:endParaRPr lang="ru-RU"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95552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7649" y="188640"/>
            <a:ext cx="7855024" cy="1152128"/>
          </a:xfrm>
        </p:spPr>
        <p:txBody>
          <a:bodyPr>
            <a:normAutofit/>
          </a:bodyPr>
          <a:lstStyle/>
          <a:p>
            <a:pPr lvl="0"/>
            <a:r>
              <a:rPr lang="ru-RU" sz="2800" b="1" u="sng" dirty="0" smtClean="0">
                <a:solidFill>
                  <a:schemeClr val="tx2">
                    <a:lumMod val="75000"/>
                  </a:schemeClr>
                </a:solidFill>
                <a:latin typeface="Times New Roman" pitchFamily="18" charset="0"/>
                <a:cs typeface="Times New Roman" pitchFamily="18" charset="0"/>
              </a:rPr>
              <a:t>Доброжелательный настрой урока</a:t>
            </a:r>
            <a:endParaRPr lang="ru-RU" sz="2800" b="1" u="sng" dirty="0" smtClean="0">
              <a:solidFill>
                <a:schemeClr val="tx2">
                  <a:lumMod val="75000"/>
                </a:schemeClr>
              </a:solidFill>
            </a:endParaRPr>
          </a:p>
        </p:txBody>
      </p:sp>
      <p:sp>
        <p:nvSpPr>
          <p:cNvPr id="3" name="Подзаголовок 2"/>
          <p:cNvSpPr>
            <a:spLocks noGrp="1"/>
          </p:cNvSpPr>
          <p:nvPr>
            <p:ph type="subTitle" idx="1"/>
          </p:nvPr>
        </p:nvSpPr>
        <p:spPr>
          <a:xfrm>
            <a:off x="755576" y="1196752"/>
            <a:ext cx="8208912" cy="5472608"/>
          </a:xfrm>
        </p:spPr>
        <p:txBody>
          <a:bodyPr>
            <a:noAutofit/>
          </a:bodyPr>
          <a:lstStyle/>
          <a:p>
            <a:pPr algn="l"/>
            <a:r>
              <a:rPr lang="ru-RU" sz="2400" b="1" dirty="0" smtClean="0">
                <a:solidFill>
                  <a:schemeClr val="tx1"/>
                </a:solidFill>
                <a:latin typeface="Times New Roman" pitchFamily="18" charset="0"/>
                <a:cs typeface="Times New Roman" pitchFamily="18" charset="0"/>
              </a:rPr>
              <a:t>    Я надеюсь, что этот урок пройдет интересно, с большой пользой для всех. Очень хочу, чтобы те, кто еще равнодушен к царице всех наук, с нашего урока ушел с глубоким убеждением, что геометрия – интересный и нужный предмет.</a:t>
            </a:r>
          </a:p>
          <a:p>
            <a:pPr algn="l"/>
            <a:r>
              <a:rPr lang="ru-RU" sz="2400" b="1" dirty="0" smtClean="0">
                <a:solidFill>
                  <a:schemeClr val="tx1"/>
                </a:solidFill>
                <a:latin typeface="Times New Roman" pitchFamily="18" charset="0"/>
                <a:cs typeface="Times New Roman" pitchFamily="18" charset="0"/>
              </a:rPr>
              <a:t>Французский писатель XIX столетия Анатоль Франс однажды заметил: “Учиться можно только весело… Чтобы переваривать знания, надо поглощать их с аппетитом”.</a:t>
            </a:r>
          </a:p>
          <a:p>
            <a:pPr algn="l"/>
            <a:r>
              <a:rPr lang="ru-RU" sz="2400" b="1" dirty="0" smtClean="0">
                <a:solidFill>
                  <a:schemeClr val="tx1"/>
                </a:solidFill>
                <a:latin typeface="Times New Roman" pitchFamily="18" charset="0"/>
                <a:cs typeface="Times New Roman" pitchFamily="18" charset="0"/>
              </a:rPr>
              <a:t>Давайте последуем совету писателя на сегодняшнем уроке: будьте активны, внимательны, поглощайте с большим желанием знания, которые пригодятся вам в дальнейшей жизни.</a:t>
            </a:r>
            <a:endParaRPr lang="ru-RU" sz="2400" b="1" dirty="0">
              <a:solidFill>
                <a:schemeClr val="tx1"/>
              </a:solidFill>
              <a:latin typeface="Times New Roman" pitchFamily="18" charset="0"/>
              <a:cs typeface="Times New Roman" pitchFamily="18" charset="0"/>
            </a:endParaRPr>
          </a:p>
        </p:txBody>
      </p:sp>
      <p:pic>
        <p:nvPicPr>
          <p:cNvPr id="16386" name="Picture 2" descr="http://luzan.ucoz.ru/animes/devochka-mechtatelnica_za_partoj.jpg.gif"/>
          <p:cNvPicPr>
            <a:picLocks noChangeAspect="1" noChangeArrowheads="1" noCrop="1"/>
          </p:cNvPicPr>
          <p:nvPr/>
        </p:nvPicPr>
        <p:blipFill>
          <a:blip r:embed="rId2" cstate="print"/>
          <a:srcRect/>
          <a:stretch>
            <a:fillRect/>
          </a:stretch>
        </p:blipFill>
        <p:spPr bwMode="auto">
          <a:xfrm>
            <a:off x="-14095" y="2526"/>
            <a:ext cx="1733550" cy="1905000"/>
          </a:xfrm>
          <a:prstGeom prst="rect">
            <a:avLst/>
          </a:prstGeom>
          <a:noFill/>
        </p:spPr>
      </p:pic>
    </p:spTree>
    <p:extLst>
      <p:ext uri="{BB962C8B-B14F-4D97-AF65-F5344CB8AC3E}">
        <p14:creationId xmlns:p14="http://schemas.microsoft.com/office/powerpoint/2010/main" val="2527475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fotki.yandex.ru/get/6521/108950446.114/0_cd224_3f7a22f2_L.png"/>
          <p:cNvPicPr/>
          <p:nvPr/>
        </p:nvPicPr>
        <p:blipFill>
          <a:blip r:embed="rId2" cstate="print"/>
          <a:srcRect/>
          <a:stretch>
            <a:fillRect/>
          </a:stretch>
        </p:blipFill>
        <p:spPr bwMode="auto">
          <a:xfrm>
            <a:off x="1187624" y="833893"/>
            <a:ext cx="6930516" cy="1438126"/>
          </a:xfrm>
          <a:prstGeom prst="rect">
            <a:avLst/>
          </a:prstGeom>
          <a:noFill/>
          <a:ln w="9525">
            <a:noFill/>
            <a:miter lim="800000"/>
            <a:headEnd/>
            <a:tailEnd/>
          </a:ln>
        </p:spPr>
      </p:pic>
      <p:pic>
        <p:nvPicPr>
          <p:cNvPr id="6" name="Рисунок 5" descr="D:\Мамины дела\Галина\внеклассная работа\1602006-e7c3843f4ef32e55.gif">
            <a:hlinkClick r:id="rId3" action="ppaction://hlinksldjump"/>
          </p:cNvPr>
          <p:cNvPicPr/>
          <p:nvPr/>
        </p:nvPicPr>
        <p:blipFill>
          <a:blip r:embed="rId4" cstate="print"/>
          <a:srcRect/>
          <a:stretch>
            <a:fillRect/>
          </a:stretch>
        </p:blipFill>
        <p:spPr bwMode="auto">
          <a:xfrm>
            <a:off x="6948264" y="5273824"/>
            <a:ext cx="2195736" cy="1584176"/>
          </a:xfrm>
          <a:prstGeom prst="rect">
            <a:avLst/>
          </a:prstGeom>
          <a:noFill/>
          <a:ln w="9525">
            <a:noFill/>
            <a:miter lim="800000"/>
            <a:headEnd/>
            <a:tailEnd/>
          </a:ln>
        </p:spPr>
      </p:pic>
      <p:sp>
        <p:nvSpPr>
          <p:cNvPr id="5" name="TextBox 4"/>
          <p:cNvSpPr txBox="1"/>
          <p:nvPr/>
        </p:nvSpPr>
        <p:spPr>
          <a:xfrm>
            <a:off x="2771800" y="1124744"/>
            <a:ext cx="3312368" cy="523220"/>
          </a:xfrm>
          <a:prstGeom prst="rect">
            <a:avLst/>
          </a:prstGeom>
          <a:noFill/>
        </p:spPr>
        <p:txBody>
          <a:bodyPr wrap="square" rtlCol="0">
            <a:spAutoFit/>
          </a:bodyPr>
          <a:lstStyle/>
          <a:p>
            <a:pPr algn="ctr"/>
            <a:r>
              <a:rPr lang="ru-RU" sz="2800" b="1" dirty="0" smtClean="0">
                <a:solidFill>
                  <a:schemeClr val="bg1"/>
                </a:solidFill>
                <a:latin typeface="Times New Roman" panose="02020603050405020304" pitchFamily="18" charset="0"/>
                <a:cs typeface="Times New Roman" panose="02020603050405020304" pitchFamily="18" charset="0"/>
              </a:rPr>
              <a:t>Остров  ошибок</a:t>
            </a: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115616" y="2274838"/>
            <a:ext cx="6696744" cy="1477328"/>
          </a:xfrm>
          <a:prstGeom prst="rect">
            <a:avLst/>
          </a:prstGeom>
        </p:spPr>
        <p:txBody>
          <a:bodyPr wrap="square">
            <a:spAutoFit/>
          </a:bodyPr>
          <a:lstStyle/>
          <a:p>
            <a:r>
              <a:rPr lang="ru-RU" b="1" dirty="0">
                <a:effectLst>
                  <a:outerShdw blurRad="38100" dist="38100" dir="2700000" algn="tl">
                    <a:srgbClr val="000000">
                      <a:alpha val="43137"/>
                    </a:srgbClr>
                  </a:outerShdw>
                </a:effectLst>
                <a:latin typeface="Times New Roman" pitchFamily="18" charset="0"/>
                <a:cs typeface="Times New Roman" pitchFamily="18" charset="0"/>
              </a:rPr>
              <a:t>1. Найдите и выделите ошибку в записи</a:t>
            </a:r>
          </a:p>
          <a:p>
            <a:r>
              <a:rPr lang="ru-RU" b="1" dirty="0">
                <a:effectLst>
                  <a:outerShdw blurRad="38100" dist="38100" dir="2700000" algn="tl">
                    <a:srgbClr val="000000">
                      <a:alpha val="43137"/>
                    </a:srgbClr>
                  </a:outerShdw>
                </a:effectLst>
                <a:latin typeface="Times New Roman" pitchFamily="18" charset="0"/>
                <a:cs typeface="Times New Roman" pitchFamily="18" charset="0"/>
              </a:rPr>
              <a:t>а) (2а-1) * (3а +2) = 6а</a:t>
            </a:r>
            <a:r>
              <a:rPr lang="ru-RU" b="1" baseline="30000" dirty="0">
                <a:effectLst>
                  <a:outerShdw blurRad="38100" dist="38100" dir="2700000" algn="tl">
                    <a:srgbClr val="000000">
                      <a:alpha val="43137"/>
                    </a:srgbClr>
                  </a:outerShdw>
                </a:effectLst>
                <a:latin typeface="Times New Roman" pitchFamily="18" charset="0"/>
                <a:cs typeface="Times New Roman" pitchFamily="18" charset="0"/>
              </a:rPr>
              <a:t>2</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3а </a:t>
            </a:r>
            <a:r>
              <a:rPr lang="ru-RU" b="1" dirty="0">
                <a:effectLst>
                  <a:outerShdw blurRad="38100" dist="38100" dir="2700000" algn="tl">
                    <a:srgbClr val="000000">
                      <a:alpha val="43137"/>
                    </a:srgbClr>
                  </a:outerShdw>
                </a:effectLst>
                <a:latin typeface="Times New Roman" pitchFamily="18" charset="0"/>
                <a:cs typeface="Times New Roman" pitchFamily="18" charset="0"/>
              </a:rPr>
              <a:t>+4а + 2 = 6а</a:t>
            </a:r>
            <a:r>
              <a:rPr lang="ru-RU" b="1" baseline="30000" dirty="0">
                <a:effectLst>
                  <a:outerShdw blurRad="38100" dist="38100" dir="2700000" algn="tl">
                    <a:srgbClr val="000000">
                      <a:alpha val="43137"/>
                    </a:srgbClr>
                  </a:outerShdw>
                </a:effectLst>
                <a:latin typeface="Times New Roman" pitchFamily="18" charset="0"/>
                <a:cs typeface="Times New Roman" pitchFamily="18" charset="0"/>
              </a:rPr>
              <a:t>2</a:t>
            </a:r>
            <a:r>
              <a:rPr lang="ru-RU" b="1" dirty="0">
                <a:effectLst>
                  <a:outerShdw blurRad="38100" dist="38100" dir="2700000" algn="tl">
                    <a:srgbClr val="000000">
                      <a:alpha val="43137"/>
                    </a:srgbClr>
                  </a:outerShdw>
                </a:effectLst>
                <a:latin typeface="Times New Roman" pitchFamily="18" charset="0"/>
                <a:cs typeface="Times New Roman" pitchFamily="18" charset="0"/>
              </a:rPr>
              <a:t> + а +12;</a:t>
            </a:r>
          </a:p>
          <a:p>
            <a:r>
              <a:rPr lang="ru-RU" b="1" dirty="0">
                <a:effectLst>
                  <a:outerShdw blurRad="38100" dist="38100" dir="2700000" algn="tl">
                    <a:srgbClr val="000000">
                      <a:alpha val="43137"/>
                    </a:srgbClr>
                  </a:outerShdw>
                </a:effectLst>
                <a:latin typeface="Times New Roman" pitchFamily="18" charset="0"/>
                <a:cs typeface="Times New Roman" pitchFamily="18" charset="0"/>
              </a:rPr>
              <a:t>б) (3х-2) * (3х – 1) = 9х</a:t>
            </a:r>
            <a:r>
              <a:rPr lang="ru-RU" b="1" baseline="30000" dirty="0">
                <a:effectLst>
                  <a:outerShdw blurRad="38100" dist="38100" dir="2700000" algn="tl">
                    <a:srgbClr val="000000">
                      <a:alpha val="43137"/>
                    </a:srgbClr>
                  </a:outerShdw>
                </a:effectLst>
                <a:latin typeface="Times New Roman" pitchFamily="18" charset="0"/>
                <a:cs typeface="Times New Roman" pitchFamily="18" charset="0"/>
              </a:rPr>
              <a:t>2</a:t>
            </a:r>
            <a:r>
              <a:rPr lang="ru-RU" b="1" dirty="0">
                <a:effectLst>
                  <a:outerShdw blurRad="38100" dist="38100" dir="2700000" algn="tl">
                    <a:srgbClr val="000000">
                      <a:alpha val="43137"/>
                    </a:srgbClr>
                  </a:outerShdw>
                </a:effectLst>
                <a:latin typeface="Times New Roman" pitchFamily="18" charset="0"/>
                <a:cs typeface="Times New Roman" pitchFamily="18" charset="0"/>
              </a:rPr>
              <a:t> – 6х – 3х – 2 = 9х</a:t>
            </a:r>
            <a:r>
              <a:rPr lang="ru-RU" b="1" baseline="30000" dirty="0">
                <a:effectLst>
                  <a:outerShdw blurRad="38100" dist="38100" dir="2700000" algn="tl">
                    <a:srgbClr val="000000">
                      <a:alpha val="43137"/>
                    </a:srgbClr>
                  </a:outerShdw>
                </a:effectLst>
                <a:latin typeface="Times New Roman" pitchFamily="18" charset="0"/>
                <a:cs typeface="Times New Roman" pitchFamily="18" charset="0"/>
              </a:rPr>
              <a:t>2</a:t>
            </a:r>
            <a:r>
              <a:rPr lang="ru-RU" b="1" dirty="0">
                <a:effectLst>
                  <a:outerShdw blurRad="38100" dist="38100" dir="2700000" algn="tl">
                    <a:srgbClr val="000000">
                      <a:alpha val="43137"/>
                    </a:srgbClr>
                  </a:outerShdw>
                </a:effectLst>
                <a:latin typeface="Times New Roman" pitchFamily="18" charset="0"/>
                <a:cs typeface="Times New Roman" pitchFamily="18" charset="0"/>
              </a:rPr>
              <a:t> – 9х – 2;</a:t>
            </a:r>
          </a:p>
          <a:p>
            <a:r>
              <a:rPr lang="ru-RU" b="1" dirty="0">
                <a:effectLst>
                  <a:outerShdw blurRad="38100" dist="38100" dir="2700000" algn="tl">
                    <a:srgbClr val="000000">
                      <a:alpha val="43137"/>
                    </a:srgbClr>
                  </a:outerShdw>
                </a:effectLst>
                <a:latin typeface="Times New Roman" pitchFamily="18" charset="0"/>
                <a:cs typeface="Times New Roman" pitchFamily="18" charset="0"/>
              </a:rPr>
              <a:t>в) (-5х +1) * (2х-3) = -10х</a:t>
            </a:r>
            <a:r>
              <a:rPr lang="ru-RU" b="1" baseline="30000" dirty="0">
                <a:effectLst>
                  <a:outerShdw blurRad="38100" dist="38100" dir="2700000" algn="tl">
                    <a:srgbClr val="000000">
                      <a:alpha val="43137"/>
                    </a:srgbClr>
                  </a:outerShdw>
                </a:effectLst>
                <a:latin typeface="Times New Roman" pitchFamily="18" charset="0"/>
                <a:cs typeface="Times New Roman" pitchFamily="18" charset="0"/>
              </a:rPr>
              <a:t>2</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2х +15х + 3;</a:t>
            </a:r>
          </a:p>
          <a:p>
            <a:r>
              <a:rPr lang="ru-RU" b="1" dirty="0">
                <a:effectLst>
                  <a:outerShdw blurRad="38100" dist="38100" dir="2700000" algn="tl">
                    <a:srgbClr val="000000">
                      <a:alpha val="43137"/>
                    </a:srgbClr>
                  </a:outerShdw>
                </a:effectLst>
                <a:latin typeface="Times New Roman" pitchFamily="18" charset="0"/>
                <a:cs typeface="Times New Roman" pitchFamily="18" charset="0"/>
              </a:rPr>
              <a:t>г) (2а -5) * (3-4а) = 6а – 15 +8а +20а = 18а – 15;</a:t>
            </a:r>
          </a:p>
        </p:txBody>
      </p:sp>
      <p:sp>
        <p:nvSpPr>
          <p:cNvPr id="9" name="Прямоугольник 8"/>
          <p:cNvSpPr/>
          <p:nvPr/>
        </p:nvSpPr>
        <p:spPr>
          <a:xfrm>
            <a:off x="971600" y="2690336"/>
            <a:ext cx="2160240" cy="2862322"/>
          </a:xfrm>
          <a:prstGeom prst="rect">
            <a:avLst/>
          </a:prstGeom>
        </p:spPr>
        <p:txBody>
          <a:bodyPr wrap="square">
            <a:spAutoFit/>
          </a:bodyPr>
          <a:lstStyle/>
          <a:p>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2</a:t>
            </a:r>
            <a:r>
              <a:rPr lang="ru-RU" b="1" dirty="0">
                <a:effectLst>
                  <a:outerShdw blurRad="38100" dist="38100" dir="2700000" algn="tl">
                    <a:srgbClr val="000000">
                      <a:alpha val="43137"/>
                    </a:srgbClr>
                  </a:outerShdw>
                </a:effectLst>
                <a:latin typeface="Times New Roman" pitchFamily="18" charset="0"/>
                <a:cs typeface="Times New Roman" pitchFamily="18" charset="0"/>
              </a:rPr>
              <a:t>. Уравнение:</a:t>
            </a:r>
          </a:p>
          <a:p>
            <a:r>
              <a:rPr lang="en-US" b="1" dirty="0">
                <a:effectLst>
                  <a:outerShdw blurRad="38100" dist="38100" dir="2700000" algn="tl">
                    <a:srgbClr val="000000">
                      <a:alpha val="43137"/>
                    </a:srgbClr>
                  </a:outerShdw>
                </a:effectLst>
                <a:latin typeface="Times New Roman" pitchFamily="18" charset="0"/>
                <a:cs typeface="Times New Roman" pitchFamily="18" charset="0"/>
              </a:rPr>
              <a:t>13 – 4x = 3(x + 2),</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p>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13 </a:t>
            </a:r>
            <a:r>
              <a:rPr lang="en-US" b="1" dirty="0">
                <a:effectLst>
                  <a:outerShdw blurRad="38100" dist="38100" dir="2700000" algn="tl">
                    <a:srgbClr val="000000">
                      <a:alpha val="43137"/>
                    </a:srgbClr>
                  </a:outerShdw>
                </a:effectLst>
                <a:latin typeface="Times New Roman" pitchFamily="18" charset="0"/>
                <a:cs typeface="Times New Roman" pitchFamily="18" charset="0"/>
              </a:rPr>
              <a:t>– 4x = 3x + 6,</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p>
          <a:p>
            <a:r>
              <a:rPr lang="en-US" b="1" dirty="0">
                <a:effectLst>
                  <a:outerShdw blurRad="38100" dist="38100" dir="2700000" algn="tl">
                    <a:srgbClr val="000000">
                      <a:alpha val="43137"/>
                    </a:srgbClr>
                  </a:outerShdw>
                </a:effectLst>
                <a:latin typeface="Times New Roman" pitchFamily="18" charset="0"/>
                <a:cs typeface="Times New Roman" pitchFamily="18" charset="0"/>
              </a:rPr>
              <a:t>4x – 3</a:t>
            </a:r>
            <a:r>
              <a:rPr lang="ru-RU" b="1" dirty="0">
                <a:effectLst>
                  <a:outerShdw blurRad="38100" dist="38100" dir="2700000" algn="tl">
                    <a:srgbClr val="000000">
                      <a:alpha val="43137"/>
                    </a:srgbClr>
                  </a:outerShdw>
                </a:effectLst>
                <a:latin typeface="Times New Roman" pitchFamily="18" charset="0"/>
                <a:cs typeface="Times New Roman" pitchFamily="18" charset="0"/>
              </a:rPr>
              <a:t>х</a:t>
            </a:r>
            <a:r>
              <a:rPr lang="en-US" b="1" dirty="0">
                <a:effectLst>
                  <a:outerShdw blurRad="38100" dist="38100" dir="2700000" algn="tl">
                    <a:srgbClr val="000000">
                      <a:alpha val="43137"/>
                    </a:srgbClr>
                  </a:outerShdw>
                </a:effectLst>
                <a:latin typeface="Times New Roman" pitchFamily="18" charset="0"/>
                <a:cs typeface="Times New Roman" pitchFamily="18" charset="0"/>
              </a:rPr>
              <a:t> = 13 – 6,</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p>
          <a:p>
            <a:r>
              <a:rPr lang="en-US" b="1" dirty="0">
                <a:effectLst>
                  <a:outerShdw blurRad="38100" dist="38100" dir="2700000" algn="tl">
                    <a:srgbClr val="000000">
                      <a:alpha val="43137"/>
                    </a:srgbClr>
                  </a:outerShdw>
                </a:effectLst>
                <a:latin typeface="Times New Roman" pitchFamily="18" charset="0"/>
                <a:cs typeface="Times New Roman" pitchFamily="18" charset="0"/>
              </a:rPr>
              <a:t>x = 7.</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Прямоугольник 9"/>
          <p:cNvSpPr/>
          <p:nvPr/>
        </p:nvSpPr>
        <p:spPr>
          <a:xfrm>
            <a:off x="4211960" y="2551837"/>
            <a:ext cx="4464496" cy="3139321"/>
          </a:xfrm>
          <a:prstGeom prst="rect">
            <a:avLst/>
          </a:prstGeom>
        </p:spPr>
        <p:txBody>
          <a:bodyPr wrap="square">
            <a:spAutoFit/>
          </a:bodyPr>
          <a:lstStyle/>
          <a:p>
            <a:pPr lvl="0" fontAlgn="base">
              <a:spcBef>
                <a:spcPct val="0"/>
              </a:spcBef>
              <a:spcAft>
                <a:spcPct val="0"/>
              </a:spcAft>
            </a:pPr>
            <a:endParaRPr lang="ru-RU"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fontAlgn="base">
              <a:spcBef>
                <a:spcPct val="0"/>
              </a:spcBef>
              <a:spcAft>
                <a:spcPct val="0"/>
              </a:spcAft>
            </a:pPr>
            <a:r>
              <a:rPr lang="ru-RU"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  Пример:  2 х 2 = 5.  Доказательство: Имеем числовое тождество 4:4=5:5</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eaLnBrk="0" fontAlgn="base" hangingPunct="0">
              <a:spcBef>
                <a:spcPct val="0"/>
              </a:spcBef>
              <a:spcAft>
                <a:spcPct val="0"/>
              </a:spcAft>
            </a:pPr>
            <a:r>
              <a:rPr lang="ru-RU"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Вынесем за скобки общий множитель 4(1:1)=5(1:1). Числа в скобках равны, их можно сократить, получим: 4=5 (!?). Парадокс…</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Прямоугольник 12"/>
          <p:cNvSpPr/>
          <p:nvPr/>
        </p:nvSpPr>
        <p:spPr>
          <a:xfrm>
            <a:off x="1547664" y="260648"/>
            <a:ext cx="6264696" cy="523220"/>
          </a:xfrm>
          <a:prstGeom prst="rect">
            <a:avLst/>
          </a:prstGeom>
        </p:spPr>
        <p:txBody>
          <a:bodyPr wrap="square">
            <a:spAutoFit/>
          </a:bodyPr>
          <a:lstStyle/>
          <a:p>
            <a:pPr lvl="0" algn="ctr"/>
            <a:r>
              <a:rPr lang="ru-RU" sz="2800" b="1" u="sng" dirty="0">
                <a:solidFill>
                  <a:schemeClr val="tx2">
                    <a:lumMod val="75000"/>
                  </a:schemeClr>
                </a:solidFill>
                <a:latin typeface="Times New Roman" pitchFamily="18" charset="0"/>
                <a:cs typeface="Times New Roman" pitchFamily="18" charset="0"/>
              </a:rPr>
              <a:t>Создание проблемной ситуации</a:t>
            </a:r>
          </a:p>
        </p:txBody>
      </p:sp>
    </p:spTree>
    <p:extLst>
      <p:ext uri="{BB962C8B-B14F-4D97-AF65-F5344CB8AC3E}">
        <p14:creationId xmlns:p14="http://schemas.microsoft.com/office/powerpoint/2010/main" val="191113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60351"/>
            <a:ext cx="7772400" cy="936401"/>
          </a:xfrm>
        </p:spPr>
        <p:txBody>
          <a:bodyPr>
            <a:normAutofit/>
          </a:bodyPr>
          <a:lstStyle/>
          <a:p>
            <a:pPr eaLnBrk="1" hangingPunct="1"/>
            <a:r>
              <a:rPr lang="ru-RU" altLang="ru-RU" sz="2800" b="1" dirty="0" smtClean="0">
                <a:solidFill>
                  <a:schemeClr val="tx2">
                    <a:lumMod val="75000"/>
                  </a:schemeClr>
                </a:solidFill>
                <a:latin typeface="Times New Roman" panose="02020603050405020304" pitchFamily="18" charset="0"/>
                <a:cs typeface="Times New Roman" panose="02020603050405020304" pitchFamily="18" charset="0"/>
              </a:rPr>
              <a:t>Формула Пика</a:t>
            </a:r>
          </a:p>
        </p:txBody>
      </p:sp>
      <p:sp>
        <p:nvSpPr>
          <p:cNvPr id="2051" name="Rectangle 3"/>
          <p:cNvSpPr>
            <a:spLocks noGrp="1" noChangeArrowheads="1"/>
          </p:cNvSpPr>
          <p:nvPr>
            <p:ph type="subTitle" idx="1"/>
          </p:nvPr>
        </p:nvSpPr>
        <p:spPr>
          <a:xfrm>
            <a:off x="755650" y="980728"/>
            <a:ext cx="7848600" cy="5543897"/>
          </a:xfrm>
        </p:spPr>
        <p:txBody>
          <a:bodyPr>
            <a:normAutofit/>
          </a:bodyPr>
          <a:lstStyle/>
          <a:p>
            <a:pPr algn="l" eaLnBrk="1" hangingPunct="1"/>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Когда вершины многоугольника                                                     расположены в узлах квадратной                                                                                            сетки, можно воспользоваться</a:t>
            </a:r>
          </a:p>
          <a:p>
            <a:pPr algn="l" eaLnBrk="1" hangingPunct="1"/>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 формулой Пика. </a:t>
            </a:r>
          </a:p>
          <a:p>
            <a:pPr algn="l"/>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Формула так названа в честь                                                                                    австрийского математика Пика,                                                                                      который открыл ее в 1899 году.</a:t>
            </a:r>
            <a:b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S  =  В + Г/2 - 1, где</a:t>
            </a:r>
            <a:b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S - площадь многоугольника;</a:t>
            </a:r>
            <a:b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В - количество узлов сетки,                                                                            лежащих внутри многоугольника                                                                         (зеленые точки);</a:t>
            </a:r>
            <a:b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Г - количество узлов сетки,                                                                                     лежащих на границе многоугольника                                                                          (синие точки).</a:t>
            </a:r>
            <a:r>
              <a:rPr lang="ru-RU" altLang="ru-RU" sz="2000" b="1" dirty="0">
                <a:solidFill>
                  <a:schemeClr val="tx2">
                    <a:lumMod val="75000"/>
                  </a:schemeClr>
                </a:solidFill>
                <a:latin typeface="Times New Roman" panose="02020603050405020304" pitchFamily="18" charset="0"/>
                <a:cs typeface="Times New Roman" panose="02020603050405020304" pitchFamily="18" charset="0"/>
              </a:rPr>
              <a:t> </a:t>
            </a:r>
            <a:endPar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endParaRPr>
          </a:p>
          <a:p>
            <a:pPr algn="l"/>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Получаем</a:t>
            </a:r>
            <a:r>
              <a:rPr lang="ru-RU" altLang="ru-RU" sz="2000" b="1" dirty="0">
                <a:solidFill>
                  <a:schemeClr val="tx2">
                    <a:lumMod val="75000"/>
                  </a:schemeClr>
                </a:solidFill>
                <a:latin typeface="Times New Roman" panose="02020603050405020304" pitchFamily="18" charset="0"/>
                <a:cs typeface="Times New Roman" panose="02020603050405020304" pitchFamily="18" charset="0"/>
              </a:rPr>
              <a:t>, S = 28 + 20/2 - 1 = 37 </a:t>
            </a:r>
            <a:r>
              <a:rPr lang="ru-RU" altLang="ru-RU" sz="2000" b="1" dirty="0" err="1">
                <a:solidFill>
                  <a:schemeClr val="tx2">
                    <a:lumMod val="75000"/>
                  </a:schemeClr>
                </a:solidFill>
                <a:latin typeface="Times New Roman" panose="02020603050405020304" pitchFamily="18" charset="0"/>
                <a:cs typeface="Times New Roman" panose="02020603050405020304" pitchFamily="18" charset="0"/>
              </a:rPr>
              <a:t>кв.ед</a:t>
            </a:r>
            <a:r>
              <a:rPr lang="ru-RU" altLang="ru-RU" sz="2000" b="1" dirty="0">
                <a:solidFill>
                  <a:schemeClr val="tx2">
                    <a:lumMod val="75000"/>
                  </a:schemeClr>
                </a:solidFill>
                <a:latin typeface="Times New Roman" panose="02020603050405020304" pitchFamily="18" charset="0"/>
                <a:cs typeface="Times New Roman" panose="02020603050405020304" pitchFamily="18" charset="0"/>
              </a:rPr>
              <a:t>.</a:t>
            </a:r>
            <a:br>
              <a:rPr lang="ru-RU" altLang="ru-RU" sz="2000" b="1" dirty="0">
                <a:solidFill>
                  <a:schemeClr val="tx2">
                    <a:lumMod val="75000"/>
                  </a:schemeClr>
                </a:solidFill>
                <a:latin typeface="Times New Roman" panose="02020603050405020304" pitchFamily="18" charset="0"/>
                <a:cs typeface="Times New Roman" panose="02020603050405020304" pitchFamily="18" charset="0"/>
              </a:rPr>
            </a:br>
            <a:endParaRPr lang="ru-RU" altLang="ru-RU" sz="2000" b="1" dirty="0">
              <a:solidFill>
                <a:schemeClr val="tx2">
                  <a:lumMod val="75000"/>
                </a:schemeClr>
              </a:solidFill>
              <a:latin typeface="Times New Roman" panose="02020603050405020304" pitchFamily="18" charset="0"/>
              <a:cs typeface="Times New Roman" panose="02020603050405020304" pitchFamily="18" charset="0"/>
            </a:endParaRPr>
          </a:p>
          <a:p>
            <a:pPr algn="l" eaLnBrk="1" hangingPunct="1"/>
            <a:endPar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24128" y="1196752"/>
            <a:ext cx="2309391" cy="2886181"/>
          </a:xfrm>
          <a:prstGeom prst="rect">
            <a:avLst/>
          </a:prstGeom>
        </p:spPr>
      </p:pic>
      <p:pic>
        <p:nvPicPr>
          <p:cNvPr id="5" name="Picture 4" descr="[Произвольная+фигура+2.jpg]"/>
          <p:cNvPicPr>
            <a:picLocks noChangeAspect="1" noChangeArrowheads="1"/>
          </p:cNvPicPr>
          <p:nvPr/>
        </p:nvPicPr>
        <p:blipFill>
          <a:blip r:embed="rId3">
            <a:extLst>
              <a:ext uri="{28A0092B-C50C-407E-A947-70E740481C1C}">
                <a14:useLocalDpi xmlns:a14="http://schemas.microsoft.com/office/drawing/2010/main" val="0"/>
              </a:ext>
            </a:extLst>
          </a:blip>
          <a:srcRect b="5009"/>
          <a:stretch>
            <a:fillRect/>
          </a:stretch>
        </p:blipFill>
        <p:spPr>
          <a:xfrm>
            <a:off x="5364088" y="4509120"/>
            <a:ext cx="3317717" cy="1777951"/>
          </a:xfrm>
          <a:prstGeom prst="rect">
            <a:avLst/>
          </a:prstGeom>
          <a:noFill/>
        </p:spPr>
      </p:pic>
    </p:spTree>
    <p:extLst>
      <p:ext uri="{BB962C8B-B14F-4D97-AF65-F5344CB8AC3E}">
        <p14:creationId xmlns:p14="http://schemas.microsoft.com/office/powerpoint/2010/main" val="2864544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lum bright="-24000" contrast="42000"/>
            <a:extLst>
              <a:ext uri="{28A0092B-C50C-407E-A947-70E740481C1C}">
                <a14:useLocalDpi xmlns:a14="http://schemas.microsoft.com/office/drawing/2010/main" val="0"/>
              </a:ext>
            </a:extLst>
          </a:blip>
          <a:srcRect l="9328" t="3615" r="5212"/>
          <a:stretch>
            <a:fillRect/>
          </a:stretch>
        </p:blipFill>
        <p:spPr bwMode="auto">
          <a:xfrm>
            <a:off x="5332037" y="116631"/>
            <a:ext cx="3702803" cy="36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ChangeArrowheads="1"/>
          </p:cNvSpPr>
          <p:nvPr/>
        </p:nvSpPr>
        <p:spPr bwMode="auto">
          <a:xfrm>
            <a:off x="250825" y="260350"/>
            <a:ext cx="51847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40000"/>
              </a:lnSpc>
            </a:pPr>
            <a:r>
              <a:rPr lang="ru-RU" sz="2800" b="1" u="sng" dirty="0">
                <a:solidFill>
                  <a:schemeClr val="tx2">
                    <a:lumMod val="75000"/>
                  </a:schemeClr>
                </a:solidFill>
                <a:latin typeface="Times New Roman" pitchFamily="18" charset="0"/>
                <a:cs typeface="Times New Roman" pitchFamily="18" charset="0"/>
              </a:rPr>
              <a:t>Ассоциации вместо правил</a:t>
            </a:r>
            <a:r>
              <a:rPr lang="ru-RU" sz="2800" b="1" dirty="0">
                <a:solidFill>
                  <a:schemeClr val="tx2">
                    <a:lumMod val="75000"/>
                  </a:schemeClr>
                </a:solidFill>
                <a:latin typeface="Times New Roman" pitchFamily="18" charset="0"/>
                <a:cs typeface="Times New Roman" pitchFamily="18" charset="0"/>
              </a:rPr>
              <a:t/>
            </a:r>
            <a:br>
              <a:rPr lang="ru-RU" sz="2800" b="1" dirty="0">
                <a:solidFill>
                  <a:schemeClr val="tx2">
                    <a:lumMod val="75000"/>
                  </a:schemeClr>
                </a:solidFill>
                <a:latin typeface="Times New Roman" pitchFamily="18" charset="0"/>
                <a:cs typeface="Times New Roman" pitchFamily="18" charset="0"/>
              </a:rPr>
            </a:br>
            <a:r>
              <a:rPr lang="ru-RU" sz="2800" b="1" dirty="0">
                <a:solidFill>
                  <a:schemeClr val="tx2">
                    <a:lumMod val="75000"/>
                  </a:schemeClr>
                </a:solidFill>
                <a:latin typeface="Times New Roman" pitchFamily="18" charset="0"/>
                <a:cs typeface="Times New Roman" pitchFamily="18" charset="0"/>
              </a:rPr>
              <a:t>«Тригонометрия в ладони» </a:t>
            </a:r>
            <a:endParaRPr lang="ru-RU" sz="2800" b="1" dirty="0" smtClean="0">
              <a:solidFill>
                <a:schemeClr val="tx2">
                  <a:lumMod val="75000"/>
                </a:schemeClr>
              </a:solidFill>
              <a:latin typeface="Times New Roman" pitchFamily="18" charset="0"/>
              <a:cs typeface="Times New Roman" pitchFamily="18" charset="0"/>
            </a:endParaRPr>
          </a:p>
          <a:p>
            <a:pPr>
              <a:lnSpc>
                <a:spcPct val="140000"/>
              </a:lnSpc>
            </a:pPr>
            <a:r>
              <a:rPr lang="ru-RU" altLang="ru-RU" sz="2400" b="1" dirty="0" smtClean="0">
                <a:latin typeface="Times New Roman" panose="02020603050405020304" pitchFamily="18" charset="0"/>
                <a:cs typeface="Times New Roman" panose="02020603050405020304" pitchFamily="18" charset="0"/>
              </a:rPr>
              <a:t>Обратите </a:t>
            </a:r>
            <a:r>
              <a:rPr lang="ru-RU" altLang="ru-RU" sz="2400" b="1" dirty="0">
                <a:latin typeface="Times New Roman" panose="02020603050405020304" pitchFamily="18" charset="0"/>
                <a:cs typeface="Times New Roman" panose="02020603050405020304" pitchFamily="18" charset="0"/>
              </a:rPr>
              <a:t>внимание: </a:t>
            </a:r>
            <a:r>
              <a:rPr lang="ru-RU" altLang="ru-RU" sz="2400" b="1" dirty="0" smtClean="0">
                <a:latin typeface="Times New Roman" panose="02020603050405020304" pitchFamily="18" charset="0"/>
                <a:cs typeface="Times New Roman" panose="02020603050405020304" pitchFamily="18" charset="0"/>
              </a:rPr>
              <a:t>мы </a:t>
            </a:r>
            <a:r>
              <a:rPr lang="ru-RU" altLang="ru-RU" sz="2400" b="1" dirty="0">
                <a:latin typeface="Times New Roman" panose="02020603050405020304" pitchFamily="18" charset="0"/>
                <a:cs typeface="Times New Roman" panose="02020603050405020304" pitchFamily="18" charset="0"/>
              </a:rPr>
              <a:t>начинаем </a:t>
            </a:r>
            <a:endParaRPr lang="ru-RU" altLang="ru-RU" sz="2400" b="1" dirty="0" smtClean="0">
              <a:latin typeface="Times New Roman" panose="02020603050405020304" pitchFamily="18" charset="0"/>
              <a:cs typeface="Times New Roman" panose="02020603050405020304" pitchFamily="18" charset="0"/>
            </a:endParaRPr>
          </a:p>
          <a:p>
            <a:pPr>
              <a:lnSpc>
                <a:spcPct val="140000"/>
              </a:lnSpc>
            </a:pPr>
            <a:r>
              <a:rPr lang="ru-RU" altLang="ru-RU" sz="2400" b="1" dirty="0" smtClean="0">
                <a:latin typeface="Times New Roman" panose="02020603050405020304" pitchFamily="18" charset="0"/>
                <a:cs typeface="Times New Roman" panose="02020603050405020304" pitchFamily="18" charset="0"/>
              </a:rPr>
              <a:t>считать </a:t>
            </a:r>
            <a:r>
              <a:rPr lang="ru-RU" altLang="ru-RU" sz="2400" b="1" dirty="0">
                <a:latin typeface="Times New Roman" panose="02020603050405020304" pitchFamily="18" charset="0"/>
                <a:cs typeface="Times New Roman" panose="02020603050405020304" pitchFamily="18" charset="0"/>
              </a:rPr>
              <a:t>от мизинца </a:t>
            </a:r>
            <a:r>
              <a:rPr lang="ru-RU" altLang="ru-RU" sz="2400" b="1" dirty="0" smtClean="0">
                <a:latin typeface="Times New Roman" panose="02020603050405020304" pitchFamily="18" charset="0"/>
                <a:cs typeface="Times New Roman" panose="02020603050405020304" pitchFamily="18" charset="0"/>
              </a:rPr>
              <a:t>и </a:t>
            </a:r>
            <a:r>
              <a:rPr lang="ru-RU" altLang="ru-RU" sz="2400" b="1" dirty="0">
                <a:latin typeface="Times New Roman" panose="02020603050405020304" pitchFamily="18" charset="0"/>
                <a:cs typeface="Times New Roman" panose="02020603050405020304" pitchFamily="18" charset="0"/>
              </a:rPr>
              <a:t>если </a:t>
            </a:r>
            <a:r>
              <a:rPr lang="ru-RU" altLang="ru-RU" sz="2400" b="1" dirty="0" smtClean="0">
                <a:latin typeface="Times New Roman" panose="02020603050405020304" pitchFamily="18" charset="0"/>
                <a:cs typeface="Times New Roman" panose="02020603050405020304" pitchFamily="18" charset="0"/>
              </a:rPr>
              <a:t>пальцы</a:t>
            </a:r>
          </a:p>
          <a:p>
            <a:pPr>
              <a:lnSpc>
                <a:spcPct val="140000"/>
              </a:lnSpc>
            </a:pPr>
            <a:r>
              <a:rPr lang="ru-RU" altLang="ru-RU" sz="2400" b="1" dirty="0" smtClean="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считать лучами, </a:t>
            </a:r>
            <a:r>
              <a:rPr lang="ru-RU" altLang="ru-RU" sz="2400" b="1" dirty="0" smtClean="0">
                <a:latin typeface="Times New Roman" panose="02020603050405020304" pitchFamily="18" charset="0"/>
                <a:cs typeface="Times New Roman" panose="02020603050405020304" pitchFamily="18" charset="0"/>
              </a:rPr>
              <a:t>то </a:t>
            </a:r>
            <a:r>
              <a:rPr lang="ru-RU" altLang="ru-RU" sz="2400" b="1" dirty="0">
                <a:latin typeface="Times New Roman" panose="02020603050405020304" pitchFamily="18" charset="0"/>
                <a:cs typeface="Times New Roman" panose="02020603050405020304" pitchFamily="18" charset="0"/>
              </a:rPr>
              <a:t>направление </a:t>
            </a:r>
            <a:endParaRPr lang="ru-RU" altLang="ru-RU" sz="2400" b="1" dirty="0" smtClean="0">
              <a:latin typeface="Times New Roman" panose="02020603050405020304" pitchFamily="18" charset="0"/>
              <a:cs typeface="Times New Roman" panose="02020603050405020304" pitchFamily="18" charset="0"/>
            </a:endParaRPr>
          </a:p>
          <a:p>
            <a:pPr>
              <a:lnSpc>
                <a:spcPct val="140000"/>
              </a:lnSpc>
            </a:pPr>
            <a:r>
              <a:rPr lang="ru-RU" altLang="ru-RU" sz="2400" b="1" dirty="0" smtClean="0">
                <a:latin typeface="Times New Roman" panose="02020603050405020304" pitchFamily="18" charset="0"/>
                <a:cs typeface="Times New Roman" panose="02020603050405020304" pitchFamily="18" charset="0"/>
              </a:rPr>
              <a:t>мизинца соответствует </a:t>
            </a:r>
            <a:r>
              <a:rPr lang="ru-RU" altLang="ru-RU" sz="2400" b="1" dirty="0">
                <a:latin typeface="Times New Roman" panose="02020603050405020304" pitchFamily="18" charset="0"/>
                <a:cs typeface="Times New Roman" panose="02020603050405020304" pitchFamily="18" charset="0"/>
              </a:rPr>
              <a:t>началу отсчёта, </a:t>
            </a:r>
          </a:p>
          <a:p>
            <a:pPr algn="ctr">
              <a:lnSpc>
                <a:spcPct val="140000"/>
              </a:lnSpc>
            </a:pPr>
            <a:r>
              <a:rPr lang="ru-RU" altLang="ru-RU" sz="2400" b="1" dirty="0">
                <a:latin typeface="Book Antiqua" pitchFamily="18" charset="0"/>
              </a:rPr>
              <a:t>то есть </a:t>
            </a:r>
            <a:r>
              <a:rPr lang="ru-RU" altLang="ru-RU" sz="2400" b="1" dirty="0" smtClean="0">
                <a:latin typeface="Book Antiqua" pitchFamily="18" charset="0"/>
              </a:rPr>
              <a:t>0˚ </a:t>
            </a:r>
            <a:r>
              <a:rPr lang="ru-RU" altLang="ru-RU" sz="2400" b="1" dirty="0">
                <a:latin typeface="Book Antiqua" pitchFamily="18" charset="0"/>
              </a:rPr>
              <a:t>.</a:t>
            </a:r>
          </a:p>
        </p:txBody>
      </p:sp>
      <p:sp>
        <p:nvSpPr>
          <p:cNvPr id="6151" name="Rectangle 7"/>
          <p:cNvSpPr>
            <a:spLocks noChangeArrowheads="1"/>
          </p:cNvSpPr>
          <p:nvPr/>
        </p:nvSpPr>
        <p:spPr bwMode="auto">
          <a:xfrm>
            <a:off x="323850" y="3787775"/>
            <a:ext cx="7920038"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68288" indent="-174625">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120000"/>
              </a:lnSpc>
            </a:pPr>
            <a:r>
              <a:rPr lang="ru-RU" altLang="ru-RU" sz="2400" b="1" u="sng" dirty="0" smtClean="0">
                <a:latin typeface="Times New Roman" panose="02020603050405020304" pitchFamily="18" charset="0"/>
                <a:cs typeface="Times New Roman" panose="02020603050405020304" pitchFamily="18" charset="0"/>
              </a:rPr>
              <a:t>Введём  </a:t>
            </a:r>
            <a:r>
              <a:rPr lang="ru-RU" altLang="ru-RU" sz="2400" b="1" u="sng" dirty="0">
                <a:latin typeface="Times New Roman" panose="02020603050405020304" pitchFamily="18" charset="0"/>
                <a:cs typeface="Times New Roman" panose="02020603050405020304" pitchFamily="18" charset="0"/>
              </a:rPr>
              <a:t>нумерацию пальцев:</a:t>
            </a:r>
          </a:p>
          <a:p>
            <a:pPr>
              <a:lnSpc>
                <a:spcPct val="120000"/>
              </a:lnSpc>
              <a:buFontTx/>
              <a:buChar char="-"/>
            </a:pPr>
            <a:r>
              <a:rPr lang="ru-RU" altLang="ru-RU" sz="2400" b="1" dirty="0">
                <a:latin typeface="Times New Roman" panose="02020603050405020304" pitchFamily="18" charset="0"/>
                <a:cs typeface="Times New Roman" panose="02020603050405020304" pitchFamily="18" charset="0"/>
              </a:rPr>
              <a:t> мизинец                 № 0 – соответствует 0 </a:t>
            </a:r>
          </a:p>
          <a:p>
            <a:pPr>
              <a:lnSpc>
                <a:spcPct val="120000"/>
              </a:lnSpc>
              <a:buFontTx/>
              <a:buChar char="-"/>
            </a:pPr>
            <a:r>
              <a:rPr lang="ru-RU" altLang="ru-RU" sz="2400" b="1" dirty="0">
                <a:latin typeface="Times New Roman" panose="02020603050405020304" pitchFamily="18" charset="0"/>
                <a:cs typeface="Times New Roman" panose="02020603050405020304" pitchFamily="18" charset="0"/>
              </a:rPr>
              <a:t> безымянный       </a:t>
            </a:r>
            <a:r>
              <a:rPr lang="ru-RU" altLang="ru-RU" sz="2400" b="1" dirty="0" smtClean="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 1 – соответствует 30 </a:t>
            </a:r>
          </a:p>
          <a:p>
            <a:pPr>
              <a:lnSpc>
                <a:spcPct val="120000"/>
              </a:lnSpc>
              <a:buFontTx/>
              <a:buChar char="-"/>
            </a:pPr>
            <a:r>
              <a:rPr lang="ru-RU" altLang="ru-RU" sz="2400" b="1" dirty="0">
                <a:latin typeface="Times New Roman" panose="02020603050405020304" pitchFamily="18" charset="0"/>
                <a:cs typeface="Times New Roman" panose="02020603050405020304" pitchFamily="18" charset="0"/>
              </a:rPr>
              <a:t> средний                  № 2 – соответствует 45 </a:t>
            </a:r>
          </a:p>
          <a:p>
            <a:pPr>
              <a:lnSpc>
                <a:spcPct val="120000"/>
              </a:lnSpc>
              <a:buFontTx/>
              <a:buChar char="-"/>
            </a:pPr>
            <a:r>
              <a:rPr lang="ru-RU" altLang="ru-RU" sz="2400" b="1" dirty="0">
                <a:latin typeface="Times New Roman" panose="02020603050405020304" pitchFamily="18" charset="0"/>
                <a:cs typeface="Times New Roman" panose="02020603050405020304" pitchFamily="18" charset="0"/>
              </a:rPr>
              <a:t> указательный       № 3 – соответствует 60 </a:t>
            </a:r>
          </a:p>
          <a:p>
            <a:pPr>
              <a:lnSpc>
                <a:spcPct val="120000"/>
              </a:lnSpc>
              <a:buFontTx/>
              <a:buChar char="-"/>
            </a:pPr>
            <a:r>
              <a:rPr lang="ru-RU" altLang="ru-RU" sz="2400" b="1" dirty="0">
                <a:latin typeface="Times New Roman" panose="02020603050405020304" pitchFamily="18" charset="0"/>
                <a:cs typeface="Times New Roman" panose="02020603050405020304" pitchFamily="18" charset="0"/>
              </a:rPr>
              <a:t> большой                 № 4 – соответствует 90 </a:t>
            </a:r>
          </a:p>
        </p:txBody>
      </p:sp>
      <p:sp>
        <p:nvSpPr>
          <p:cNvPr id="6152" name="Oval 8"/>
          <p:cNvSpPr>
            <a:spLocks noChangeAspect="1" noChangeArrowheads="1"/>
          </p:cNvSpPr>
          <p:nvPr/>
        </p:nvSpPr>
        <p:spPr bwMode="auto">
          <a:xfrm>
            <a:off x="6228184" y="4365625"/>
            <a:ext cx="71437" cy="71438"/>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53" name="Oval 9"/>
          <p:cNvSpPr>
            <a:spLocks noChangeAspect="1" noChangeArrowheads="1"/>
          </p:cNvSpPr>
          <p:nvPr/>
        </p:nvSpPr>
        <p:spPr bwMode="auto">
          <a:xfrm>
            <a:off x="6391480" y="4868863"/>
            <a:ext cx="71438" cy="71438"/>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54" name="Oval 10"/>
          <p:cNvSpPr>
            <a:spLocks noChangeAspect="1" noChangeArrowheads="1"/>
          </p:cNvSpPr>
          <p:nvPr/>
        </p:nvSpPr>
        <p:spPr bwMode="auto">
          <a:xfrm>
            <a:off x="6391480" y="5290490"/>
            <a:ext cx="71437" cy="71438"/>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55" name="Oval 11"/>
          <p:cNvSpPr>
            <a:spLocks noChangeAspect="1" noChangeArrowheads="1"/>
          </p:cNvSpPr>
          <p:nvPr/>
        </p:nvSpPr>
        <p:spPr bwMode="auto">
          <a:xfrm>
            <a:off x="6420631" y="5698331"/>
            <a:ext cx="71437" cy="71437"/>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56" name="Oval 12"/>
          <p:cNvSpPr>
            <a:spLocks noChangeAspect="1" noChangeArrowheads="1"/>
          </p:cNvSpPr>
          <p:nvPr/>
        </p:nvSpPr>
        <p:spPr bwMode="auto">
          <a:xfrm>
            <a:off x="6420631" y="6130707"/>
            <a:ext cx="71437" cy="71437"/>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138515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2000" fill="hold"/>
                                        <p:tgtEl>
                                          <p:spTgt spid="6151"/>
                                        </p:tgtEl>
                                        <p:attrNameLst>
                                          <p:attrName>ppt_w</p:attrName>
                                        </p:attrNameLst>
                                      </p:cBhvr>
                                      <p:tavLst>
                                        <p:tav tm="0">
                                          <p:val>
                                            <p:fltVal val="0"/>
                                          </p:val>
                                        </p:tav>
                                        <p:tav tm="100000">
                                          <p:val>
                                            <p:strVal val="#ppt_w"/>
                                          </p:val>
                                        </p:tav>
                                      </p:tavLst>
                                    </p:anim>
                                    <p:anim calcmode="lin" valueType="num">
                                      <p:cBhvr>
                                        <p:cTn id="8" dur="2000" fill="hold"/>
                                        <p:tgtEl>
                                          <p:spTgt spid="61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Oval 4"/>
          <p:cNvSpPr>
            <a:spLocks noChangeArrowheads="1"/>
          </p:cNvSpPr>
          <p:nvPr/>
        </p:nvSpPr>
        <p:spPr bwMode="auto">
          <a:xfrm>
            <a:off x="344957" y="461962"/>
            <a:ext cx="8496300" cy="1152525"/>
          </a:xfrm>
          <a:prstGeom prst="ellipse">
            <a:avLst/>
          </a:prstGeom>
          <a:gradFill rotWithShape="1">
            <a:gsLst>
              <a:gs pos="0">
                <a:schemeClr val="bg1">
                  <a:alpha val="50000"/>
                </a:schemeClr>
              </a:gs>
              <a:gs pos="100000">
                <a:schemeClr val="accent1">
                  <a:alpha val="39999"/>
                </a:schemeClr>
              </a:gs>
            </a:gsLst>
            <a:path path="shape">
              <a:fillToRect l="50000" t="50000" r="50000" b="50000"/>
            </a:path>
          </a:gradFill>
          <a:ln w="6350">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3600" b="1" u="sng" dirty="0">
                <a:solidFill>
                  <a:srgbClr val="A5002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А    т е п е р ь  </a:t>
            </a:r>
            <a:r>
              <a:rPr lang="ru-RU" altLang="ru-RU" sz="3600" b="1" u="sng" dirty="0" smtClean="0">
                <a:solidFill>
                  <a:srgbClr val="A5002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ru-RU" altLang="ru-RU" sz="3600" b="1" u="sng" dirty="0">
                <a:solidFill>
                  <a:srgbClr val="A5002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в н и м а н и е !</a:t>
            </a:r>
          </a:p>
        </p:txBody>
      </p:sp>
      <p:sp>
        <p:nvSpPr>
          <p:cNvPr id="7173" name="Rectangle 5"/>
          <p:cNvSpPr>
            <a:spLocks noChangeArrowheads="1"/>
          </p:cNvSpPr>
          <p:nvPr/>
        </p:nvSpPr>
        <p:spPr bwMode="auto">
          <a:xfrm>
            <a:off x="611188" y="2133600"/>
            <a:ext cx="7993062" cy="4103688"/>
          </a:xfrm>
          <a:prstGeom prst="rect">
            <a:avLst/>
          </a:prstGeom>
          <a:noFill/>
          <a:ln w="190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400" b="1" dirty="0">
                <a:latin typeface="Times New Roman" panose="02020603050405020304" pitchFamily="18" charset="0"/>
                <a:cs typeface="Times New Roman" panose="02020603050405020304" pitchFamily="18" charset="0"/>
              </a:rPr>
              <a:t>Запомните формулу:</a:t>
            </a:r>
          </a:p>
          <a:p>
            <a:pPr algn="ctr"/>
            <a:endParaRPr lang="ru-RU" altLang="ru-RU" sz="2800" b="1" dirty="0">
              <a:latin typeface="Book Antiqua" pitchFamily="18" charset="0"/>
            </a:endParaRPr>
          </a:p>
          <a:p>
            <a:pPr algn="ctr"/>
            <a:endParaRPr lang="ru-RU" altLang="ru-RU" sz="2800" b="1" dirty="0">
              <a:latin typeface="Book Antiqua" pitchFamily="18" charset="0"/>
            </a:endParaRPr>
          </a:p>
          <a:p>
            <a:pPr algn="ctr"/>
            <a:endParaRPr lang="ru-RU" altLang="ru-RU" sz="2800" b="1" dirty="0">
              <a:latin typeface="Book Antiqua" pitchFamily="18" charset="0"/>
            </a:endParaRPr>
          </a:p>
          <a:p>
            <a:pPr algn="ctr"/>
            <a:endParaRPr lang="ru-RU" altLang="ru-RU" sz="2800" b="1" dirty="0">
              <a:latin typeface="Book Antiqua" pitchFamily="18" charset="0"/>
            </a:endParaRPr>
          </a:p>
          <a:p>
            <a:pPr algn="ctr"/>
            <a:endParaRPr lang="ru-RU" altLang="ru-RU" sz="2800" b="1" dirty="0">
              <a:latin typeface="Book Antiqua" pitchFamily="18" charset="0"/>
            </a:endParaRPr>
          </a:p>
          <a:p>
            <a:pPr algn="ctr"/>
            <a:endParaRPr lang="ru-RU" altLang="ru-RU" sz="2800" b="1" dirty="0">
              <a:latin typeface="Book Antiqua" pitchFamily="18" charset="0"/>
            </a:endParaRPr>
          </a:p>
          <a:p>
            <a:pPr algn="ctr"/>
            <a:r>
              <a:rPr lang="ru-RU" altLang="ru-RU" sz="2400" b="1" dirty="0">
                <a:latin typeface="Times New Roman" panose="02020603050405020304" pitchFamily="18" charset="0"/>
                <a:cs typeface="Times New Roman" panose="02020603050405020304" pitchFamily="18" charset="0"/>
              </a:rPr>
              <a:t>т.е.  половина  квадратного  корня </a:t>
            </a:r>
          </a:p>
          <a:p>
            <a:pPr algn="ctr"/>
            <a:r>
              <a:rPr lang="ru-RU" altLang="ru-RU" sz="2400" b="1" dirty="0">
                <a:latin typeface="Times New Roman" panose="02020603050405020304" pitchFamily="18" charset="0"/>
                <a:cs typeface="Times New Roman" panose="02020603050405020304" pitchFamily="18" charset="0"/>
              </a:rPr>
              <a:t>из  номера  (</a:t>
            </a:r>
            <a:r>
              <a:rPr lang="en-US" altLang="ru-RU" sz="2400" b="1" dirty="0">
                <a:latin typeface="Times New Roman" panose="02020603050405020304" pitchFamily="18" charset="0"/>
                <a:cs typeface="Times New Roman" panose="02020603050405020304" pitchFamily="18" charset="0"/>
              </a:rPr>
              <a:t>n</a:t>
            </a:r>
            <a:r>
              <a:rPr lang="ru-RU" altLang="ru-RU" sz="2400" b="1" dirty="0">
                <a:latin typeface="Times New Roman" panose="02020603050405020304" pitchFamily="18" charset="0"/>
                <a:cs typeface="Times New Roman" panose="02020603050405020304" pitchFamily="18" charset="0"/>
              </a:rPr>
              <a:t>)  пальца!</a:t>
            </a:r>
          </a:p>
        </p:txBody>
      </p:sp>
      <p:graphicFrame>
        <p:nvGraphicFramePr>
          <p:cNvPr id="7177" name="Object 9"/>
          <p:cNvGraphicFramePr>
            <a:graphicFrameLocks noChangeAspect="1"/>
          </p:cNvGraphicFramePr>
          <p:nvPr>
            <p:extLst>
              <p:ext uri="{D42A27DB-BD31-4B8C-83A1-F6EECF244321}">
                <p14:modId xmlns:p14="http://schemas.microsoft.com/office/powerpoint/2010/main" val="3815952107"/>
              </p:ext>
            </p:extLst>
          </p:nvPr>
        </p:nvGraphicFramePr>
        <p:xfrm>
          <a:off x="2051050" y="2781301"/>
          <a:ext cx="4681190" cy="2339836"/>
        </p:xfrm>
        <a:graphic>
          <a:graphicData uri="http://schemas.openxmlformats.org/presentationml/2006/ole">
            <mc:AlternateContent xmlns:mc="http://schemas.openxmlformats.org/markup-compatibility/2006">
              <mc:Choice xmlns:v="urn:schemas-microsoft-com:vml" Requires="v">
                <p:oleObj spid="_x0000_s3094" r:id="rId3" imgW="723600" imgH="431640" progId="">
                  <p:embed/>
                </p:oleObj>
              </mc:Choice>
              <mc:Fallback>
                <p:oleObj r:id="rId3" imgW="723600" imgH="431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781301"/>
                        <a:ext cx="4681190" cy="23398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9067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83" name="Group 67"/>
          <p:cNvGraphicFramePr>
            <a:graphicFrameLocks noGrp="1"/>
          </p:cNvGraphicFramePr>
          <p:nvPr/>
        </p:nvGraphicFramePr>
        <p:xfrm>
          <a:off x="250825" y="260350"/>
          <a:ext cx="8642350" cy="6264276"/>
        </p:xfrm>
        <a:graphic>
          <a:graphicData uri="http://schemas.openxmlformats.org/drawingml/2006/table">
            <a:tbl>
              <a:tblPr/>
              <a:tblGrid>
                <a:gridCol w="1584325"/>
                <a:gridCol w="1728788"/>
                <a:gridCol w="5329237"/>
              </a:tblGrid>
              <a:tr h="1044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dirty="0" smtClean="0">
                          <a:ln>
                            <a:noFill/>
                          </a:ln>
                          <a:solidFill>
                            <a:schemeClr val="tx1"/>
                          </a:solidFill>
                          <a:effectLst/>
                          <a:latin typeface="Times New Roman" pitchFamily="18" charset="0"/>
                        </a:rPr>
                        <a:t>№ пальца</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Угол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3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10429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0</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3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1044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1</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3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2</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3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29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3</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3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4</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3000" b="0" i="0" u="none" strike="noStrike" cap="none" normalizeH="0" baseline="0" smtClean="0">
                          <a:ln>
                            <a:noFill/>
                          </a:ln>
                          <a:solidFill>
                            <a:schemeClr val="tx1"/>
                          </a:solidFill>
                          <a:effectLst/>
                          <a:latin typeface="Times New Roman" pitchFamily="18"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3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84" name="Oval 68"/>
          <p:cNvSpPr>
            <a:spLocks noChangeAspect="1" noChangeArrowheads="1"/>
          </p:cNvSpPr>
          <p:nvPr/>
        </p:nvSpPr>
        <p:spPr bwMode="auto">
          <a:xfrm>
            <a:off x="2916238" y="2708275"/>
            <a:ext cx="71437" cy="71438"/>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285" name="Oval 69"/>
          <p:cNvSpPr>
            <a:spLocks noChangeAspect="1" noChangeArrowheads="1"/>
          </p:cNvSpPr>
          <p:nvPr/>
        </p:nvSpPr>
        <p:spPr bwMode="auto">
          <a:xfrm>
            <a:off x="2916238" y="5805488"/>
            <a:ext cx="71437" cy="71437"/>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286" name="Oval 70"/>
          <p:cNvSpPr>
            <a:spLocks noChangeAspect="1" noChangeArrowheads="1"/>
          </p:cNvSpPr>
          <p:nvPr/>
        </p:nvSpPr>
        <p:spPr bwMode="auto">
          <a:xfrm>
            <a:off x="2916238" y="3716338"/>
            <a:ext cx="71437" cy="71437"/>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287" name="Oval 71"/>
          <p:cNvSpPr>
            <a:spLocks noChangeAspect="1" noChangeArrowheads="1"/>
          </p:cNvSpPr>
          <p:nvPr/>
        </p:nvSpPr>
        <p:spPr bwMode="auto">
          <a:xfrm>
            <a:off x="2916238" y="4797425"/>
            <a:ext cx="71437" cy="71438"/>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288" name="Oval 72"/>
          <p:cNvSpPr>
            <a:spLocks noChangeAspect="1" noChangeArrowheads="1"/>
          </p:cNvSpPr>
          <p:nvPr/>
        </p:nvSpPr>
        <p:spPr bwMode="auto">
          <a:xfrm>
            <a:off x="2843213" y="1628775"/>
            <a:ext cx="71437" cy="71438"/>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aphicFrame>
        <p:nvGraphicFramePr>
          <p:cNvPr id="9289" name="Object 73"/>
          <p:cNvGraphicFramePr>
            <a:graphicFrameLocks noChangeAspect="1"/>
          </p:cNvGraphicFramePr>
          <p:nvPr/>
        </p:nvGraphicFramePr>
        <p:xfrm>
          <a:off x="4572000" y="1341438"/>
          <a:ext cx="2952750" cy="935037"/>
        </p:xfrm>
        <a:graphic>
          <a:graphicData uri="http://schemas.openxmlformats.org/presentationml/2006/ole">
            <mc:AlternateContent xmlns:mc="http://schemas.openxmlformats.org/markup-compatibility/2006">
              <mc:Choice xmlns:v="urn:schemas-microsoft-com:vml" Requires="v">
                <p:oleObj spid="_x0000_s4188" r:id="rId3" imgW="977760" imgH="431640" progId="">
                  <p:embed/>
                </p:oleObj>
              </mc:Choice>
              <mc:Fallback>
                <p:oleObj r:id="rId3" imgW="977760" imgH="431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41438"/>
                        <a:ext cx="295275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91" name="Object 75"/>
          <p:cNvGraphicFramePr>
            <a:graphicFrameLocks noChangeAspect="1"/>
          </p:cNvGraphicFramePr>
          <p:nvPr/>
        </p:nvGraphicFramePr>
        <p:xfrm>
          <a:off x="4572000" y="2349500"/>
          <a:ext cx="2952750" cy="1008063"/>
        </p:xfrm>
        <a:graphic>
          <a:graphicData uri="http://schemas.openxmlformats.org/presentationml/2006/ole">
            <mc:AlternateContent xmlns:mc="http://schemas.openxmlformats.org/markup-compatibility/2006">
              <mc:Choice xmlns:v="urn:schemas-microsoft-com:vml" Requires="v">
                <p:oleObj spid="_x0000_s4189" r:id="rId5" imgW="1054080" imgH="431640" progId="">
                  <p:embed/>
                </p:oleObj>
              </mc:Choice>
              <mc:Fallback>
                <p:oleObj r:id="rId5" imgW="1054080" imgH="431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349500"/>
                        <a:ext cx="29527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92" name="Object 76"/>
          <p:cNvGraphicFramePr>
            <a:graphicFrameLocks noChangeAspect="1"/>
          </p:cNvGraphicFramePr>
          <p:nvPr/>
        </p:nvGraphicFramePr>
        <p:xfrm>
          <a:off x="4572000" y="3429000"/>
          <a:ext cx="2305050" cy="936625"/>
        </p:xfrm>
        <a:graphic>
          <a:graphicData uri="http://schemas.openxmlformats.org/presentationml/2006/ole">
            <mc:AlternateContent xmlns:mc="http://schemas.openxmlformats.org/markup-compatibility/2006">
              <mc:Choice xmlns:v="urn:schemas-microsoft-com:vml" Requires="v">
                <p:oleObj spid="_x0000_s4190" r:id="rId7" imgW="825480" imgH="431640" progId="">
                  <p:embed/>
                </p:oleObj>
              </mc:Choice>
              <mc:Fallback>
                <p:oleObj r:id="rId7" imgW="825480" imgH="431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429000"/>
                        <a:ext cx="23050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93" name="Object 77"/>
          <p:cNvGraphicFramePr>
            <a:graphicFrameLocks noChangeAspect="1"/>
          </p:cNvGraphicFramePr>
          <p:nvPr/>
        </p:nvGraphicFramePr>
        <p:xfrm>
          <a:off x="4572000" y="4437063"/>
          <a:ext cx="2376488" cy="1008062"/>
        </p:xfrm>
        <a:graphic>
          <a:graphicData uri="http://schemas.openxmlformats.org/presentationml/2006/ole">
            <mc:AlternateContent xmlns:mc="http://schemas.openxmlformats.org/markup-compatibility/2006">
              <mc:Choice xmlns:v="urn:schemas-microsoft-com:vml" Requires="v">
                <p:oleObj spid="_x0000_s4191" r:id="rId9" imgW="825480" imgH="431640" progId="">
                  <p:embed/>
                </p:oleObj>
              </mc:Choice>
              <mc:Fallback>
                <p:oleObj r:id="rId9" imgW="825480" imgH="4316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4437063"/>
                        <a:ext cx="237648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94" name="Object 78"/>
          <p:cNvGraphicFramePr>
            <a:graphicFrameLocks noChangeAspect="1"/>
          </p:cNvGraphicFramePr>
          <p:nvPr/>
        </p:nvGraphicFramePr>
        <p:xfrm>
          <a:off x="4572000" y="5516563"/>
          <a:ext cx="3024188" cy="936625"/>
        </p:xfrm>
        <a:graphic>
          <a:graphicData uri="http://schemas.openxmlformats.org/presentationml/2006/ole">
            <mc:AlternateContent xmlns:mc="http://schemas.openxmlformats.org/markup-compatibility/2006">
              <mc:Choice xmlns:v="urn:schemas-microsoft-com:vml" Requires="v">
                <p:oleObj spid="_x0000_s4192" r:id="rId11" imgW="1028520" imgH="431640" progId="">
                  <p:embed/>
                </p:oleObj>
              </mc:Choice>
              <mc:Fallback>
                <p:oleObj r:id="rId11" imgW="1028520" imgH="4316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5516563"/>
                        <a:ext cx="302418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92625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79388" y="333375"/>
            <a:ext cx="87852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800" b="1" dirty="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А теперь ответьте на такой вопрос:</a:t>
            </a:r>
          </a:p>
          <a:p>
            <a:pPr algn="ctr">
              <a:lnSpc>
                <a:spcPct val="140000"/>
              </a:lnSpc>
            </a:pPr>
            <a:endParaRPr lang="ru-RU" altLang="ru-RU" sz="1600" b="1" i="1" dirty="0">
              <a:solidFill>
                <a:srgbClr val="000099"/>
              </a:solidFill>
              <a:latin typeface="Georgia" pitchFamily="18" charset="0"/>
            </a:endParaRPr>
          </a:p>
          <a:p>
            <a:pPr algn="ctr">
              <a:lnSpc>
                <a:spcPct val="140000"/>
              </a:lnSpc>
            </a:pPr>
            <a:r>
              <a:rPr lang="ru-RU" altLang="ru-RU" sz="2400" b="1" dirty="0">
                <a:latin typeface="Times New Roman" panose="02020603050405020304" pitchFamily="18" charset="0"/>
                <a:cs typeface="Times New Roman" panose="02020603050405020304" pitchFamily="18" charset="0"/>
              </a:rPr>
              <a:t>Что будет, </a:t>
            </a:r>
          </a:p>
          <a:p>
            <a:pPr algn="ctr">
              <a:lnSpc>
                <a:spcPct val="140000"/>
              </a:lnSpc>
            </a:pPr>
            <a:r>
              <a:rPr lang="ru-RU" altLang="ru-RU" sz="2400" b="1" dirty="0">
                <a:latin typeface="Times New Roman" panose="02020603050405020304" pitchFamily="18" charset="0"/>
                <a:cs typeface="Times New Roman" panose="02020603050405020304" pitchFamily="18" charset="0"/>
              </a:rPr>
              <a:t>если пальцы пронумеровать с большого, </a:t>
            </a:r>
          </a:p>
          <a:p>
            <a:pPr algn="ctr">
              <a:lnSpc>
                <a:spcPct val="140000"/>
              </a:lnSpc>
            </a:pPr>
            <a:r>
              <a:rPr lang="ru-RU" altLang="ru-RU" sz="2400" b="1" dirty="0">
                <a:latin typeface="Times New Roman" panose="02020603050405020304" pitchFamily="18" charset="0"/>
                <a:cs typeface="Times New Roman" panose="02020603050405020304" pitchFamily="18" charset="0"/>
              </a:rPr>
              <a:t>а начало отсчёта углов </a:t>
            </a:r>
          </a:p>
          <a:p>
            <a:pPr algn="ctr">
              <a:lnSpc>
                <a:spcPct val="140000"/>
              </a:lnSpc>
            </a:pPr>
            <a:r>
              <a:rPr lang="ru-RU" altLang="ru-RU" sz="2400" b="1" dirty="0">
                <a:latin typeface="Times New Roman" panose="02020603050405020304" pitchFamily="18" charset="0"/>
                <a:cs typeface="Times New Roman" panose="02020603050405020304" pitchFamily="18" charset="0"/>
              </a:rPr>
              <a:t>оставить по-прежнему, от мизинца?</a:t>
            </a:r>
          </a:p>
          <a:p>
            <a:pPr algn="ctr">
              <a:lnSpc>
                <a:spcPct val="140000"/>
              </a:lnSpc>
            </a:pPr>
            <a:endParaRPr lang="ru-RU" altLang="ru-RU" sz="2400" b="1" dirty="0">
              <a:latin typeface="Times New Roman" panose="02020603050405020304" pitchFamily="18" charset="0"/>
              <a:cs typeface="Times New Roman" panose="02020603050405020304" pitchFamily="18" charset="0"/>
            </a:endParaRPr>
          </a:p>
          <a:p>
            <a:pPr algn="ctr">
              <a:lnSpc>
                <a:spcPct val="140000"/>
              </a:lnSpc>
            </a:pPr>
            <a:r>
              <a:rPr lang="ru-RU" altLang="ru-RU" sz="2400" b="1" dirty="0">
                <a:latin typeface="Times New Roman" panose="02020603050405020304" pitchFamily="18" charset="0"/>
                <a:cs typeface="Times New Roman" panose="02020603050405020304" pitchFamily="18" charset="0"/>
              </a:rPr>
              <a:t>Что будет показывать значение            </a:t>
            </a:r>
            <a:r>
              <a:rPr lang="ru-RU" altLang="ru-RU" sz="2400" b="1" dirty="0" smtClean="0">
                <a:latin typeface="Times New Roman" panose="02020603050405020304" pitchFamily="18" charset="0"/>
                <a:cs typeface="Times New Roman" panose="02020603050405020304" pitchFamily="18" charset="0"/>
              </a:rPr>
              <a:t>   ?</a:t>
            </a:r>
            <a:endParaRPr lang="ru-RU" altLang="ru-RU" sz="2400" b="1" dirty="0">
              <a:latin typeface="Times New Roman" panose="02020603050405020304" pitchFamily="18" charset="0"/>
              <a:cs typeface="Times New Roman" panose="02020603050405020304" pitchFamily="18" charset="0"/>
            </a:endParaRPr>
          </a:p>
        </p:txBody>
      </p:sp>
      <p:sp>
        <p:nvSpPr>
          <p:cNvPr id="10246" name="AutoShape 6"/>
          <p:cNvSpPr>
            <a:spLocks noChangeArrowheads="1"/>
          </p:cNvSpPr>
          <p:nvPr/>
        </p:nvSpPr>
        <p:spPr bwMode="auto">
          <a:xfrm>
            <a:off x="1763713" y="4581525"/>
            <a:ext cx="5761037" cy="2087563"/>
          </a:xfrm>
          <a:prstGeom prst="irregularSeal2">
            <a:avLst/>
          </a:prstGeom>
          <a:gradFill rotWithShape="1">
            <a:gsLst>
              <a:gs pos="0">
                <a:schemeClr val="bg1"/>
              </a:gs>
              <a:gs pos="100000">
                <a:schemeClr val="accent1">
                  <a:alpha val="50000"/>
                </a:schemeClr>
              </a:gs>
            </a:gsLst>
            <a:path path="shape">
              <a:fillToRect l="50000" t="50000" r="50000" b="50000"/>
            </a:path>
          </a:gra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5000" b="1">
              <a:latin typeface="Georgia" pitchFamily="18" charset="0"/>
            </a:endParaRPr>
          </a:p>
        </p:txBody>
      </p:sp>
      <p:graphicFrame>
        <p:nvGraphicFramePr>
          <p:cNvPr id="10249" name="Object 9"/>
          <p:cNvGraphicFramePr>
            <a:graphicFrameLocks noChangeAspect="1"/>
          </p:cNvGraphicFramePr>
          <p:nvPr>
            <p:extLst>
              <p:ext uri="{D42A27DB-BD31-4B8C-83A1-F6EECF244321}">
                <p14:modId xmlns:p14="http://schemas.microsoft.com/office/powerpoint/2010/main" val="1739608577"/>
              </p:ext>
            </p:extLst>
          </p:nvPr>
        </p:nvGraphicFramePr>
        <p:xfrm>
          <a:off x="6300192" y="3573016"/>
          <a:ext cx="935038" cy="1368425"/>
        </p:xfrm>
        <a:graphic>
          <a:graphicData uri="http://schemas.openxmlformats.org/presentationml/2006/ole">
            <mc:AlternateContent xmlns:mc="http://schemas.openxmlformats.org/markup-compatibility/2006">
              <mc:Choice xmlns:v="urn:schemas-microsoft-com:vml" Requires="v">
                <p:oleObj spid="_x0000_s5158" r:id="rId3" imgW="266400" imgH="431640" progId="">
                  <p:embed/>
                </p:oleObj>
              </mc:Choice>
              <mc:Fallback>
                <p:oleObj r:id="rId3" imgW="266400" imgH="431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573016"/>
                        <a:ext cx="93503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
          <p:cNvGraphicFramePr>
            <a:graphicFrameLocks noChangeAspect="1"/>
          </p:cNvGraphicFramePr>
          <p:nvPr/>
        </p:nvGraphicFramePr>
        <p:xfrm>
          <a:off x="2916238" y="5157788"/>
          <a:ext cx="2951162" cy="1079500"/>
        </p:xfrm>
        <a:graphic>
          <a:graphicData uri="http://schemas.openxmlformats.org/presentationml/2006/ole">
            <mc:AlternateContent xmlns:mc="http://schemas.openxmlformats.org/markup-compatibility/2006">
              <mc:Choice xmlns:v="urn:schemas-microsoft-com:vml" Requires="v">
                <p:oleObj spid="_x0000_s5159" r:id="rId5" imgW="368280" imgH="139680" progId="">
                  <p:embed/>
                </p:oleObj>
              </mc:Choice>
              <mc:Fallback>
                <p:oleObj r:id="rId5" imgW="368280" imgH="139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5157788"/>
                        <a:ext cx="295116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00441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0" fill="hold"/>
                                        <p:tgtEl>
                                          <p:spTgt spid="10246"/>
                                        </p:tgtEl>
                                        <p:attrNameLst>
                                          <p:attrName>ppt_w</p:attrName>
                                        </p:attrNameLst>
                                      </p:cBhvr>
                                      <p:tavLst>
                                        <p:tav tm="0">
                                          <p:val>
                                            <p:fltVal val="0"/>
                                          </p:val>
                                        </p:tav>
                                        <p:tav tm="100000">
                                          <p:val>
                                            <p:strVal val="#ppt_w"/>
                                          </p:val>
                                        </p:tav>
                                      </p:tavLst>
                                    </p:anim>
                                    <p:anim calcmode="lin" valueType="num">
                                      <p:cBhvr>
                                        <p:cTn id="8" dur="5000" fill="hold"/>
                                        <p:tgtEl>
                                          <p:spTgt spid="102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p:cTn id="13" dur="3000" fill="hold"/>
                                        <p:tgtEl>
                                          <p:spTgt spid="10250"/>
                                        </p:tgtEl>
                                        <p:attrNameLst>
                                          <p:attrName>ppt_w</p:attrName>
                                        </p:attrNameLst>
                                      </p:cBhvr>
                                      <p:tavLst>
                                        <p:tav tm="0">
                                          <p:val>
                                            <p:fltVal val="0"/>
                                          </p:val>
                                        </p:tav>
                                        <p:tav tm="100000">
                                          <p:val>
                                            <p:strVal val="#ppt_w"/>
                                          </p:val>
                                        </p:tav>
                                      </p:tavLst>
                                    </p:anim>
                                    <p:anim calcmode="lin" valueType="num">
                                      <p:cBhvr>
                                        <p:cTn id="14" dur="3000" fill="hold"/>
                                        <p:tgtEl>
                                          <p:spTgt spid="102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tx2">
                    <a:lumMod val="75000"/>
                  </a:schemeClr>
                </a:solidFill>
                <a:latin typeface="Times New Roman" panose="02020603050405020304" pitchFamily="18" charset="0"/>
                <a:cs typeface="Times New Roman" panose="02020603050405020304" pitchFamily="18" charset="0"/>
              </a:rPr>
              <a:t>Лошадиное правило</a:t>
            </a:r>
            <a:br>
              <a:rPr lang="ru-RU" sz="2800" b="1" dirty="0" smtClean="0">
                <a:solidFill>
                  <a:schemeClr val="tx2">
                    <a:lumMod val="75000"/>
                  </a:schemeClr>
                </a:solidFill>
                <a:latin typeface="Times New Roman" panose="02020603050405020304" pitchFamily="18" charset="0"/>
                <a:cs typeface="Times New Roman" panose="02020603050405020304" pitchFamily="18" charset="0"/>
              </a:rPr>
            </a:br>
            <a:endParaRPr lang="ru-RU" sz="28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03848" y="1124745"/>
            <a:ext cx="5482952" cy="4824536"/>
          </a:xfrm>
        </p:spPr>
        <p:txBody>
          <a:bodyPr>
            <a:normAutofit fontScale="92500" lnSpcReduction="10000"/>
          </a:bodyPr>
          <a:lstStyle/>
          <a:p>
            <a:pPr marL="0" indent="0">
              <a:buNone/>
            </a:pPr>
            <a:r>
              <a:rPr lang="ru-RU" dirty="0"/>
              <a:t/>
            </a:r>
            <a:br>
              <a:rPr lang="ru-RU" dirty="0"/>
            </a:br>
            <a:r>
              <a:rPr lang="ru-RU" sz="2400" b="1" dirty="0">
                <a:latin typeface="Times New Roman" panose="02020603050405020304" pitchFamily="18" charset="0"/>
                <a:cs typeface="Times New Roman" panose="02020603050405020304" pitchFamily="18" charset="0"/>
              </a:rPr>
              <a:t>В старые добрые времена жил рассеянный математик, который при поиске ответа менять или не менять название функции (синус на косинус), смотрел на свою умную лошадь.  Она кивала головой вдоль той оси координат, которой принадлежала точка, соответствующая первому слагаемому аргумента </a:t>
            </a:r>
            <a:r>
              <a:rPr lang="ru-RU" sz="2400" b="1" dirty="0" smtClean="0">
                <a:latin typeface="Times New Roman" panose="02020603050405020304" pitchFamily="18" charset="0"/>
                <a:cs typeface="Times New Roman" panose="02020603050405020304" pitchFamily="18" charset="0"/>
              </a:rPr>
              <a:t>(π/2 </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а),</a:t>
            </a:r>
            <a:r>
              <a:rPr lang="ru-RU" sz="2400" b="1" dirty="0">
                <a:latin typeface="Times New Roman" panose="02020603050405020304" pitchFamily="18" charset="0"/>
                <a:cs typeface="Times New Roman" panose="02020603050405020304" pitchFamily="18" charset="0"/>
              </a:rPr>
              <a:t> (3π/2 ± а) или </a:t>
            </a:r>
            <a:r>
              <a:rPr lang="ru-RU" sz="2400" b="1" dirty="0" smtClean="0">
                <a:latin typeface="Times New Roman" panose="02020603050405020304" pitchFamily="18" charset="0"/>
                <a:cs typeface="Times New Roman" panose="02020603050405020304" pitchFamily="18" charset="0"/>
              </a:rPr>
              <a:t>(π </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а), </a:t>
            </a:r>
            <a:r>
              <a:rPr lang="ru-RU" sz="2400" b="1" dirty="0">
                <a:latin typeface="Times New Roman" panose="02020603050405020304" pitchFamily="18" charset="0"/>
                <a:cs typeface="Times New Roman" panose="02020603050405020304" pitchFamily="18" charset="0"/>
              </a:rPr>
              <a:t>(2π ± а). Если лошадь кивала головой вдоль оси ОУ, то математик считал, что получен ответ «да, менять», если вдоль оси ОХ, то «нет, не менять</a:t>
            </a:r>
            <a:r>
              <a:rPr lang="ru-RU" sz="2400" b="1" dirty="0" smtClean="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 </a:t>
            </a:r>
          </a:p>
          <a:p>
            <a:endParaRPr lang="ru-RU" dirty="0"/>
          </a:p>
        </p:txBody>
      </p:sp>
      <p:pic>
        <p:nvPicPr>
          <p:cNvPr id="4" name="Рисунок 3" descr="I:\МАТЕМАТИКА\2012-2013\ОКТЯБРЬ\10.10.12\Иллюстрация_Лошадиного_правила.jpg"/>
          <p:cNvPicPr/>
          <p:nvPr/>
        </p:nvPicPr>
        <p:blipFill>
          <a:blip r:embed="rId2" cstate="print"/>
          <a:srcRect/>
          <a:stretch>
            <a:fillRect/>
          </a:stretch>
        </p:blipFill>
        <p:spPr bwMode="auto">
          <a:xfrm>
            <a:off x="474529" y="1296081"/>
            <a:ext cx="2376264" cy="345871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665266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2800" b="1" u="sng" dirty="0" smtClean="0">
                <a:solidFill>
                  <a:schemeClr val="tx2">
                    <a:lumMod val="75000"/>
                  </a:schemeClr>
                </a:solidFill>
                <a:latin typeface="Times New Roman" pitchFamily="18" charset="0"/>
                <a:cs typeface="Times New Roman" pitchFamily="18" charset="0"/>
              </a:rPr>
              <a:t>Решение нестандартных задач</a:t>
            </a:r>
            <a:endParaRPr lang="ru-RU" sz="2800" u="sng" dirty="0">
              <a:solidFill>
                <a:schemeClr val="tx2">
                  <a:lumMod val="75000"/>
                </a:schemeClr>
              </a:solidFill>
            </a:endParaRPr>
          </a:p>
        </p:txBody>
      </p:sp>
      <p:sp>
        <p:nvSpPr>
          <p:cNvPr id="3" name="Объект 2"/>
          <p:cNvSpPr>
            <a:spLocks noGrp="1"/>
          </p:cNvSpPr>
          <p:nvPr>
            <p:ph idx="1"/>
          </p:nvPr>
        </p:nvSpPr>
        <p:spPr>
          <a:xfrm>
            <a:off x="457200" y="1052736"/>
            <a:ext cx="8229600" cy="5073427"/>
          </a:xfrm>
        </p:spPr>
        <p:txBody>
          <a:bodyPr>
            <a:noAutofit/>
          </a:bodyPr>
          <a:lstStyle/>
          <a:p>
            <a:pPr marL="0" indent="0" algn="ctr">
              <a:buNone/>
            </a:pPr>
            <a:r>
              <a:rPr lang="ru-RU" sz="2400" b="1" dirty="0">
                <a:latin typeface="Times New Roman" panose="02020603050405020304" pitchFamily="18" charset="0"/>
                <a:cs typeface="Times New Roman" panose="02020603050405020304" pitchFamily="18" charset="0"/>
              </a:rPr>
              <a:t>«Разрезные» </a:t>
            </a:r>
            <a:r>
              <a:rPr lang="ru-RU" sz="2400" b="1" dirty="0" smtClean="0">
                <a:latin typeface="Times New Roman" panose="02020603050405020304" pitchFamily="18" charset="0"/>
                <a:cs typeface="Times New Roman" panose="02020603050405020304" pitchFamily="18" charset="0"/>
              </a:rPr>
              <a:t>теоремы </a:t>
            </a:r>
          </a:p>
          <a:p>
            <a:pPr marL="0" indent="0">
              <a:buNone/>
            </a:pPr>
            <a:r>
              <a:rPr lang="ru-RU" sz="2200" b="1" dirty="0" smtClean="0">
                <a:latin typeface="Times New Roman" panose="02020603050405020304" pitchFamily="18" charset="0"/>
                <a:cs typeface="Times New Roman" panose="02020603050405020304" pitchFamily="18" charset="0"/>
              </a:rPr>
              <a:t>«</a:t>
            </a:r>
            <a:r>
              <a:rPr lang="ru-RU" sz="2200" b="1" dirty="0">
                <a:latin typeface="Times New Roman" panose="02020603050405020304" pitchFamily="18" charset="0"/>
                <a:cs typeface="Times New Roman" panose="02020603050405020304" pitchFamily="18" charset="0"/>
              </a:rPr>
              <a:t>Разрезная» теорема представляет собой комплект из четырех карточек, каждая из которых содержит: </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1. Формулировку теоремы. </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2. Чертеж к теореме. </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3. Что дано и что надо доказать. </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4. Доказательство самой теоремы. </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Проверка знаний учащихся с помощью «разрезных» теорем очень эффективна. Учащиеся с большим удовольствием собирают «разрезные» теоремы. Такой нетрадиционный способ проверки знаний вызывает у них большой интерес, занимает мало времени на уроке, позволяет достаточно объективно судить о знаниях учащихся и дает возможность учителю опросить большое количество учеников. </a:t>
            </a:r>
          </a:p>
        </p:txBody>
      </p:sp>
    </p:spTree>
    <p:extLst>
      <p:ext uri="{BB962C8B-B14F-4D97-AF65-F5344CB8AC3E}">
        <p14:creationId xmlns:p14="http://schemas.microsoft.com/office/powerpoint/2010/main" val="1366367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pPr lvl="0" fontAlgn="base">
              <a:spcAft>
                <a:spcPct val="0"/>
              </a:spcAft>
            </a:pPr>
            <a:r>
              <a:rPr lang="ru-RU" sz="2800" dirty="0">
                <a:latin typeface="Arial" pitchFamily="34" charset="0"/>
                <a:ea typeface="Times New Roman" pitchFamily="18" charset="0"/>
                <a:cs typeface="Arial" pitchFamily="34" charset="0"/>
              </a:rPr>
              <a:t> </a:t>
            </a:r>
            <a:r>
              <a:rPr lang="ru-RU" sz="2800" b="1" dirty="0">
                <a:solidFill>
                  <a:schemeClr val="tx2">
                    <a:lumMod val="75000"/>
                  </a:schemeClr>
                </a:solidFill>
                <a:latin typeface="Times New Roman" pitchFamily="18" charset="0"/>
                <a:ea typeface="Calibri" pitchFamily="34" charset="0"/>
                <a:cs typeface="Times New Roman" pitchFamily="18" charset="0"/>
              </a:rPr>
              <a:t>“Личность – звено между  мотивацией и ее реализацией” </a:t>
            </a:r>
            <a:r>
              <a:rPr lang="ru-RU" sz="2800" b="1" dirty="0" smtClean="0">
                <a:solidFill>
                  <a:schemeClr val="tx2">
                    <a:lumMod val="75000"/>
                  </a:schemeClr>
                </a:solidFill>
                <a:latin typeface="Times New Roman" pitchFamily="18" charset="0"/>
                <a:ea typeface="Calibri" pitchFamily="34" charset="0"/>
                <a:cs typeface="Times New Roman" pitchFamily="18" charset="0"/>
              </a:rPr>
              <a:t/>
            </a:r>
            <a:br>
              <a:rPr lang="ru-RU" sz="2800" b="1" dirty="0" smtClean="0">
                <a:solidFill>
                  <a:schemeClr val="tx2">
                    <a:lumMod val="75000"/>
                  </a:schemeClr>
                </a:solidFill>
                <a:latin typeface="Times New Roman" pitchFamily="18" charset="0"/>
                <a:ea typeface="Calibri" pitchFamily="34" charset="0"/>
                <a:cs typeface="Times New Roman" pitchFamily="18" charset="0"/>
              </a:rPr>
            </a:br>
            <a:r>
              <a:rPr lang="ru-RU" sz="2800" b="1" dirty="0" smtClean="0">
                <a:solidFill>
                  <a:schemeClr val="tx2">
                    <a:lumMod val="75000"/>
                  </a:schemeClr>
                </a:solidFill>
                <a:latin typeface="Times New Roman" pitchFamily="18" charset="0"/>
                <a:ea typeface="Calibri" pitchFamily="34" charset="0"/>
                <a:cs typeface="Times New Roman" pitchFamily="18" charset="0"/>
              </a:rPr>
              <a:t> </a:t>
            </a:r>
            <a:r>
              <a:rPr lang="ru-RU" sz="2800" b="1" dirty="0">
                <a:solidFill>
                  <a:schemeClr val="tx2">
                    <a:lumMod val="75000"/>
                  </a:schemeClr>
                </a:solidFill>
                <a:latin typeface="Times New Roman" pitchFamily="18" charset="0"/>
                <a:ea typeface="Calibri" pitchFamily="34" charset="0"/>
                <a:cs typeface="Times New Roman" pitchFamily="18" charset="0"/>
              </a:rPr>
              <a:t>З. Фрейд</a:t>
            </a:r>
            <a:endParaRPr lang="ru-RU" sz="2800" dirty="0">
              <a:solidFill>
                <a:schemeClr val="tx2">
                  <a:lumMod val="75000"/>
                </a:schemeClr>
              </a:solidFill>
            </a:endParaRPr>
          </a:p>
        </p:txBody>
      </p:sp>
      <p:sp>
        <p:nvSpPr>
          <p:cNvPr id="3" name="Объект 2"/>
          <p:cNvSpPr>
            <a:spLocks noGrp="1"/>
          </p:cNvSpPr>
          <p:nvPr>
            <p:ph idx="1"/>
          </p:nvPr>
        </p:nvSpPr>
        <p:spPr/>
        <p:txBody>
          <a:bodyPr>
            <a:normAutofit/>
          </a:bodyPr>
          <a:lstStyle/>
          <a:p>
            <a:pPr indent="450850"/>
            <a:r>
              <a:rPr lang="ru-RU" sz="2400" b="1" dirty="0">
                <a:latin typeface="Times New Roman" pitchFamily="18" charset="0"/>
                <a:cs typeface="Times New Roman" pitchFamily="18" charset="0"/>
              </a:rPr>
              <a:t>Мотив - это то, что побуждает человека к действию. </a:t>
            </a:r>
          </a:p>
          <a:p>
            <a:pPr indent="450850"/>
            <a:endParaRPr lang="ru-RU" sz="2400" b="1" dirty="0">
              <a:latin typeface="Times New Roman" pitchFamily="18" charset="0"/>
              <a:ea typeface="Calibri" pitchFamily="34" charset="0"/>
              <a:cs typeface="Times New Roman" pitchFamily="18" charset="0"/>
            </a:endParaRPr>
          </a:p>
          <a:p>
            <a:pPr indent="450850"/>
            <a:r>
              <a:rPr lang="ru-RU" sz="2400" b="1" dirty="0" smtClean="0">
                <a:latin typeface="Times New Roman" pitchFamily="18" charset="0"/>
                <a:ea typeface="Calibri" pitchFamily="34" charset="0"/>
                <a:cs typeface="Times New Roman" pitchFamily="18" charset="0"/>
              </a:rPr>
              <a:t>Мотивация  </a:t>
            </a:r>
            <a:r>
              <a:rPr lang="ru-RU" sz="2400" b="1" dirty="0">
                <a:latin typeface="Times New Roman" pitchFamily="18" charset="0"/>
                <a:ea typeface="Calibri" pitchFamily="34" charset="0"/>
                <a:cs typeface="Times New Roman" pitchFamily="18" charset="0"/>
              </a:rPr>
              <a:t>– </a:t>
            </a:r>
            <a:r>
              <a:rPr lang="ru-RU" sz="2400" b="1" dirty="0" smtClean="0">
                <a:latin typeface="Times New Roman" pitchFamily="18" charset="0"/>
                <a:ea typeface="Calibri" pitchFamily="34" charset="0"/>
                <a:cs typeface="Times New Roman" pitchFamily="18" charset="0"/>
              </a:rPr>
              <a:t> важнейший  компонент  структуры </a:t>
            </a:r>
            <a:r>
              <a:rPr lang="ru-RU" sz="2400" b="1" dirty="0">
                <a:latin typeface="Times New Roman" pitchFamily="18" charset="0"/>
                <a:ea typeface="Calibri" pitchFamily="34" charset="0"/>
                <a:cs typeface="Times New Roman" pitchFamily="18" charset="0"/>
              </a:rPr>
              <a:t>учебной деятельности, а для </a:t>
            </a:r>
            <a:r>
              <a:rPr lang="ru-RU" sz="2400" b="1" dirty="0" smtClean="0">
                <a:latin typeface="Times New Roman" pitchFamily="18" charset="0"/>
                <a:ea typeface="Calibri" pitchFamily="34" charset="0"/>
                <a:cs typeface="Times New Roman" pitchFamily="18" charset="0"/>
              </a:rPr>
              <a:t>личности -  </a:t>
            </a:r>
            <a:r>
              <a:rPr lang="ru-RU" sz="2400" b="1" dirty="0">
                <a:latin typeface="Times New Roman" pitchFamily="18" charset="0"/>
                <a:ea typeface="Calibri" pitchFamily="34" charset="0"/>
                <a:cs typeface="Times New Roman" pitchFamily="18" charset="0"/>
              </a:rPr>
              <a:t>выработанная внутренняя </a:t>
            </a:r>
            <a:r>
              <a:rPr lang="ru-RU" sz="2400" b="1" dirty="0" smtClean="0">
                <a:latin typeface="Times New Roman" pitchFamily="18" charset="0"/>
                <a:ea typeface="Calibri" pitchFamily="34" charset="0"/>
                <a:cs typeface="Times New Roman" pitchFamily="18" charset="0"/>
              </a:rPr>
              <a:t> мотивация,  есть  основной  критерий  </a:t>
            </a:r>
            <a:r>
              <a:rPr lang="ru-RU" sz="2400" b="1" dirty="0">
                <a:latin typeface="Times New Roman" pitchFamily="18" charset="0"/>
                <a:ea typeface="Calibri" pitchFamily="34" charset="0"/>
                <a:cs typeface="Times New Roman" pitchFamily="18" charset="0"/>
              </a:rPr>
              <a:t>ее </a:t>
            </a:r>
            <a:r>
              <a:rPr lang="ru-RU" sz="2400" b="1" dirty="0" err="1">
                <a:latin typeface="Times New Roman" pitchFamily="18" charset="0"/>
                <a:ea typeface="Calibri" pitchFamily="34" charset="0"/>
                <a:cs typeface="Times New Roman" pitchFamily="18" charset="0"/>
              </a:rPr>
              <a:t>сформированности</a:t>
            </a:r>
            <a:r>
              <a:rPr lang="ru-RU" sz="2400" b="1" dirty="0">
                <a:latin typeface="Times New Roman" pitchFamily="18" charset="0"/>
                <a:ea typeface="Calibri" pitchFamily="34" charset="0"/>
                <a:cs typeface="Times New Roman" pitchFamily="18" charset="0"/>
              </a:rPr>
              <a:t>. </a:t>
            </a:r>
          </a:p>
          <a:p>
            <a:pPr indent="0">
              <a:buNone/>
            </a:pPr>
            <a:endParaRPr lang="ru-RU" sz="2400" b="1" dirty="0">
              <a:latin typeface="Times New Roman" pitchFamily="18" charset="0"/>
              <a:ea typeface="Calibri" pitchFamily="34" charset="0"/>
              <a:cs typeface="Times New Roman" pitchFamily="18" charset="0"/>
            </a:endParaRPr>
          </a:p>
          <a:p>
            <a:pPr indent="450850"/>
            <a:r>
              <a:rPr lang="ru-RU" sz="2400" b="1" dirty="0">
                <a:latin typeface="Times New Roman" pitchFamily="18" charset="0"/>
                <a:ea typeface="Calibri" pitchFamily="34" charset="0"/>
                <a:cs typeface="Times New Roman" pitchFamily="18" charset="0"/>
              </a:rPr>
              <a:t>Он заключается в том, что ребенок получает удовольствие от самой деятельности, значимости для личности непосредственного ее результата</a:t>
            </a:r>
            <a:endParaRPr lang="ru-RU" sz="2400" b="1" dirty="0">
              <a:latin typeface="Times New Roman" pitchFamily="18" charset="0"/>
              <a:cs typeface="Times New Roman" pitchFamily="18" charset="0"/>
            </a:endParaRPr>
          </a:p>
          <a:p>
            <a:endParaRPr lang="ru-RU" sz="2400" dirty="0"/>
          </a:p>
        </p:txBody>
      </p:sp>
    </p:spTree>
    <p:extLst>
      <p:ext uri="{BB962C8B-B14F-4D97-AF65-F5344CB8AC3E}">
        <p14:creationId xmlns:p14="http://schemas.microsoft.com/office/powerpoint/2010/main" val="248517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u="sng" dirty="0" smtClean="0">
                <a:solidFill>
                  <a:schemeClr val="tx2">
                    <a:lumMod val="75000"/>
                  </a:schemeClr>
                </a:solidFill>
                <a:latin typeface="Times New Roman" panose="02020603050405020304" pitchFamily="18" charset="0"/>
                <a:cs typeface="Times New Roman" panose="02020603050405020304" pitchFamily="18" charset="0"/>
              </a:rPr>
              <a:t>Приёмы, способствующие проявлению </a:t>
            </a:r>
            <a:r>
              <a:rPr lang="ru-RU" sz="2800" b="1" u="sng" dirty="0">
                <a:solidFill>
                  <a:schemeClr val="tx2">
                    <a:lumMod val="75000"/>
                  </a:schemeClr>
                </a:solidFill>
                <a:latin typeface="Times New Roman" panose="02020603050405020304" pitchFamily="18" charset="0"/>
                <a:cs typeface="Times New Roman" panose="02020603050405020304" pitchFamily="18" charset="0"/>
              </a:rPr>
              <a:t>интереса к </a:t>
            </a:r>
            <a:r>
              <a:rPr lang="ru-RU" sz="2800" b="1" u="sng" dirty="0" smtClean="0">
                <a:solidFill>
                  <a:schemeClr val="tx2">
                    <a:lumMod val="75000"/>
                  </a:schemeClr>
                </a:solidFill>
                <a:latin typeface="Times New Roman" panose="02020603050405020304" pitchFamily="18" charset="0"/>
                <a:cs typeface="Times New Roman" panose="02020603050405020304" pitchFamily="18" charset="0"/>
              </a:rPr>
              <a:t>изучаемой теме: </a:t>
            </a:r>
            <a:r>
              <a:rPr lang="ru-RU" sz="2800" b="1" u="sng" dirty="0">
                <a:solidFill>
                  <a:schemeClr val="tx2">
                    <a:lumMod val="75000"/>
                  </a:schemeClr>
                </a:solidFill>
                <a:latin typeface="Times New Roman" panose="02020603050405020304" pitchFamily="18" charset="0"/>
                <a:cs typeface="Times New Roman" panose="02020603050405020304" pitchFamily="18" charset="0"/>
              </a:rPr>
              <a:t/>
            </a:r>
            <a:br>
              <a:rPr lang="ru-RU" sz="2800" b="1" u="sng" dirty="0">
                <a:solidFill>
                  <a:schemeClr val="tx2">
                    <a:lumMod val="75000"/>
                  </a:schemeClr>
                </a:solidFill>
                <a:latin typeface="Times New Roman" panose="02020603050405020304" pitchFamily="18" charset="0"/>
                <a:cs typeface="Times New Roman" panose="02020603050405020304" pitchFamily="18" charset="0"/>
              </a:rPr>
            </a:br>
            <a:endParaRPr lang="ru-RU" sz="2800" b="1" u="sng"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1412776"/>
            <a:ext cx="8229600" cy="4713387"/>
          </a:xfrm>
        </p:spPr>
        <p:txBody>
          <a:bodyPr>
            <a:normAutofit fontScale="92500" lnSpcReduction="20000"/>
          </a:bodyPr>
          <a:lstStyle/>
          <a:p>
            <a:r>
              <a:rPr lang="ru-RU" sz="2400" b="1" dirty="0">
                <a:latin typeface="Times New Roman" panose="02020603050405020304" pitchFamily="18" charset="0"/>
                <a:cs typeface="Times New Roman" panose="02020603050405020304" pitchFamily="18" charset="0"/>
              </a:rPr>
              <a:t>«Оратор»  За 1 минуту убедите своего собеседника в том, что изучение этой темы просто необходимо.</a:t>
            </a:r>
          </a:p>
          <a:p>
            <a:r>
              <a:rPr lang="ru-RU" sz="2400" b="1" dirty="0">
                <a:latin typeface="Times New Roman" panose="02020603050405020304" pitchFamily="18" charset="0"/>
                <a:cs typeface="Times New Roman" panose="02020603050405020304" pitchFamily="18" charset="0"/>
              </a:rPr>
              <a:t>«Автор» …Если бы вы были автором учебника, как бы вы объяснили ученикам необходимость изучения этой темы?</a:t>
            </a:r>
          </a:p>
          <a:p>
            <a:r>
              <a:rPr lang="ru-RU" sz="2400" b="1" dirty="0">
                <a:latin typeface="Times New Roman" panose="02020603050405020304" pitchFamily="18" charset="0"/>
                <a:cs typeface="Times New Roman" panose="02020603050405020304" pitchFamily="18" charset="0"/>
              </a:rPr>
              <a:t>…Если бы вы были автором учебника, как бы вы объяснили ученикам эту тему?</a:t>
            </a:r>
          </a:p>
          <a:p>
            <a:r>
              <a:rPr lang="ru-RU" sz="2400" b="1" dirty="0">
                <a:latin typeface="Times New Roman" panose="02020603050405020304" pitchFamily="18" charset="0"/>
                <a:cs typeface="Times New Roman" panose="02020603050405020304" pitchFamily="18" charset="0"/>
              </a:rPr>
              <a:t>«Фантазёр»  На доске записана тема урока.  Назовите 5 способов применения знаний, умений и навыков по этой теме в жизни</a:t>
            </a:r>
            <a:r>
              <a:rPr lang="ru-RU" sz="2400" b="1" dirty="0" smtClean="0">
                <a:latin typeface="Times New Roman" panose="02020603050405020304" pitchFamily="18" charset="0"/>
                <a:cs typeface="Times New Roman" panose="02020603050405020304" pitchFamily="18" charset="0"/>
              </a:rPr>
              <a:t>.</a:t>
            </a:r>
          </a:p>
          <a:p>
            <a:r>
              <a:rPr lang="ru-RU" sz="2400" b="1" dirty="0" smtClean="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Кумир»  На карточках раздать «кумиров по жизни». Пофантазируйте, каким образом они бы доказали вам необходимость изучения этой темы</a:t>
            </a:r>
            <a:r>
              <a:rPr lang="ru-RU" sz="2400" b="1" dirty="0" smtClean="0">
                <a:latin typeface="Times New Roman" panose="02020603050405020304" pitchFamily="18" charset="0"/>
                <a:cs typeface="Times New Roman" panose="02020603050405020304" pitchFamily="18" charset="0"/>
              </a:rPr>
              <a:t>?</a:t>
            </a:r>
          </a:p>
          <a:p>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«Профи» Исходя из будущей профессии, зачем нужно </a:t>
            </a:r>
            <a:r>
              <a:rPr lang="ru-RU" sz="2400" b="1" dirty="0" smtClean="0">
                <a:latin typeface="Times New Roman" panose="02020603050405020304" pitchFamily="18" charset="0"/>
                <a:cs typeface="Times New Roman" panose="02020603050405020304" pitchFamily="18" charset="0"/>
              </a:rPr>
              <a:t>изучение этой </a:t>
            </a:r>
            <a:r>
              <a:rPr lang="ru-RU" sz="2400" b="1" dirty="0">
                <a:latin typeface="Times New Roman" panose="02020603050405020304" pitchFamily="18" charset="0"/>
                <a:cs typeface="Times New Roman" panose="02020603050405020304" pitchFamily="18" charset="0"/>
              </a:rPr>
              <a:t>темы?</a:t>
            </a:r>
            <a:br>
              <a:rPr lang="ru-RU" sz="24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
            </a:r>
            <a:br>
              <a:rPr lang="ru-RU" sz="2200" b="1" dirty="0">
                <a:latin typeface="Times New Roman" panose="02020603050405020304" pitchFamily="18" charset="0"/>
                <a:cs typeface="Times New Roman" panose="02020603050405020304" pitchFamily="18" charset="0"/>
              </a:rPr>
            </a:br>
            <a:endParaRPr lang="ru-RU" sz="2200" b="1" dirty="0"/>
          </a:p>
        </p:txBody>
      </p:sp>
    </p:spTree>
    <p:extLst>
      <p:ext uri="{BB962C8B-B14F-4D97-AF65-F5344CB8AC3E}">
        <p14:creationId xmlns:p14="http://schemas.microsoft.com/office/powerpoint/2010/main" val="88794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u="sng" dirty="0" smtClean="0">
                <a:solidFill>
                  <a:schemeClr val="tx2">
                    <a:lumMod val="75000"/>
                  </a:schemeClr>
                </a:solidFill>
                <a:latin typeface="Times New Roman" pitchFamily="18" charset="0"/>
                <a:cs typeface="Times New Roman" pitchFamily="18" charset="0"/>
              </a:rPr>
              <a:t>Методическая ценность приемов</a:t>
            </a:r>
            <a:endParaRPr lang="ru-RU" sz="2800" b="1" u="sng" dirty="0">
              <a:solidFill>
                <a:schemeClr val="tx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9317775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999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4"/>
          <p:cNvSpPr>
            <a:spLocks noChangeArrowheads="1"/>
          </p:cNvSpPr>
          <p:nvPr/>
        </p:nvSpPr>
        <p:spPr bwMode="auto">
          <a:xfrm>
            <a:off x="251521" y="260648"/>
            <a:ext cx="8568952"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Corbel"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Corbel" pitchFamily="34" charset="0"/>
              </a:defRPr>
            </a:lvl9pPr>
          </a:lstStyle>
          <a:p>
            <a:pPr algn="ctr" eaLnBrk="1" hangingPunct="1">
              <a:spcBef>
                <a:spcPct val="0"/>
              </a:spcBef>
              <a:buClrTx/>
              <a:buSzTx/>
              <a:buFontTx/>
              <a:buNone/>
            </a:pPr>
            <a:r>
              <a:rPr lang="ru-RU" altLang="ru-RU" sz="2800" b="1" u="sng" dirty="0">
                <a:solidFill>
                  <a:schemeClr val="tx2">
                    <a:lumMod val="75000"/>
                  </a:schemeClr>
                </a:solidFill>
                <a:latin typeface="Times New Roman" pitchFamily="18" charset="0"/>
                <a:cs typeface="Times New Roman" pitchFamily="18" charset="0"/>
              </a:rPr>
              <a:t> Основные условия, при которых возникает и развивается интерес к </a:t>
            </a:r>
            <a:r>
              <a:rPr lang="ru-RU" altLang="ru-RU" sz="2800" b="1" u="sng" dirty="0" smtClean="0">
                <a:solidFill>
                  <a:schemeClr val="tx2">
                    <a:lumMod val="75000"/>
                  </a:schemeClr>
                </a:solidFill>
                <a:latin typeface="Times New Roman" pitchFamily="18" charset="0"/>
                <a:cs typeface="Times New Roman" pitchFamily="18" charset="0"/>
              </a:rPr>
              <a:t>учению</a:t>
            </a:r>
            <a:endParaRPr lang="ru-RU" altLang="ru-RU" sz="2800" b="1" u="sng" dirty="0">
              <a:solidFill>
                <a:schemeClr val="tx2">
                  <a:lumMod val="75000"/>
                </a:schemeClr>
              </a:solidFill>
              <a:latin typeface="Times New Roman" pitchFamily="18" charset="0"/>
              <a:cs typeface="Times New Roman" pitchFamily="18" charset="0"/>
            </a:endParaRPr>
          </a:p>
          <a:p>
            <a:pPr algn="just" eaLnBrk="1" hangingPunct="1">
              <a:spcBef>
                <a:spcPct val="0"/>
              </a:spcBef>
              <a:buClrTx/>
              <a:buSzTx/>
              <a:buFontTx/>
              <a:buNone/>
            </a:pPr>
            <a:r>
              <a:rPr lang="ru-RU" altLang="ru-RU" sz="2400" b="1" dirty="0">
                <a:latin typeface="Times New Roman" pitchFamily="18" charset="0"/>
                <a:cs typeface="Times New Roman" pitchFamily="18" charset="0"/>
              </a:rPr>
              <a:t>1</a:t>
            </a:r>
            <a:r>
              <a:rPr lang="ru-RU" altLang="ru-RU" sz="2400" b="1" dirty="0" smtClean="0">
                <a:latin typeface="Times New Roman" pitchFamily="18" charset="0"/>
                <a:cs typeface="Times New Roman" pitchFamily="18" charset="0"/>
              </a:rPr>
              <a:t>. Развитию </a:t>
            </a:r>
            <a:r>
              <a:rPr lang="ru-RU" altLang="ru-RU" sz="2400" b="1" dirty="0">
                <a:latin typeface="Times New Roman" pitchFamily="18" charset="0"/>
                <a:cs typeface="Times New Roman" pitchFamily="18" charset="0"/>
              </a:rPr>
              <a:t>мотивации учебной деятельности, любви к изучаемому предмету и к самому процессу умственного труда способствует такая организация обучения, при которой ученик действует активно, вовлекается в процесс самостоятельного поиска и "открытия" новых знаний, решает вопросы проблемного характера. </a:t>
            </a:r>
          </a:p>
          <a:p>
            <a:pPr algn="just" eaLnBrk="1" hangingPunct="1">
              <a:spcBef>
                <a:spcPct val="0"/>
              </a:spcBef>
              <a:buClrTx/>
              <a:buSzTx/>
              <a:buFontTx/>
              <a:buNone/>
            </a:pPr>
            <a:r>
              <a:rPr lang="ru-RU" altLang="ru-RU" sz="2400" b="1" dirty="0" smtClean="0">
                <a:latin typeface="Times New Roman" pitchFamily="18" charset="0"/>
                <a:cs typeface="Times New Roman" pitchFamily="18" charset="0"/>
              </a:rPr>
              <a:t>2. Учебный </a:t>
            </a:r>
            <a:r>
              <a:rPr lang="ru-RU" altLang="ru-RU" sz="2400" b="1" dirty="0">
                <a:latin typeface="Times New Roman" pitchFamily="18" charset="0"/>
                <a:cs typeface="Times New Roman" pitchFamily="18" charset="0"/>
              </a:rPr>
              <a:t>труд, как и всякий другой, интересен тогда, когда он разнообразен. Однообразная информация и однообразные способы действий очень быстро вызывают скуку. </a:t>
            </a:r>
          </a:p>
          <a:p>
            <a:pPr algn="just" eaLnBrk="1" hangingPunct="1">
              <a:spcBef>
                <a:spcPct val="0"/>
              </a:spcBef>
              <a:buClrTx/>
              <a:buSzTx/>
              <a:buFontTx/>
              <a:buNone/>
            </a:pPr>
            <a:r>
              <a:rPr lang="ru-RU" altLang="ru-RU" sz="2400" b="1" dirty="0" smtClean="0">
                <a:latin typeface="Times New Roman" pitchFamily="18" charset="0"/>
                <a:cs typeface="Times New Roman" pitchFamily="18" charset="0"/>
              </a:rPr>
              <a:t>3. Для </a:t>
            </a:r>
            <a:r>
              <a:rPr lang="ru-RU" altLang="ru-RU" sz="2400" b="1" dirty="0">
                <a:latin typeface="Times New Roman" pitchFamily="18" charset="0"/>
                <a:cs typeface="Times New Roman" pitchFamily="18" charset="0"/>
              </a:rPr>
              <a:t>появления интереса к изучаемому предмету необходимо понимание нужности, важности, целесообразности изучения данного предмета в целом и отдельных его разделов. </a:t>
            </a:r>
          </a:p>
        </p:txBody>
      </p:sp>
    </p:spTree>
    <p:extLst>
      <p:ext uri="{BB962C8B-B14F-4D97-AF65-F5344CB8AC3E}">
        <p14:creationId xmlns:p14="http://schemas.microsoft.com/office/powerpoint/2010/main" val="53766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4"/>
          <p:cNvSpPr>
            <a:spLocks noChangeArrowheads="1"/>
          </p:cNvSpPr>
          <p:nvPr/>
        </p:nvSpPr>
        <p:spPr bwMode="auto">
          <a:xfrm>
            <a:off x="395537" y="764704"/>
            <a:ext cx="813690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Corbel"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Corbel" pitchFamily="34" charset="0"/>
              </a:defRPr>
            </a:lvl9pPr>
          </a:lstStyle>
          <a:p>
            <a:pPr algn="just" eaLnBrk="1" hangingPunct="1">
              <a:spcBef>
                <a:spcPct val="0"/>
              </a:spcBef>
              <a:buClrTx/>
              <a:buSzTx/>
              <a:buFontTx/>
              <a:buNone/>
            </a:pPr>
            <a:r>
              <a:rPr lang="ru-RU" altLang="ru-RU" sz="2400" b="1" dirty="0" smtClean="0">
                <a:latin typeface="Times New Roman" pitchFamily="18" charset="0"/>
                <a:cs typeface="Times New Roman" pitchFamily="18" charset="0"/>
              </a:rPr>
              <a:t>4</a:t>
            </a:r>
            <a:r>
              <a:rPr lang="ru-RU" altLang="ru-RU" sz="2400" b="1" dirty="0">
                <a:latin typeface="Times New Roman" pitchFamily="18" charset="0"/>
                <a:cs typeface="Times New Roman" pitchFamily="18" charset="0"/>
              </a:rPr>
              <a:t>. Чем больше новый материал связан с усвоенными ранее знаниями, тем он интереснее для учащихся. Связь изучаемого с интересами, уже существовавшими у школьников ранее, также способствует возникновению интереса к новому материалу. </a:t>
            </a:r>
          </a:p>
          <a:p>
            <a:pPr algn="just" eaLnBrk="1" hangingPunct="1">
              <a:spcBef>
                <a:spcPct val="0"/>
              </a:spcBef>
              <a:buClrTx/>
              <a:buSzTx/>
              <a:buFontTx/>
              <a:buNone/>
            </a:pPr>
            <a:r>
              <a:rPr lang="ru-RU" altLang="ru-RU" sz="2400" b="1" dirty="0">
                <a:latin typeface="Times New Roman" pitchFamily="18" charset="0"/>
                <a:cs typeface="Times New Roman" pitchFamily="18" charset="0"/>
              </a:rPr>
              <a:t>5. Ни слишком лёгкий, ни слишком трудный материал не вызывает интереса. Обучение должно быть трудным, но посильным. </a:t>
            </a:r>
          </a:p>
          <a:p>
            <a:pPr algn="just" eaLnBrk="1" hangingPunct="1">
              <a:spcBef>
                <a:spcPct val="0"/>
              </a:spcBef>
              <a:buClrTx/>
              <a:buSzTx/>
              <a:buFontTx/>
              <a:buNone/>
            </a:pPr>
            <a:r>
              <a:rPr lang="ru-RU" altLang="ru-RU" sz="2400" b="1" dirty="0">
                <a:latin typeface="Times New Roman" pitchFamily="18" charset="0"/>
                <a:cs typeface="Times New Roman" pitchFamily="18" charset="0"/>
              </a:rPr>
              <a:t>6. Чем чаще проверяется и оценивается работа школьника, тем интереснее ему работать. </a:t>
            </a:r>
          </a:p>
          <a:p>
            <a:pPr algn="just" eaLnBrk="1" hangingPunct="1">
              <a:spcBef>
                <a:spcPct val="0"/>
              </a:spcBef>
              <a:buClrTx/>
              <a:buSzTx/>
              <a:buFontTx/>
              <a:buNone/>
            </a:pPr>
            <a:r>
              <a:rPr lang="ru-RU" altLang="ru-RU" sz="2400" b="1" dirty="0">
                <a:latin typeface="Times New Roman" pitchFamily="18" charset="0"/>
                <a:cs typeface="Times New Roman" pitchFamily="18" charset="0"/>
              </a:rPr>
              <a:t>7. Яркость, эмоциональность учебного материала, взволнованность самого учителя с огромной силой воздействуют на школьника, на его отношение к предмету. </a:t>
            </a:r>
          </a:p>
        </p:txBody>
      </p:sp>
    </p:spTree>
    <p:extLst>
      <p:ext uri="{BB962C8B-B14F-4D97-AF65-F5344CB8AC3E}">
        <p14:creationId xmlns:p14="http://schemas.microsoft.com/office/powerpoint/2010/main" val="53766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u="sng" dirty="0" smtClean="0">
                <a:solidFill>
                  <a:schemeClr val="tx2">
                    <a:lumMod val="75000"/>
                  </a:schemeClr>
                </a:solidFill>
                <a:latin typeface="Times New Roman" pitchFamily="18" charset="0"/>
                <a:cs typeface="Times New Roman" pitchFamily="18" charset="0"/>
              </a:rPr>
              <a:t>Выводы:</a:t>
            </a:r>
            <a:br>
              <a:rPr lang="ru-RU" sz="2800" b="1" u="sng" dirty="0" smtClean="0">
                <a:solidFill>
                  <a:schemeClr val="tx2">
                    <a:lumMod val="75000"/>
                  </a:schemeClr>
                </a:solidFill>
                <a:latin typeface="Times New Roman" pitchFamily="18" charset="0"/>
                <a:cs typeface="Times New Roman" pitchFamily="18" charset="0"/>
              </a:rPr>
            </a:br>
            <a:endParaRPr lang="ru-RU" sz="2800" b="1" u="sng" dirty="0">
              <a:solidFill>
                <a:schemeClr val="tx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418186136"/>
              </p:ext>
            </p:extLst>
          </p:nvPr>
        </p:nvGraphicFramePr>
        <p:xfrm>
          <a:off x="457200" y="981075"/>
          <a:ext cx="8229600" cy="561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802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u="sng" dirty="0" smtClean="0">
                <a:solidFill>
                  <a:schemeClr val="tx2">
                    <a:lumMod val="75000"/>
                  </a:schemeClr>
                </a:solidFill>
                <a:latin typeface="Times New Roman" pitchFamily="18" charset="0"/>
                <a:cs typeface="Times New Roman" pitchFamily="18" charset="0"/>
              </a:rPr>
              <a:t>Заключение</a:t>
            </a:r>
            <a:endParaRPr lang="ru-RU" sz="3600" b="1" u="sng"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4785395"/>
          </a:xfrm>
        </p:spPr>
        <p:txBody>
          <a:bodyPr/>
          <a:lstStyle/>
          <a:p>
            <a:pPr indent="457200" algn="ctr">
              <a:spcBef>
                <a:spcPct val="0"/>
              </a:spcBef>
              <a:buNone/>
            </a:pPr>
            <a:r>
              <a:rPr lang="ru-RU"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ru-RU" sz="2800" b="1" dirty="0" smtClean="0">
                <a:solidFill>
                  <a:schemeClr val="tx2">
                    <a:lumMod val="75000"/>
                  </a:schemeClr>
                </a:solidFill>
                <a:latin typeface="Times New Roman" pitchFamily="18" charset="0"/>
                <a:ea typeface="Times New Roman" pitchFamily="18" charset="0"/>
                <a:cs typeface="Times New Roman" pitchFamily="18" charset="0"/>
              </a:rPr>
              <a:t>«Если хотим мотивировать детей — надо найти общий язык со всеми учениками без деления их на сильных и слабых, поощрять добрые начинания каждого, хвалить за достигнутые цели и стремление к учебе. Тревожность и страх — помеха развитию мотивации».</a:t>
            </a:r>
            <a:r>
              <a:rPr lang="ru-RU" sz="2800" b="1" dirty="0" smtClean="0">
                <a:solidFill>
                  <a:schemeClr val="tx2">
                    <a:lumMod val="75000"/>
                  </a:schemeClr>
                </a:solidFill>
                <a:latin typeface="Arial" pitchFamily="34" charset="0"/>
                <a:ea typeface="Times New Roman" pitchFamily="18" charset="0"/>
                <a:cs typeface="Arial" pitchFamily="34" charset="0"/>
              </a:rPr>
              <a:t> </a:t>
            </a:r>
          </a:p>
          <a:p>
            <a:pPr indent="457200" algn="ctr">
              <a:spcBef>
                <a:spcPct val="0"/>
              </a:spcBef>
              <a:buNone/>
            </a:pPr>
            <a:endParaRPr lang="ru-RU" sz="2800" b="1" dirty="0" smtClean="0">
              <a:solidFill>
                <a:schemeClr val="accent6">
                  <a:lumMod val="50000"/>
                </a:schemeClr>
              </a:solidFill>
              <a:latin typeface="Arial" pitchFamily="34" charset="0"/>
              <a:ea typeface="Times New Roman" pitchFamily="18" charset="0"/>
              <a:cs typeface="Arial" pitchFamily="34" charset="0"/>
            </a:endParaRPr>
          </a:p>
          <a:p>
            <a:pPr indent="457200" algn="ctr">
              <a:spcBef>
                <a:spcPct val="0"/>
              </a:spcBef>
              <a:buNone/>
            </a:pPr>
            <a:r>
              <a:rPr lang="ru-RU" sz="2800" b="1" dirty="0" smtClean="0">
                <a:solidFill>
                  <a:schemeClr val="tx2">
                    <a:lumMod val="75000"/>
                  </a:schemeClr>
                </a:solidFill>
                <a:latin typeface="Times New Roman" pitchFamily="18" charset="0"/>
                <a:ea typeface="Times New Roman" pitchFamily="18" charset="0"/>
                <a:cs typeface="Times New Roman" pitchFamily="18" charset="0"/>
              </a:rPr>
              <a:t>«Если ты идешь на урок, то идти нужно вместе со своими учениками на урок, а не со своим любимым  уроком к ученикам…»</a:t>
            </a:r>
            <a:endParaRPr lang="ru-RU" sz="2800" b="1" dirty="0" smtClean="0">
              <a:solidFill>
                <a:schemeClr val="tx2">
                  <a:lumMod val="75000"/>
                </a:schemeClr>
              </a:solidFill>
              <a:latin typeface="Times New Roman" pitchFamily="18" charset="0"/>
              <a:cs typeface="Times New Roman" pitchFamily="18" charset="0"/>
            </a:endParaRPr>
          </a:p>
          <a:p>
            <a:pPr marL="0" lvl="0" indent="457200" algn="ctr">
              <a:spcBef>
                <a:spcPct val="0"/>
              </a:spcBef>
              <a:buNone/>
            </a:pPr>
            <a:endParaRPr lang="ru-RU" b="1" dirty="0" smtClean="0">
              <a:solidFill>
                <a:schemeClr val="tx2">
                  <a:lumMod val="75000"/>
                </a:schemeClr>
              </a:solidFill>
              <a:latin typeface="Times New Roman" pitchFamily="18" charset="0"/>
              <a:ea typeface="Times New Roman" pitchFamily="18" charset="0"/>
              <a:cs typeface="Times New Roman" pitchFamily="18" charset="0"/>
            </a:endParaRPr>
          </a:p>
          <a:p>
            <a:pPr marL="0" lvl="0" indent="457200" algn="ctr">
              <a:spcBef>
                <a:spcPct val="0"/>
              </a:spcBef>
              <a:buNone/>
            </a:pPr>
            <a:endParaRPr lang="ru-RU" dirty="0" smtClean="0">
              <a:latin typeface="Times New Roman" pitchFamily="18" charset="0"/>
              <a:cs typeface="Times New Roman" pitchFamily="18" charset="0"/>
            </a:endParaRPr>
          </a:p>
          <a:p>
            <a:pPr marL="0" lvl="0" indent="457200" algn="ctr">
              <a:spcBef>
                <a:spcPct val="0"/>
              </a:spcBef>
              <a:buNone/>
            </a:pPr>
            <a:endParaRPr lang="ru-RU" dirty="0" smtClean="0">
              <a:latin typeface="Times New Roman" pitchFamily="18" charset="0"/>
              <a:cs typeface="Times New Roman" pitchFamily="18" charset="0"/>
            </a:endParaRPr>
          </a:p>
          <a:p>
            <a:pPr marL="0" lvl="0" indent="457200" algn="ctr">
              <a:spcBef>
                <a:spcPct val="0"/>
              </a:spcBef>
              <a:buNone/>
            </a:pPr>
            <a:endParaRPr lang="ru-RU"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40563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flowers_3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60" y="1556792"/>
            <a:ext cx="60483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835696" y="553035"/>
            <a:ext cx="5688632" cy="584775"/>
          </a:xfrm>
          <a:prstGeom prst="rect">
            <a:avLst/>
          </a:prstGeom>
        </p:spPr>
        <p:txBody>
          <a:bodyPr wrap="square">
            <a:spAutoFit/>
          </a:bodyPr>
          <a:lstStyle/>
          <a:p>
            <a:pPr algn="ctr">
              <a:defRPr/>
            </a:pPr>
            <a:r>
              <a:rPr lang="ru-RU" sz="3200" b="1" dirty="0">
                <a:ln w="11430"/>
                <a:solidFill>
                  <a:schemeClr val="tx2">
                    <a:lumMod val="75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42804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500563" y="500063"/>
            <a:ext cx="4643437" cy="708025"/>
          </a:xfrm>
          <a:prstGeom prst="rect">
            <a:avLst/>
          </a:prstGeom>
          <a:noFill/>
          <a:ln w="9525">
            <a:noFill/>
            <a:miter lim="800000"/>
            <a:headEnd/>
            <a:tailEnd/>
          </a:ln>
        </p:spPr>
        <p:txBody>
          <a:bodyPr anchor="ctr">
            <a:spAutoFit/>
          </a:bodyPr>
          <a:lstStyle/>
          <a:p>
            <a:pPr indent="450850"/>
            <a:r>
              <a:rPr lang="ru-RU" sz="2000">
                <a:latin typeface="Times New Roman" pitchFamily="18" charset="0"/>
                <a:ea typeface="Calibri" pitchFamily="34" charset="0"/>
                <a:cs typeface="Times New Roman" pitchFamily="18" charset="0"/>
              </a:rPr>
              <a:t>Значит ребенку должно быть       </a:t>
            </a:r>
          </a:p>
          <a:p>
            <a:pPr indent="450850"/>
            <a:r>
              <a:rPr lang="ru-RU" sz="2000">
                <a:latin typeface="Times New Roman" pitchFamily="18" charset="0"/>
                <a:ea typeface="Calibri" pitchFamily="34" charset="0"/>
                <a:cs typeface="Times New Roman" pitchFamily="18" charset="0"/>
              </a:rPr>
              <a:t>интересно на уроке. </a:t>
            </a:r>
          </a:p>
        </p:txBody>
      </p:sp>
      <p:pic>
        <p:nvPicPr>
          <p:cNvPr id="7171" name="Рисунок 2" descr="boy4.gif"/>
          <p:cNvPicPr>
            <a:picLocks noChangeAspect="1"/>
          </p:cNvPicPr>
          <p:nvPr/>
        </p:nvPicPr>
        <p:blipFill>
          <a:blip r:embed="rId2" cstate="print"/>
          <a:srcRect/>
          <a:stretch>
            <a:fillRect/>
          </a:stretch>
        </p:blipFill>
        <p:spPr bwMode="auto">
          <a:xfrm>
            <a:off x="323528" y="1700808"/>
            <a:ext cx="1857375" cy="2714625"/>
          </a:xfrm>
          <a:prstGeom prst="rect">
            <a:avLst/>
          </a:prstGeom>
          <a:noFill/>
          <a:ln w="9525">
            <a:noFill/>
            <a:miter lim="800000"/>
            <a:headEnd/>
            <a:tailEnd/>
          </a:ln>
        </p:spPr>
      </p:pic>
      <p:sp>
        <p:nvSpPr>
          <p:cNvPr id="5" name="Выноска-облако 4"/>
          <p:cNvSpPr/>
          <p:nvPr/>
        </p:nvSpPr>
        <p:spPr>
          <a:xfrm>
            <a:off x="785813" y="214313"/>
            <a:ext cx="4000500" cy="1214437"/>
          </a:xfrm>
          <a:prstGeom prst="cloudCallout">
            <a:avLst>
              <a:gd name="adj1" fmla="val -29679"/>
              <a:gd name="adj2" fmla="val 7292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bg1"/>
                </a:solidFill>
                <a:ea typeface="Calibri" pitchFamily="34" charset="0"/>
                <a:cs typeface="Times New Roman" pitchFamily="18" charset="0"/>
              </a:rPr>
              <a:t>“</a:t>
            </a:r>
            <a:r>
              <a:rPr lang="ru-RU" dirty="0">
                <a:solidFill>
                  <a:schemeClr val="bg1"/>
                </a:solidFill>
                <a:latin typeface="Times New Roman" pitchFamily="18" charset="0"/>
                <a:ea typeface="Calibri" pitchFamily="34" charset="0"/>
                <a:cs typeface="Times New Roman" pitchFamily="18" charset="0"/>
              </a:rPr>
              <a:t>Мне тогда все понятно, когда интересно</a:t>
            </a:r>
            <a:r>
              <a:rPr lang="ru-RU" dirty="0">
                <a:solidFill>
                  <a:schemeClr val="bg1"/>
                </a:solidFill>
                <a:ea typeface="Calibri" pitchFamily="34" charset="0"/>
                <a:cs typeface="Times New Roman" pitchFamily="18" charset="0"/>
              </a:rPr>
              <a:t>”</a:t>
            </a:r>
            <a:endParaRPr lang="ru-RU" dirty="0">
              <a:solidFill>
                <a:schemeClr val="bg1"/>
              </a:solidFill>
            </a:endParaRPr>
          </a:p>
          <a:p>
            <a:pPr algn="ctr" fontAlgn="auto">
              <a:spcBef>
                <a:spcPts val="0"/>
              </a:spcBef>
              <a:spcAft>
                <a:spcPts val="0"/>
              </a:spcAft>
              <a:defRPr/>
            </a:pPr>
            <a:endParaRPr lang="ru-RU" dirty="0"/>
          </a:p>
        </p:txBody>
      </p:sp>
      <p:sp>
        <p:nvSpPr>
          <p:cNvPr id="6" name="Прямоугольник 5"/>
          <p:cNvSpPr/>
          <p:nvPr/>
        </p:nvSpPr>
        <p:spPr>
          <a:xfrm>
            <a:off x="785813" y="5357813"/>
            <a:ext cx="8215312" cy="1200150"/>
          </a:xfrm>
          <a:prstGeom prst="rect">
            <a:avLst/>
          </a:prstGeom>
        </p:spPr>
        <p:txBody>
          <a:bodyPr>
            <a:spAutoFit/>
          </a:bodyPr>
          <a:lstStyle/>
          <a:p>
            <a:pPr indent="450850" algn="ctr">
              <a:defRPr/>
            </a:pPr>
            <a:r>
              <a:rPr lang="ru-RU"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Так как же сформировать его у ребенка? </a:t>
            </a:r>
          </a:p>
          <a:p>
            <a:pPr indent="450850" algn="just">
              <a:defRPr/>
            </a:pPr>
            <a:r>
              <a:rPr lang="ru-RU" dirty="0">
                <a:latin typeface="Times New Roman" pitchFamily="18" charset="0"/>
                <a:ea typeface="Calibri" pitchFamily="34" charset="0"/>
                <a:cs typeface="Times New Roman" pitchFamily="18" charset="0"/>
              </a:rPr>
              <a:t>Через самостоятельность и активность, через поисковую деятельность на </a:t>
            </a:r>
          </a:p>
          <a:p>
            <a:pPr indent="450850" algn="just">
              <a:defRPr/>
            </a:pPr>
            <a:r>
              <a:rPr lang="ru-RU" dirty="0">
                <a:latin typeface="Times New Roman" pitchFamily="18" charset="0"/>
                <a:ea typeface="Calibri" pitchFamily="34" charset="0"/>
                <a:cs typeface="Times New Roman" pitchFamily="18" charset="0"/>
              </a:rPr>
              <a:t>уроке и дома, создание проблемной ситуации, разнообразие методов </a:t>
            </a:r>
          </a:p>
          <a:p>
            <a:pPr indent="450850" algn="just">
              <a:defRPr/>
            </a:pPr>
            <a:r>
              <a:rPr lang="ru-RU" dirty="0">
                <a:latin typeface="Times New Roman" pitchFamily="18" charset="0"/>
                <a:ea typeface="Calibri" pitchFamily="34" charset="0"/>
                <a:cs typeface="Times New Roman" pitchFamily="18" charset="0"/>
              </a:rPr>
              <a:t>обучения, через новизну материала, эмоциональную окраску урока.</a:t>
            </a:r>
            <a:endParaRPr lang="ru-RU" dirty="0">
              <a:latin typeface="Arial" pitchFamily="34" charset="0"/>
            </a:endParaRPr>
          </a:p>
        </p:txBody>
      </p:sp>
      <p:sp>
        <p:nvSpPr>
          <p:cNvPr id="7" name="Выноска-облако 6"/>
          <p:cNvSpPr/>
          <p:nvPr/>
        </p:nvSpPr>
        <p:spPr>
          <a:xfrm>
            <a:off x="2051720" y="2852937"/>
            <a:ext cx="1162968" cy="933252"/>
          </a:xfrm>
          <a:prstGeom prst="cloudCallout">
            <a:avLst>
              <a:gd name="adj1" fmla="val 68309"/>
              <a:gd name="adj2" fmla="val 518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bg1"/>
                </a:solidFill>
                <a:latin typeface="Times New Roman" pitchFamily="18" charset="0"/>
                <a:ea typeface="Calibri" pitchFamily="34" charset="0"/>
                <a:cs typeface="Times New Roman" pitchFamily="18" charset="0"/>
              </a:rPr>
              <a:t>хочу</a:t>
            </a:r>
            <a:endParaRPr lang="ru-RU" dirty="0">
              <a:solidFill>
                <a:schemeClr val="bg1"/>
              </a:solidFill>
            </a:endParaRPr>
          </a:p>
        </p:txBody>
      </p:sp>
      <p:sp>
        <p:nvSpPr>
          <p:cNvPr id="8" name="Выноска-облако 7"/>
          <p:cNvSpPr/>
          <p:nvPr/>
        </p:nvSpPr>
        <p:spPr>
          <a:xfrm>
            <a:off x="3059832" y="3429000"/>
            <a:ext cx="1297856" cy="1000125"/>
          </a:xfrm>
          <a:prstGeom prst="cloudCallout">
            <a:avLst>
              <a:gd name="adj1" fmla="val 74976"/>
              <a:gd name="adj2" fmla="val -517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bg1"/>
                </a:solidFill>
                <a:latin typeface="Times New Roman" pitchFamily="18" charset="0"/>
                <a:ea typeface="Calibri" pitchFamily="34" charset="0"/>
                <a:cs typeface="Times New Roman" pitchFamily="18" charset="0"/>
              </a:rPr>
              <a:t>могу</a:t>
            </a:r>
            <a:endParaRPr lang="ru-RU" dirty="0">
              <a:solidFill>
                <a:schemeClr val="bg1"/>
              </a:solidFill>
            </a:endParaRPr>
          </a:p>
        </p:txBody>
      </p:sp>
      <p:sp>
        <p:nvSpPr>
          <p:cNvPr id="9" name="Выноска-облако 8"/>
          <p:cNvSpPr/>
          <p:nvPr/>
        </p:nvSpPr>
        <p:spPr>
          <a:xfrm>
            <a:off x="4071938" y="2852937"/>
            <a:ext cx="2372270" cy="861814"/>
          </a:xfrm>
          <a:prstGeom prst="cloudCallout">
            <a:avLst>
              <a:gd name="adj1" fmla="val 33008"/>
              <a:gd name="adj2" fmla="val 746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bg1"/>
                </a:solidFill>
                <a:latin typeface="Times New Roman" pitchFamily="18" charset="0"/>
                <a:ea typeface="Calibri" pitchFamily="34" charset="0"/>
                <a:cs typeface="Times New Roman" pitchFamily="18" charset="0"/>
              </a:rPr>
              <a:t>выполняю с интересом </a:t>
            </a:r>
            <a:endParaRPr lang="ru-RU" dirty="0">
              <a:solidFill>
                <a:schemeClr val="bg1"/>
              </a:solidFill>
            </a:endParaRPr>
          </a:p>
        </p:txBody>
      </p:sp>
      <p:sp>
        <p:nvSpPr>
          <p:cNvPr id="10" name="Выноска-облако 9"/>
          <p:cNvSpPr/>
          <p:nvPr/>
        </p:nvSpPr>
        <p:spPr>
          <a:xfrm>
            <a:off x="5715000" y="3429000"/>
            <a:ext cx="2241376" cy="1000125"/>
          </a:xfrm>
          <a:prstGeom prst="cloudCallout">
            <a:avLst>
              <a:gd name="adj1" fmla="val 57728"/>
              <a:gd name="adj2" fmla="val 5030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bg1"/>
                </a:solidFill>
                <a:latin typeface="Times New Roman" pitchFamily="18" charset="0"/>
                <a:ea typeface="Calibri" pitchFamily="34" charset="0"/>
                <a:cs typeface="Times New Roman" pitchFamily="18" charset="0"/>
              </a:rPr>
              <a:t>личностно</a:t>
            </a:r>
            <a:endParaRPr lang="ru-RU" dirty="0">
              <a:solidFill>
                <a:schemeClr val="bg1"/>
              </a:solidFill>
            </a:endParaRPr>
          </a:p>
        </p:txBody>
      </p:sp>
      <p:sp>
        <p:nvSpPr>
          <p:cNvPr id="11" name="Выноска-облако 10"/>
          <p:cNvSpPr/>
          <p:nvPr/>
        </p:nvSpPr>
        <p:spPr>
          <a:xfrm>
            <a:off x="6715125" y="4221089"/>
            <a:ext cx="2428875" cy="922412"/>
          </a:xfrm>
          <a:prstGeom prst="cloudCallout">
            <a:avLst>
              <a:gd name="adj1" fmla="val 36564"/>
              <a:gd name="adj2" fmla="val 91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bg1"/>
                </a:solidFill>
                <a:latin typeface="Times New Roman" pitchFamily="18" charset="0"/>
                <a:ea typeface="Calibri" pitchFamily="34" charset="0"/>
                <a:cs typeface="Times New Roman" pitchFamily="18" charset="0"/>
              </a:rPr>
              <a:t>значимо каждому</a:t>
            </a:r>
            <a:endParaRPr lang="ru-RU" dirty="0">
              <a:solidFill>
                <a:schemeClr val="bg1"/>
              </a:solidFill>
            </a:endParaRPr>
          </a:p>
        </p:txBody>
      </p:sp>
      <p:sp>
        <p:nvSpPr>
          <p:cNvPr id="12" name="Прямоугольник 11"/>
          <p:cNvSpPr>
            <a:spLocks noChangeArrowheads="1"/>
          </p:cNvSpPr>
          <p:nvPr/>
        </p:nvSpPr>
        <p:spPr bwMode="auto">
          <a:xfrm>
            <a:off x="2143125" y="2357438"/>
            <a:ext cx="7000875" cy="400110"/>
          </a:xfrm>
          <a:prstGeom prst="rect">
            <a:avLst/>
          </a:prstGeom>
          <a:noFill/>
          <a:ln w="9525">
            <a:noFill/>
            <a:miter lim="800000"/>
            <a:headEnd/>
            <a:tailEnd/>
          </a:ln>
        </p:spPr>
        <p:txBody>
          <a:bodyPr>
            <a:spAutoFit/>
          </a:bodyPr>
          <a:lstStyle/>
          <a:p>
            <a:pPr indent="450850" algn="just"/>
            <a:r>
              <a:rPr lang="ru-RU" sz="2000" dirty="0">
                <a:latin typeface="Times New Roman" pitchFamily="18" charset="0"/>
                <a:ea typeface="Calibri" pitchFamily="34" charset="0"/>
                <a:cs typeface="Times New Roman" pitchFamily="18" charset="0"/>
              </a:rPr>
              <a:t>Если рассматривать все обучение в виде цепочки: </a:t>
            </a:r>
          </a:p>
        </p:txBody>
      </p:sp>
      <p:sp>
        <p:nvSpPr>
          <p:cNvPr id="13" name="Прямоугольник 12"/>
          <p:cNvSpPr>
            <a:spLocks noChangeArrowheads="1"/>
          </p:cNvSpPr>
          <p:nvPr/>
        </p:nvSpPr>
        <p:spPr bwMode="auto">
          <a:xfrm>
            <a:off x="2571750" y="1500188"/>
            <a:ext cx="6572250" cy="708025"/>
          </a:xfrm>
          <a:prstGeom prst="rect">
            <a:avLst/>
          </a:prstGeom>
          <a:noFill/>
          <a:ln w="9525">
            <a:noFill/>
            <a:miter lim="800000"/>
            <a:headEnd/>
            <a:tailEnd/>
          </a:ln>
        </p:spPr>
        <p:txBody>
          <a:bodyPr>
            <a:spAutoFit/>
          </a:bodyPr>
          <a:lstStyle/>
          <a:p>
            <a:pPr indent="450850"/>
            <a:r>
              <a:rPr lang="ru-RU" sz="2000" dirty="0">
                <a:latin typeface="Times New Roman" pitchFamily="18" charset="0"/>
                <a:ea typeface="Calibri" pitchFamily="34" charset="0"/>
                <a:cs typeface="Times New Roman" pitchFamily="18" charset="0"/>
              </a:rPr>
              <a:t>Надо иметь в виду, что </a:t>
            </a:r>
            <a:r>
              <a:rPr lang="ru-RU" sz="2000" dirty="0">
                <a:latin typeface="Calibri" pitchFamily="34" charset="0"/>
                <a:ea typeface="Calibri" pitchFamily="34" charset="0"/>
                <a:cs typeface="Times New Roman" pitchFamily="18" charset="0"/>
              </a:rPr>
              <a:t>“</a:t>
            </a:r>
            <a:r>
              <a:rPr lang="ru-RU" sz="2000" dirty="0">
                <a:latin typeface="Times New Roman" pitchFamily="18" charset="0"/>
                <a:ea typeface="Calibri" pitchFamily="34" charset="0"/>
                <a:cs typeface="Times New Roman" pitchFamily="18" charset="0"/>
              </a:rPr>
              <a:t>интерес</a:t>
            </a:r>
            <a:r>
              <a:rPr lang="ru-RU" sz="2000" dirty="0">
                <a:latin typeface="Calibri" pitchFamily="34" charset="0"/>
                <a:ea typeface="Calibri" pitchFamily="34" charset="0"/>
                <a:cs typeface="Times New Roman" pitchFamily="18" charset="0"/>
              </a:rPr>
              <a:t>”</a:t>
            </a:r>
            <a:r>
              <a:rPr lang="ru-RU" sz="2000" dirty="0">
                <a:latin typeface="Times New Roman" pitchFamily="18" charset="0"/>
                <a:ea typeface="Calibri" pitchFamily="34" charset="0"/>
                <a:cs typeface="Times New Roman" pitchFamily="18" charset="0"/>
              </a:rPr>
              <a:t> (по И. Герберту) </a:t>
            </a:r>
            <a:r>
              <a:rPr lang="ru-RU" sz="2000" dirty="0">
                <a:latin typeface="Calibri" pitchFamily="34" charset="0"/>
                <a:ea typeface="Calibri" pitchFamily="34" charset="0"/>
                <a:cs typeface="Times New Roman" pitchFamily="18" charset="0"/>
              </a:rPr>
              <a:t>–</a:t>
            </a:r>
            <a:r>
              <a:rPr lang="ru-RU" sz="2000" dirty="0">
                <a:latin typeface="Times New Roman" pitchFamily="18" charset="0"/>
                <a:ea typeface="Calibri" pitchFamily="34" charset="0"/>
                <a:cs typeface="Times New Roman" pitchFamily="18" charset="0"/>
              </a:rPr>
              <a:t> </a:t>
            </a:r>
          </a:p>
          <a:p>
            <a:pPr indent="450850"/>
            <a:r>
              <a:rPr lang="ru-RU" sz="2000" dirty="0">
                <a:latin typeface="Times New Roman" pitchFamily="18" charset="0"/>
                <a:ea typeface="Calibri" pitchFamily="34" charset="0"/>
                <a:cs typeface="Times New Roman" pitchFamily="18" charset="0"/>
              </a:rPr>
              <a:t>это синоним учебной мотивации.</a:t>
            </a:r>
          </a:p>
        </p:txBody>
      </p:sp>
      <p:sp>
        <p:nvSpPr>
          <p:cNvPr id="14" name="Прямоугольник 13"/>
          <p:cNvSpPr>
            <a:spLocks noChangeArrowheads="1"/>
          </p:cNvSpPr>
          <p:nvPr/>
        </p:nvSpPr>
        <p:spPr bwMode="auto">
          <a:xfrm>
            <a:off x="928688" y="4714875"/>
            <a:ext cx="5357812" cy="646113"/>
          </a:xfrm>
          <a:prstGeom prst="rect">
            <a:avLst/>
          </a:prstGeom>
          <a:noFill/>
          <a:ln w="9525">
            <a:noFill/>
            <a:miter lim="800000"/>
            <a:headEnd/>
            <a:tailEnd/>
          </a:ln>
        </p:spPr>
        <p:txBody>
          <a:bodyPr>
            <a:spAutoFit/>
          </a:bodyPr>
          <a:lstStyle/>
          <a:p>
            <a:r>
              <a:rPr lang="ru-RU" dirty="0">
                <a:latin typeface="Times New Roman" pitchFamily="18" charset="0"/>
                <a:ea typeface="Calibri" pitchFamily="34" charset="0"/>
                <a:cs typeface="Times New Roman" pitchFamily="18" charset="0"/>
              </a:rPr>
              <a:t>то мы опять видим, что интерес стоит в центре этого </a:t>
            </a:r>
          </a:p>
          <a:p>
            <a:r>
              <a:rPr lang="ru-RU" dirty="0">
                <a:latin typeface="Times New Roman" pitchFamily="18" charset="0"/>
                <a:ea typeface="Calibri" pitchFamily="34" charset="0"/>
                <a:cs typeface="Times New Roman" pitchFamily="18" charset="0"/>
              </a:rPr>
              <a:t>построения. </a:t>
            </a:r>
            <a:endParaRPr lang="ru-RU"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40652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3073">
                                            <p:txEl>
                                              <p:pRg st="0" end="0"/>
                                            </p:txEl>
                                          </p:spTgt>
                                        </p:tgtEl>
                                        <p:attrNameLst>
                                          <p:attrName>style.visibility</p:attrName>
                                        </p:attrNameLst>
                                      </p:cBhvr>
                                      <p:to>
                                        <p:strVal val="visible"/>
                                      </p:to>
                                    </p:set>
                                    <p:animEffect transition="in" filter="wipe(left)">
                                      <p:cBhvr>
                                        <p:cTn id="11" dur="2000"/>
                                        <p:tgtEl>
                                          <p:spTgt spid="3073">
                                            <p:txEl>
                                              <p:pRg st="0" end="0"/>
                                            </p:txEl>
                                          </p:spTgt>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3073">
                                            <p:txEl>
                                              <p:pRg st="1" end="1"/>
                                            </p:txEl>
                                          </p:spTgt>
                                        </p:tgtEl>
                                        <p:attrNameLst>
                                          <p:attrName>style.visibility</p:attrName>
                                        </p:attrNameLst>
                                      </p:cBhvr>
                                      <p:to>
                                        <p:strVal val="visible"/>
                                      </p:to>
                                    </p:set>
                                    <p:animEffect transition="in" filter="wipe(left)">
                                      <p:cBhvr>
                                        <p:cTn id="15" dur="500"/>
                                        <p:tgtEl>
                                          <p:spTgt spid="3073">
                                            <p:txEl>
                                              <p:pRg st="1" end="1"/>
                                            </p:txEl>
                                          </p:spTgt>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1000"/>
                                        <p:tgtEl>
                                          <p:spTgt spid="13">
                                            <p:txEl>
                                              <p:pRg st="0" end="0"/>
                                            </p:txEl>
                                          </p:spTgt>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1000"/>
                                        <p:tgtEl>
                                          <p:spTgt spid="13">
                                            <p:txEl>
                                              <p:pRg st="1" end="1"/>
                                            </p:txEl>
                                          </p:spTgt>
                                        </p:tgtEl>
                                      </p:cBhvr>
                                    </p:animEffect>
                                  </p:childTnLst>
                                </p:cTn>
                              </p:par>
                            </p:childTnLst>
                          </p:cTn>
                        </p:par>
                        <p:par>
                          <p:cTn id="24" fill="hold">
                            <p:stCondLst>
                              <p:cond delay="6000"/>
                            </p:stCondLst>
                            <p:childTnLst>
                              <p:par>
                                <p:cTn id="25" presetID="22" presetClass="entr" presetSubtype="8" fill="hold" nodeType="afterEffect">
                                  <p:stCondLst>
                                    <p:cond delay="150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1000"/>
                                        <p:tgtEl>
                                          <p:spTgt spid="12">
                                            <p:txEl>
                                              <p:pRg st="0" end="0"/>
                                            </p:txEl>
                                          </p:spTgt>
                                        </p:tgtEl>
                                      </p:cBhvr>
                                    </p:animEffect>
                                  </p:childTnLst>
                                </p:cTn>
                              </p:par>
                            </p:childTnLst>
                          </p:cTn>
                        </p:par>
                        <p:par>
                          <p:cTn id="28" fill="hold">
                            <p:stCondLst>
                              <p:cond delay="8500"/>
                            </p:stCondLst>
                            <p:childTnLst>
                              <p:par>
                                <p:cTn id="29" presetID="2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childTnLst>
                                </p:cTn>
                              </p:par>
                            </p:childTnLst>
                          </p:cTn>
                        </p:par>
                        <p:par>
                          <p:cTn id="33" fill="hold">
                            <p:stCondLst>
                              <p:cond delay="9500"/>
                            </p:stCondLst>
                            <p:childTnLst>
                              <p:par>
                                <p:cTn id="34" presetID="2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childTnLst>
                          </p:cTn>
                        </p:par>
                        <p:par>
                          <p:cTn id="38" fill="hold">
                            <p:stCondLst>
                              <p:cond delay="10000"/>
                            </p:stCondLst>
                            <p:childTnLst>
                              <p:par>
                                <p:cTn id="39" presetID="2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childTnLst>
                                </p:cTn>
                              </p:par>
                            </p:childTnLst>
                          </p:cTn>
                        </p:par>
                        <p:par>
                          <p:cTn id="43" fill="hold">
                            <p:stCondLst>
                              <p:cond delay="10500"/>
                            </p:stCondLst>
                            <p:childTnLst>
                              <p:par>
                                <p:cTn id="44" presetID="2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childTnLst>
                                </p:cTn>
                              </p:par>
                            </p:childTnLst>
                          </p:cTn>
                        </p:par>
                        <p:par>
                          <p:cTn id="48" fill="hold">
                            <p:stCondLst>
                              <p:cond delay="11000"/>
                            </p:stCondLst>
                            <p:childTnLst>
                              <p:par>
                                <p:cTn id="49" presetID="23" presetClass="entr" presetSubtype="16"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childTnLst>
                                </p:cTn>
                              </p:par>
                            </p:childTnLst>
                          </p:cTn>
                        </p:par>
                        <p:par>
                          <p:cTn id="53" fill="hold">
                            <p:stCondLst>
                              <p:cond delay="11500"/>
                            </p:stCondLst>
                            <p:childTnLst>
                              <p:par>
                                <p:cTn id="54" presetID="22" presetClass="entr" presetSubtype="8" fill="hold" nodeType="after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wipe(left)">
                                      <p:cBhvr>
                                        <p:cTn id="56" dur="2000"/>
                                        <p:tgtEl>
                                          <p:spTgt spid="14">
                                            <p:txEl>
                                              <p:pRg st="0" end="0"/>
                                            </p:txEl>
                                          </p:spTgt>
                                        </p:tgtEl>
                                      </p:cBhvr>
                                    </p:animEffect>
                                  </p:childTnLst>
                                </p:cTn>
                              </p:par>
                            </p:childTnLst>
                          </p:cTn>
                        </p:par>
                        <p:par>
                          <p:cTn id="57" fill="hold">
                            <p:stCondLst>
                              <p:cond delay="13500"/>
                            </p:stCondLst>
                            <p:childTnLst>
                              <p:par>
                                <p:cTn id="58" presetID="22" presetClass="entr" presetSubtype="8" fill="hold" nodeType="afterEffect">
                                  <p:stCondLst>
                                    <p:cond delay="0"/>
                                  </p:stCondLst>
                                  <p:childTnLst>
                                    <p:set>
                                      <p:cBhvr>
                                        <p:cTn id="59" dur="1" fill="hold">
                                          <p:stCondLst>
                                            <p:cond delay="0"/>
                                          </p:stCondLst>
                                        </p:cTn>
                                        <p:tgtEl>
                                          <p:spTgt spid="14">
                                            <p:txEl>
                                              <p:pRg st="1" end="1"/>
                                            </p:txEl>
                                          </p:spTgt>
                                        </p:tgtEl>
                                        <p:attrNameLst>
                                          <p:attrName>style.visibility</p:attrName>
                                        </p:attrNameLst>
                                      </p:cBhvr>
                                      <p:to>
                                        <p:strVal val="visible"/>
                                      </p:to>
                                    </p:set>
                                    <p:animEffect transition="in" filter="wipe(left)">
                                      <p:cBhvr>
                                        <p:cTn id="60" dur="2000"/>
                                        <p:tgtEl>
                                          <p:spTgt spid="14">
                                            <p:txEl>
                                              <p:pRg st="1" end="1"/>
                                            </p:txEl>
                                          </p:spTgt>
                                        </p:tgtEl>
                                      </p:cBhvr>
                                    </p:animEffect>
                                  </p:childTnLst>
                                </p:cTn>
                              </p:par>
                              <p:par>
                                <p:cTn id="61" presetID="35" presetClass="emph" presetSubtype="0" repeatCount="3000" fill="hold" grpId="1" nodeType="withEffect">
                                  <p:stCondLst>
                                    <p:cond delay="0"/>
                                  </p:stCondLst>
                                  <p:childTnLst>
                                    <p:anim calcmode="discrete" valueType="str">
                                      <p:cBhvr>
                                        <p:cTn id="62" dur="1000" fill="hold"/>
                                        <p:tgtEl>
                                          <p:spTgt spid="9"/>
                                        </p:tgtEl>
                                        <p:attrNameLst>
                                          <p:attrName>style.visibility</p:attrName>
                                        </p:attrNameLst>
                                      </p:cBhvr>
                                      <p:tavLst>
                                        <p:tav tm="0">
                                          <p:val>
                                            <p:strVal val="hidden"/>
                                          </p:val>
                                        </p:tav>
                                        <p:tav tm="50000">
                                          <p:val>
                                            <p:strVal val="visible"/>
                                          </p:val>
                                        </p:tav>
                                      </p:tavLst>
                                    </p:anim>
                                  </p:childTnLst>
                                </p:cTn>
                              </p:par>
                            </p:childTnLst>
                          </p:cTn>
                        </p:par>
                        <p:par>
                          <p:cTn id="63" fill="hold">
                            <p:stCondLst>
                              <p:cond delay="16500"/>
                            </p:stCondLst>
                            <p:childTnLst>
                              <p:par>
                                <p:cTn id="64" presetID="22" presetClass="entr" presetSubtype="8" fill="hold" nodeType="afterEffect">
                                  <p:stCondLst>
                                    <p:cond delay="100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wipe(left)">
                                      <p:cBhvr>
                                        <p:cTn id="66" dur="2000"/>
                                        <p:tgtEl>
                                          <p:spTgt spid="6">
                                            <p:txEl>
                                              <p:pRg st="0" end="0"/>
                                            </p:txEl>
                                          </p:spTgt>
                                        </p:tgtEl>
                                      </p:cBhvr>
                                    </p:animEffect>
                                  </p:childTnLst>
                                </p:cTn>
                              </p:par>
                            </p:childTnLst>
                          </p:cTn>
                        </p:par>
                        <p:par>
                          <p:cTn id="67" fill="hold">
                            <p:stCondLst>
                              <p:cond delay="19500"/>
                            </p:stCondLst>
                            <p:childTnLst>
                              <p:par>
                                <p:cTn id="68" presetID="22" presetClass="entr" presetSubtype="8" fill="hold" nodeType="after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Effect transition="in" filter="wipe(left)">
                                      <p:cBhvr>
                                        <p:cTn id="70" dur="2000"/>
                                        <p:tgtEl>
                                          <p:spTgt spid="6">
                                            <p:txEl>
                                              <p:pRg st="1" end="1"/>
                                            </p:txEl>
                                          </p:spTgt>
                                        </p:tgtEl>
                                      </p:cBhvr>
                                    </p:animEffect>
                                  </p:childTnLst>
                                </p:cTn>
                              </p:par>
                            </p:childTnLst>
                          </p:cTn>
                        </p:par>
                        <p:par>
                          <p:cTn id="71" fill="hold">
                            <p:stCondLst>
                              <p:cond delay="21500"/>
                            </p:stCondLst>
                            <p:childTnLst>
                              <p:par>
                                <p:cTn id="72" presetID="22" presetClass="entr" presetSubtype="8" fill="hold" nodeType="afterEffect">
                                  <p:stCondLst>
                                    <p:cond delay="0"/>
                                  </p:stCondLst>
                                  <p:childTnLst>
                                    <p:set>
                                      <p:cBhvr>
                                        <p:cTn id="73" dur="1" fill="hold">
                                          <p:stCondLst>
                                            <p:cond delay="0"/>
                                          </p:stCondLst>
                                        </p:cTn>
                                        <p:tgtEl>
                                          <p:spTgt spid="6">
                                            <p:txEl>
                                              <p:pRg st="2" end="2"/>
                                            </p:txEl>
                                          </p:spTgt>
                                        </p:tgtEl>
                                        <p:attrNameLst>
                                          <p:attrName>style.visibility</p:attrName>
                                        </p:attrNameLst>
                                      </p:cBhvr>
                                      <p:to>
                                        <p:strVal val="visible"/>
                                      </p:to>
                                    </p:set>
                                    <p:animEffect transition="in" filter="wipe(left)">
                                      <p:cBhvr>
                                        <p:cTn id="74" dur="2000"/>
                                        <p:tgtEl>
                                          <p:spTgt spid="6">
                                            <p:txEl>
                                              <p:pRg st="2" end="2"/>
                                            </p:txEl>
                                          </p:spTgt>
                                        </p:tgtEl>
                                      </p:cBhvr>
                                    </p:animEffect>
                                  </p:childTnLst>
                                </p:cTn>
                              </p:par>
                            </p:childTnLst>
                          </p:cTn>
                        </p:par>
                        <p:par>
                          <p:cTn id="75" fill="hold">
                            <p:stCondLst>
                              <p:cond delay="23500"/>
                            </p:stCondLst>
                            <p:childTnLst>
                              <p:par>
                                <p:cTn id="76" presetID="22" presetClass="entr" presetSubtype="8" fill="hold" nodeType="afterEffect">
                                  <p:stCondLst>
                                    <p:cond delay="0"/>
                                  </p:stCondLst>
                                  <p:childTnLst>
                                    <p:set>
                                      <p:cBhvr>
                                        <p:cTn id="77" dur="1" fill="hold">
                                          <p:stCondLst>
                                            <p:cond delay="0"/>
                                          </p:stCondLst>
                                        </p:cTn>
                                        <p:tgtEl>
                                          <p:spTgt spid="6">
                                            <p:txEl>
                                              <p:pRg st="3" end="3"/>
                                            </p:txEl>
                                          </p:spTgt>
                                        </p:tgtEl>
                                        <p:attrNameLst>
                                          <p:attrName>style.visibility</p:attrName>
                                        </p:attrNameLst>
                                      </p:cBhvr>
                                      <p:to>
                                        <p:strVal val="visible"/>
                                      </p:to>
                                    </p:set>
                                    <p:animEffect transition="in" filter="wipe(left)">
                                      <p:cBhvr>
                                        <p:cTn id="7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9" grpId="1"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penguin-dance.3.jpg"/>
          <p:cNvPicPr>
            <a:picLocks noChangeAspect="1"/>
          </p:cNvPicPr>
          <p:nvPr/>
        </p:nvPicPr>
        <p:blipFill>
          <a:blip r:embed="rId2" cstate="print"/>
          <a:srcRect/>
          <a:stretch>
            <a:fillRect/>
          </a:stretch>
        </p:blipFill>
        <p:spPr bwMode="auto">
          <a:xfrm>
            <a:off x="6156176" y="2852936"/>
            <a:ext cx="1866900" cy="1866900"/>
          </a:xfrm>
          <a:prstGeom prst="rect">
            <a:avLst/>
          </a:prstGeom>
          <a:noFill/>
          <a:ln w="9525">
            <a:noFill/>
            <a:miter lim="800000"/>
            <a:headEnd/>
            <a:tailEnd/>
          </a:ln>
        </p:spPr>
      </p:pic>
      <p:pic>
        <p:nvPicPr>
          <p:cNvPr id="12" name="Рисунок 11" descr="penguin-dance.3.jpg"/>
          <p:cNvPicPr>
            <a:picLocks noChangeAspect="1"/>
          </p:cNvPicPr>
          <p:nvPr/>
        </p:nvPicPr>
        <p:blipFill>
          <a:blip r:embed="rId2" cstate="print"/>
          <a:srcRect/>
          <a:stretch>
            <a:fillRect/>
          </a:stretch>
        </p:blipFill>
        <p:spPr bwMode="auto">
          <a:xfrm>
            <a:off x="4499992" y="3140968"/>
            <a:ext cx="1866900" cy="1866900"/>
          </a:xfrm>
          <a:prstGeom prst="rect">
            <a:avLst/>
          </a:prstGeom>
          <a:noFill/>
          <a:ln w="9525">
            <a:noFill/>
            <a:miter lim="800000"/>
            <a:headEnd/>
            <a:tailEnd/>
          </a:ln>
        </p:spPr>
      </p:pic>
      <p:pic>
        <p:nvPicPr>
          <p:cNvPr id="11" name="Рисунок 10" descr="penguin-dance.3.jpg"/>
          <p:cNvPicPr>
            <a:picLocks noChangeAspect="1"/>
          </p:cNvPicPr>
          <p:nvPr/>
        </p:nvPicPr>
        <p:blipFill>
          <a:blip r:embed="rId2" cstate="print"/>
          <a:srcRect/>
          <a:stretch>
            <a:fillRect/>
          </a:stretch>
        </p:blipFill>
        <p:spPr bwMode="auto">
          <a:xfrm>
            <a:off x="2843808" y="3429000"/>
            <a:ext cx="1866900" cy="1866900"/>
          </a:xfrm>
          <a:prstGeom prst="rect">
            <a:avLst/>
          </a:prstGeom>
          <a:noFill/>
          <a:ln w="9525">
            <a:noFill/>
            <a:miter lim="800000"/>
            <a:headEnd/>
            <a:tailEnd/>
          </a:ln>
        </p:spPr>
      </p:pic>
      <p:pic>
        <p:nvPicPr>
          <p:cNvPr id="5" name="Рисунок 4" descr="penguin-dance.3.jpg"/>
          <p:cNvPicPr>
            <a:picLocks noChangeAspect="1"/>
          </p:cNvPicPr>
          <p:nvPr/>
        </p:nvPicPr>
        <p:blipFill>
          <a:blip r:embed="rId2" cstate="print"/>
          <a:srcRect/>
          <a:stretch>
            <a:fillRect/>
          </a:stretch>
        </p:blipFill>
        <p:spPr bwMode="auto">
          <a:xfrm>
            <a:off x="1115616" y="3717032"/>
            <a:ext cx="1866900" cy="1866900"/>
          </a:xfrm>
          <a:prstGeom prst="rect">
            <a:avLst/>
          </a:prstGeom>
          <a:noFill/>
          <a:ln w="9525">
            <a:noFill/>
            <a:miter lim="800000"/>
            <a:headEnd/>
            <a:tailEnd/>
          </a:ln>
        </p:spPr>
      </p:pic>
      <p:sp>
        <p:nvSpPr>
          <p:cNvPr id="7" name="Блок-схема: данные 6"/>
          <p:cNvSpPr/>
          <p:nvPr/>
        </p:nvSpPr>
        <p:spPr>
          <a:xfrm>
            <a:off x="1000100" y="5429264"/>
            <a:ext cx="1857388" cy="571504"/>
          </a:xfrm>
          <a:prstGeom prst="flowChartInputOutput">
            <a:avLst/>
          </a:prstGeom>
          <a:solidFill>
            <a:schemeClr val="accent6">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9" name="Rectangle 1"/>
          <p:cNvSpPr>
            <a:spLocks noChangeArrowheads="1"/>
          </p:cNvSpPr>
          <p:nvPr/>
        </p:nvSpPr>
        <p:spPr bwMode="auto">
          <a:xfrm>
            <a:off x="251520" y="529583"/>
            <a:ext cx="8496944" cy="2677656"/>
          </a:xfrm>
          <a:prstGeom prst="rect">
            <a:avLst/>
          </a:prstGeom>
          <a:noFill/>
          <a:ln w="9525">
            <a:noFill/>
            <a:miter lim="800000"/>
            <a:headEnd/>
            <a:tailEnd/>
          </a:ln>
        </p:spPr>
        <p:txBody>
          <a:bodyPr wrap="square" anchor="ctr">
            <a:spAutoFit/>
          </a:bodyPr>
          <a:lstStyle/>
          <a:p>
            <a:pPr indent="450850" algn="ctr"/>
            <a:r>
              <a:rPr lang="ru-RU" sz="2400" b="1" dirty="0" smtClean="0">
                <a:latin typeface="Times New Roman" pitchFamily="18" charset="0"/>
                <a:cs typeface="Times New Roman" pitchFamily="18" charset="0"/>
              </a:rPr>
              <a:t>Мотивация учения в рамках урока представляет собой завершенный цикл и проходит ряд этапов: от мотивации начала работы (готовность, включенность) к мотивации хода выполнения работы и затем к мотивации завершения работы (удовлетворенность или неудовлетворенность результатами, постановка дальнейших целей и т. д.)</a:t>
            </a:r>
          </a:p>
          <a:p>
            <a:pPr indent="450850" algn="ctr"/>
            <a:endParaRPr lang="ru-RU" sz="2400" b="1" dirty="0">
              <a:solidFill>
                <a:srgbClr val="FF4B4B"/>
              </a:solidFill>
              <a:latin typeface="Times New Roman" pitchFamily="18" charset="0"/>
              <a:ea typeface="Calibri" pitchFamily="34" charset="0"/>
              <a:cs typeface="Times New Roman" pitchFamily="18" charset="0"/>
            </a:endParaRPr>
          </a:p>
        </p:txBody>
      </p:sp>
      <p:sp>
        <p:nvSpPr>
          <p:cNvPr id="4" name="Прямоугольник 3"/>
          <p:cNvSpPr>
            <a:spLocks noChangeArrowheads="1"/>
          </p:cNvSpPr>
          <p:nvPr/>
        </p:nvSpPr>
        <p:spPr bwMode="auto">
          <a:xfrm>
            <a:off x="714375" y="6072188"/>
            <a:ext cx="8429625" cy="369887"/>
          </a:xfrm>
          <a:prstGeom prst="rect">
            <a:avLst/>
          </a:prstGeom>
          <a:noFill/>
          <a:ln w="9525">
            <a:noFill/>
            <a:miter lim="800000"/>
            <a:headEnd/>
            <a:tailEnd/>
          </a:ln>
        </p:spPr>
        <p:txBody>
          <a:bodyPr>
            <a:spAutoFit/>
          </a:bodyPr>
          <a:lstStyle/>
          <a:p>
            <a:pPr indent="450850" eaLnBrk="0" hangingPunct="0"/>
            <a:r>
              <a:rPr lang="ru-RU" b="1" dirty="0">
                <a:latin typeface="Times New Roman" pitchFamily="18" charset="0"/>
                <a:ea typeface="Calibri" pitchFamily="34" charset="0"/>
                <a:cs typeface="Times New Roman" pitchFamily="18" charset="0"/>
              </a:rPr>
              <a:t>Движение по ступеням: осилил одну ступеньку – иди дальше, выше. </a:t>
            </a:r>
            <a:endParaRPr lang="ru-RU" b="1" dirty="0">
              <a:ea typeface="Calibri" pitchFamily="34" charset="0"/>
              <a:cs typeface="Times New Roman" pitchFamily="18" charset="0"/>
            </a:endParaRPr>
          </a:p>
        </p:txBody>
      </p:sp>
      <p:sp>
        <p:nvSpPr>
          <p:cNvPr id="8" name="Блок-схема: данные 7"/>
          <p:cNvSpPr/>
          <p:nvPr/>
        </p:nvSpPr>
        <p:spPr>
          <a:xfrm>
            <a:off x="2627784" y="5157192"/>
            <a:ext cx="1857388" cy="571504"/>
          </a:xfrm>
          <a:prstGeom prst="flowChartInputOutput">
            <a:avLst/>
          </a:prstGeom>
          <a:solidFill>
            <a:schemeClr val="accent6">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Блок-схема: данные 8"/>
          <p:cNvSpPr/>
          <p:nvPr/>
        </p:nvSpPr>
        <p:spPr>
          <a:xfrm>
            <a:off x="4283968" y="4869160"/>
            <a:ext cx="1928826" cy="642942"/>
          </a:xfrm>
          <a:prstGeom prst="flowChartInputOutput">
            <a:avLst/>
          </a:prstGeom>
          <a:solidFill>
            <a:schemeClr val="accent6">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Блок-схема: данные 9"/>
          <p:cNvSpPr/>
          <p:nvPr/>
        </p:nvSpPr>
        <p:spPr>
          <a:xfrm rot="279298">
            <a:off x="6038329" y="4578104"/>
            <a:ext cx="1819870" cy="718877"/>
          </a:xfrm>
          <a:prstGeom prst="flowChartInputOutput">
            <a:avLst/>
          </a:prstGeom>
          <a:solidFill>
            <a:schemeClr val="accent6">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6">
                  <a:lumMod val="75000"/>
                </a:schemeClr>
              </a:solidFill>
            </a:endParaRPr>
          </a:p>
        </p:txBody>
      </p:sp>
    </p:spTree>
    <p:extLst>
      <p:ext uri="{BB962C8B-B14F-4D97-AF65-F5344CB8AC3E}">
        <p14:creationId xmlns:p14="http://schemas.microsoft.com/office/powerpoint/2010/main" val="243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Effect transition="in" filter="wipe(left)">
                                      <p:cBhvr>
                                        <p:cTn id="7" dur="2000"/>
                                        <p:tgtEl>
                                          <p:spTgt spid="2049">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1000"/>
                                        <p:tgtEl>
                                          <p:spTgt spid="4">
                                            <p:txEl>
                                              <p:pRg st="0" end="0"/>
                                            </p:txEl>
                                          </p:spTgt>
                                        </p:tgtEl>
                                      </p:cBhvr>
                                    </p:animEffect>
                                  </p:childTnLst>
                                </p:cTn>
                              </p:par>
                            </p:childTnLst>
                          </p:cTn>
                        </p:par>
                        <p:par>
                          <p:cTn id="12" fill="hold">
                            <p:stCondLst>
                              <p:cond delay="3000"/>
                            </p:stCondLst>
                            <p:childTnLst>
                              <p:par>
                                <p:cTn id="13" presetID="4"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3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par>
                          <p:cTn id="23" fill="hold">
                            <p:stCondLst>
                              <p:cond delay="5500"/>
                            </p:stCondLst>
                            <p:childTnLst>
                              <p:par>
                                <p:cTn id="24" presetID="1" presetClass="exit" presetSubtype="0" fill="hold" nodeType="after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6000"/>
                            </p:stCondLst>
                            <p:childTnLst>
                              <p:par>
                                <p:cTn id="30" presetID="4"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2000"/>
                                        <p:tgtEl>
                                          <p:spTgt spid="9"/>
                                        </p:tgtEl>
                                      </p:cBhvr>
                                    </p:animEffec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par>
                          <p:cTn id="38" fill="hold">
                            <p:stCondLst>
                              <p:cond delay="8000"/>
                            </p:stCondLst>
                            <p:childTnLst>
                              <p:par>
                                <p:cTn id="39" presetID="4"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ox(in)">
                                      <p:cBhvr>
                                        <p:cTn id="41" dur="2000"/>
                                        <p:tgtEl>
                                          <p:spTgt spid="10"/>
                                        </p:tgtEl>
                                      </p:cBhvr>
                                    </p:animEffect>
                                  </p:childTnLst>
                                </p:cTn>
                              </p:par>
                              <p:par>
                                <p:cTn id="42" presetID="1" presetClass="exit" presetSubtype="0" fill="hold" nodeType="withEffect">
                                  <p:stCondLst>
                                    <p:cond delay="0"/>
                                  </p:stCondLst>
                                  <p:childTnLst>
                                    <p:set>
                                      <p:cBhvr>
                                        <p:cTn id="43" dur="1" fill="hold">
                                          <p:stCondLst>
                                            <p:cond delay="0"/>
                                          </p:stCondLst>
                                        </p:cTn>
                                        <p:tgtEl>
                                          <p:spTgt spid="12"/>
                                        </p:tgtEl>
                                        <p:attrNameLst>
                                          <p:attrName>style.visibility</p:attrName>
                                        </p:attrNameLst>
                                      </p:cBhvr>
                                      <p:to>
                                        <p:strVal val="hidden"/>
                                      </p:to>
                                    </p:set>
                                  </p:childTnLst>
                                </p:cTn>
                              </p:par>
                              <p:par>
                                <p:cTn id="44" presetID="2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Autofit/>
          </a:bodyPr>
          <a:lstStyle/>
          <a:p>
            <a:r>
              <a:rPr lang="ru-RU" sz="2800" b="1" dirty="0" smtClean="0">
                <a:solidFill>
                  <a:schemeClr val="tx2">
                    <a:lumMod val="75000"/>
                  </a:schemeClr>
                </a:solidFill>
                <a:latin typeface="Times New Roman" pitchFamily="18" charset="0"/>
                <a:cs typeface="Times New Roman" pitchFamily="18" charset="0"/>
              </a:rPr>
              <a:t>Приемы формирования мотивации к изучению математики</a:t>
            </a:r>
            <a:r>
              <a:rPr lang="ru-RU" sz="2800" dirty="0" smtClean="0">
                <a:solidFill>
                  <a:schemeClr val="tx2">
                    <a:lumMod val="75000"/>
                  </a:schemeClr>
                </a:solidFill>
              </a:rPr>
              <a:t/>
            </a:r>
            <a:br>
              <a:rPr lang="ru-RU" sz="2800" dirty="0" smtClean="0">
                <a:solidFill>
                  <a:schemeClr val="tx2">
                    <a:lumMod val="75000"/>
                  </a:schemeClr>
                </a:solidFill>
              </a:rPr>
            </a:br>
            <a:endParaRPr lang="ru-RU" sz="2800" dirty="0">
              <a:solidFill>
                <a:schemeClr val="tx2">
                  <a:lumMod val="75000"/>
                </a:schemeClr>
              </a:solidFill>
            </a:endParaRPr>
          </a:p>
        </p:txBody>
      </p:sp>
      <p:sp>
        <p:nvSpPr>
          <p:cNvPr id="4" name="Содержимое 3"/>
          <p:cNvSpPr>
            <a:spLocks noGrp="1"/>
          </p:cNvSpPr>
          <p:nvPr>
            <p:ph sz="half" idx="2"/>
          </p:nvPr>
        </p:nvSpPr>
        <p:spPr>
          <a:xfrm>
            <a:off x="5004048" y="1052736"/>
            <a:ext cx="3682752" cy="5073427"/>
          </a:xfrm>
        </p:spPr>
        <p:txBody>
          <a:bodyPr/>
          <a:lstStyle/>
          <a:p>
            <a:pPr marL="0" indent="0" algn="ctr">
              <a:buNone/>
            </a:pPr>
            <a:r>
              <a:rPr lang="ru-RU" sz="2400" b="1" dirty="0" smtClean="0">
                <a:latin typeface="Times New Roman" panose="02020603050405020304" pitchFamily="18" charset="0"/>
                <a:cs typeface="Times New Roman" panose="02020603050405020304" pitchFamily="18" charset="0"/>
              </a:rPr>
              <a:t>«Все наши замыслы, все поиски и построения   превращаются в прах, если    у  ученика нет желания учиться»   </a:t>
            </a:r>
          </a:p>
          <a:p>
            <a:pPr>
              <a:buNone/>
            </a:pP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В.А.Сухомлинский</a:t>
            </a:r>
            <a:endParaRPr lang="ru-RU" sz="2400" b="1" dirty="0" smtClean="0">
              <a:latin typeface="Times New Roman" panose="02020603050405020304" pitchFamily="18" charset="0"/>
              <a:cs typeface="Times New Roman" panose="02020603050405020304" pitchFamily="18" charset="0"/>
            </a:endParaRPr>
          </a:p>
          <a:p>
            <a:endParaRPr lang="ru-RU" dirty="0"/>
          </a:p>
        </p:txBody>
      </p:sp>
      <p:pic>
        <p:nvPicPr>
          <p:cNvPr id="8194" name="Picture 2" descr="C:\Users\татьяна\Desktop\рабочий стол\фото\ДЕКАДА\SAM_08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4104456" cy="30783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8195" name="Picture 3" descr="C:\Users\татьяна\Pictures\2013-02-20 фото\фото 2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715424"/>
            <a:ext cx="3744416" cy="28083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06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normAutofit/>
          </a:bodyPr>
          <a:lstStyle/>
          <a:p>
            <a:r>
              <a:rPr lang="ru-RU" sz="2800" b="1" u="sng" dirty="0" smtClean="0">
                <a:solidFill>
                  <a:schemeClr val="tx2">
                    <a:lumMod val="75000"/>
                  </a:schemeClr>
                </a:solidFill>
                <a:latin typeface="Times New Roman" pitchFamily="18" charset="0"/>
                <a:cs typeface="Times New Roman" pitchFamily="18" charset="0"/>
              </a:rPr>
              <a:t>Приемы мотивации</a:t>
            </a:r>
            <a:endParaRPr lang="ru-RU" sz="2800" u="sng" dirty="0">
              <a:solidFill>
                <a:schemeClr val="tx2">
                  <a:lumMod val="75000"/>
                </a:schemeClr>
              </a:solidFill>
            </a:endParaRPr>
          </a:p>
        </p:txBody>
      </p:sp>
      <p:sp>
        <p:nvSpPr>
          <p:cNvPr id="3" name="Содержимое 2"/>
          <p:cNvSpPr>
            <a:spLocks noGrp="1"/>
          </p:cNvSpPr>
          <p:nvPr>
            <p:ph idx="1"/>
          </p:nvPr>
        </p:nvSpPr>
        <p:spPr>
          <a:xfrm>
            <a:off x="457199" y="476672"/>
            <a:ext cx="8291265" cy="4104457"/>
          </a:xfrm>
        </p:spPr>
        <p:txBody>
          <a:bodyPr>
            <a:normAutofit/>
          </a:bodyPr>
          <a:lstStyle/>
          <a:p>
            <a:pPr marL="0" lvl="0" indent="0">
              <a:buNone/>
            </a:pPr>
            <a:endParaRPr lang="ru-RU" sz="2400" b="1" dirty="0" smtClean="0">
              <a:latin typeface="Times New Roman" pitchFamily="18" charset="0"/>
              <a:cs typeface="Times New Roman" pitchFamily="18" charset="0"/>
            </a:endParaRPr>
          </a:p>
          <a:p>
            <a:pPr lvl="0"/>
            <a:r>
              <a:rPr lang="ru-RU" sz="2400" b="1" dirty="0" smtClean="0">
                <a:latin typeface="Times New Roman" pitchFamily="18" charset="0"/>
                <a:cs typeface="Times New Roman" pitchFamily="18" charset="0"/>
              </a:rPr>
              <a:t>Апелляция к жизненному опыту детей</a:t>
            </a:r>
          </a:p>
          <a:p>
            <a:pPr lvl="0"/>
            <a:r>
              <a:rPr lang="ru-RU" sz="2400" b="1" dirty="0" smtClean="0">
                <a:latin typeface="Times New Roman" pitchFamily="18" charset="0"/>
                <a:cs typeface="Times New Roman" pitchFamily="18" charset="0"/>
              </a:rPr>
              <a:t>Создание проблемной ситуации</a:t>
            </a:r>
          </a:p>
          <a:p>
            <a:pPr lvl="0"/>
            <a:r>
              <a:rPr lang="ru-RU" sz="2400" b="1" dirty="0" smtClean="0">
                <a:latin typeface="Times New Roman" pitchFamily="18" charset="0"/>
                <a:cs typeface="Times New Roman" pitchFamily="18" charset="0"/>
              </a:rPr>
              <a:t>Ролевые и деловые игры</a:t>
            </a:r>
          </a:p>
          <a:p>
            <a:pPr lvl="0"/>
            <a:r>
              <a:rPr lang="ru-RU" sz="2400" b="1" dirty="0" smtClean="0">
                <a:latin typeface="Times New Roman" pitchFamily="18" charset="0"/>
                <a:cs typeface="Times New Roman" pitchFamily="18" charset="0"/>
              </a:rPr>
              <a:t>Решение нестандартных задач на смекалку и логику</a:t>
            </a:r>
          </a:p>
          <a:p>
            <a:pPr lvl="0"/>
            <a:r>
              <a:rPr lang="ru-RU" sz="2400" b="1" dirty="0" smtClean="0">
                <a:latin typeface="Times New Roman" pitchFamily="18" charset="0"/>
                <a:cs typeface="Times New Roman" pitchFamily="18" charset="0"/>
              </a:rPr>
              <a:t>Элементы занимательности</a:t>
            </a:r>
          </a:p>
          <a:p>
            <a:pPr lvl="0"/>
            <a:r>
              <a:rPr lang="ru-RU" sz="2400" b="1" dirty="0" smtClean="0">
                <a:latin typeface="Times New Roman" pitchFamily="18" charset="0"/>
                <a:cs typeface="Times New Roman" pitchFamily="18" charset="0"/>
              </a:rPr>
              <a:t>Отражение исторического аспекта.</a:t>
            </a:r>
          </a:p>
          <a:p>
            <a:pPr lvl="0"/>
            <a:r>
              <a:rPr lang="ru-RU" sz="2400" b="1" dirty="0" smtClean="0">
                <a:latin typeface="Times New Roman" pitchFamily="18" charset="0"/>
                <a:cs typeface="Times New Roman" pitchFamily="18" charset="0"/>
              </a:rPr>
              <a:t>Кроссворды,  </a:t>
            </a:r>
            <a:r>
              <a:rPr lang="ru-RU" sz="2400" b="1" dirty="0" err="1" smtClean="0">
                <a:latin typeface="Times New Roman" pitchFamily="18" charset="0"/>
                <a:cs typeface="Times New Roman" pitchFamily="18" charset="0"/>
              </a:rPr>
              <a:t>сканворды</a:t>
            </a:r>
            <a:r>
              <a:rPr lang="ru-RU" sz="2400" b="1" dirty="0" smtClean="0">
                <a:latin typeface="Times New Roman" pitchFamily="18" charset="0"/>
                <a:cs typeface="Times New Roman" pitchFamily="18" charset="0"/>
              </a:rPr>
              <a:t>, ребусы, </a:t>
            </a:r>
            <a:r>
              <a:rPr lang="ru-RU" sz="2400" b="1" dirty="0" err="1" smtClean="0">
                <a:latin typeface="Times New Roman" pitchFamily="18" charset="0"/>
                <a:cs typeface="Times New Roman" pitchFamily="18" charset="0"/>
              </a:rPr>
              <a:t>синквейны</a:t>
            </a:r>
            <a:r>
              <a:rPr lang="ru-RU" sz="2400" b="1" dirty="0" smtClean="0">
                <a:latin typeface="Times New Roman" pitchFamily="18" charset="0"/>
                <a:cs typeface="Times New Roman" pitchFamily="18" charset="0"/>
              </a:rPr>
              <a:t>, творческие задания и т.п.</a:t>
            </a:r>
            <a:endParaRPr lang="ru-RU" sz="2400" b="1" dirty="0">
              <a:latin typeface="Times New Roman" pitchFamily="18" charset="0"/>
              <a:cs typeface="Times New Roman" pitchFamily="18" charset="0"/>
            </a:endParaRPr>
          </a:p>
        </p:txBody>
      </p:sp>
      <p:pic>
        <p:nvPicPr>
          <p:cNvPr id="10242" name="Picture 2" descr="C:\Users\татьяна\Pictures\2013-02-20 фото\фото 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8449" y="4149080"/>
            <a:ext cx="3240360" cy="243027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06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28800"/>
          </a:xfrm>
        </p:spPr>
        <p:txBody>
          <a:bodyPr>
            <a:normAutofit fontScale="90000"/>
          </a:bodyPr>
          <a:lstStyle/>
          <a:p>
            <a:r>
              <a:rPr lang="ru-RU" sz="3100" b="1" dirty="0" smtClean="0">
                <a:solidFill>
                  <a:schemeClr val="tx2">
                    <a:lumMod val="75000"/>
                  </a:schemeClr>
                </a:solidFill>
                <a:latin typeface="Times New Roman" pitchFamily="18" charset="0"/>
                <a:cs typeface="Times New Roman" pitchFamily="18" charset="0"/>
              </a:rPr>
              <a:t>Стимулы  для формирования мотивации к учебной деятельности</a:t>
            </a:r>
            <a:r>
              <a:rPr lang="ru-RU" b="1" dirty="0" smtClean="0">
                <a:solidFill>
                  <a:schemeClr val="accent6">
                    <a:lumMod val="50000"/>
                  </a:schemeClr>
                </a:solidFill>
                <a:latin typeface="Times New Roman" pitchFamily="18" charset="0"/>
                <a:cs typeface="Times New Roman" pitchFamily="18" charset="0"/>
              </a:rPr>
              <a:t/>
            </a:r>
            <a:br>
              <a:rPr lang="ru-RU" b="1" dirty="0" smtClean="0">
                <a:solidFill>
                  <a:schemeClr val="accent6">
                    <a:lumMod val="50000"/>
                  </a:schemeClr>
                </a:solidFill>
                <a:latin typeface="Times New Roman" pitchFamily="18" charset="0"/>
                <a:cs typeface="Times New Roman" pitchFamily="18" charset="0"/>
              </a:rPr>
            </a:br>
            <a:endParaRPr lang="ru-RU" dirty="0"/>
          </a:p>
        </p:txBody>
      </p:sp>
      <p:pic>
        <p:nvPicPr>
          <p:cNvPr id="9218" name="Picture 2" descr="C:\Users\татьяна\Desktop\рабочий стол\фото\ДЕКАДА\SAM_07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35" y="1052736"/>
            <a:ext cx="3515883" cy="26369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9219" name="Picture 3" descr="C:\Users\татьяна\Pictures\2013-02-20 фото\фото 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134" y="3789040"/>
            <a:ext cx="3547281" cy="266046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aphicFrame>
        <p:nvGraphicFramePr>
          <p:cNvPr id="4" name="Содержимое 3"/>
          <p:cNvGraphicFramePr>
            <a:graphicFrameLocks noGrp="1"/>
          </p:cNvGraphicFramePr>
          <p:nvPr>
            <p:ph idx="1"/>
            <p:extLst>
              <p:ext uri="{D42A27DB-BD31-4B8C-83A1-F6EECF244321}">
                <p14:modId xmlns:p14="http://schemas.microsoft.com/office/powerpoint/2010/main" val="199945661"/>
              </p:ext>
            </p:extLst>
          </p:nvPr>
        </p:nvGraphicFramePr>
        <p:xfrm>
          <a:off x="1691680" y="1916832"/>
          <a:ext cx="7920880" cy="4237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6905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692696"/>
            <a:ext cx="6912768" cy="5078313"/>
          </a:xfrm>
          <a:prstGeom prst="rect">
            <a:avLst/>
          </a:prstGeom>
        </p:spPr>
        <p:txBody>
          <a:bodyPr wrap="square">
            <a:spAutoFit/>
          </a:bodyPr>
          <a:lstStyle/>
          <a:p>
            <a:pPr lvl="0" algn="ctr"/>
            <a:r>
              <a:rPr lang="ru-RU" sz="2800" b="1" u="sng" dirty="0" smtClean="0">
                <a:solidFill>
                  <a:schemeClr val="tx2">
                    <a:lumMod val="75000"/>
                  </a:schemeClr>
                </a:solidFill>
                <a:latin typeface="Times New Roman" pitchFamily="18" charset="0"/>
                <a:cs typeface="Times New Roman" pitchFamily="18" charset="0"/>
              </a:rPr>
              <a:t>Отражение </a:t>
            </a:r>
            <a:r>
              <a:rPr lang="ru-RU" sz="2800" b="1" u="sng" dirty="0">
                <a:solidFill>
                  <a:schemeClr val="tx2">
                    <a:lumMod val="75000"/>
                  </a:schemeClr>
                </a:solidFill>
                <a:latin typeface="Times New Roman" pitchFamily="18" charset="0"/>
                <a:cs typeface="Times New Roman" pitchFamily="18" charset="0"/>
              </a:rPr>
              <a:t>исторического </a:t>
            </a:r>
            <a:r>
              <a:rPr lang="ru-RU" sz="2800" b="1" u="sng" dirty="0" smtClean="0">
                <a:solidFill>
                  <a:schemeClr val="tx2">
                    <a:lumMod val="75000"/>
                  </a:schemeClr>
                </a:solidFill>
                <a:latin typeface="Times New Roman" pitchFamily="18" charset="0"/>
                <a:cs typeface="Times New Roman" pitchFamily="18" charset="0"/>
              </a:rPr>
              <a:t>аспекта</a:t>
            </a:r>
            <a:endParaRPr lang="ru-RU" sz="2800" b="1" u="sng" dirty="0">
              <a:solidFill>
                <a:schemeClr val="tx2">
                  <a:lumMod val="75000"/>
                </a:schemeClr>
              </a:solidFill>
              <a:latin typeface="Times New Roman" pitchFamily="18" charset="0"/>
              <a:cs typeface="Times New Roman" pitchFamily="18" charset="0"/>
            </a:endParaRPr>
          </a:p>
          <a:p>
            <a:pPr algn="ctr"/>
            <a:endParaRPr lang="ru-RU" sz="2800" b="1" dirty="0" smtClean="0">
              <a:solidFill>
                <a:schemeClr val="tx2">
                  <a:lumMod val="75000"/>
                </a:schemeClr>
              </a:solidFill>
              <a:latin typeface="Times New Roman" pitchFamily="18" charset="0"/>
              <a:cs typeface="Times New Roman" pitchFamily="18" charset="0"/>
            </a:endParaRPr>
          </a:p>
          <a:p>
            <a:pPr algn="ctr"/>
            <a:r>
              <a:rPr lang="ru-RU" sz="2800" b="1" dirty="0" smtClean="0">
                <a:solidFill>
                  <a:schemeClr val="tx2">
                    <a:lumMod val="75000"/>
                  </a:schemeClr>
                </a:solidFill>
                <a:latin typeface="Times New Roman" pitchFamily="18" charset="0"/>
                <a:cs typeface="Times New Roman" pitchFamily="18" charset="0"/>
              </a:rPr>
              <a:t>(актуализация </a:t>
            </a:r>
            <a:r>
              <a:rPr lang="ru-RU" sz="2800" b="1" dirty="0">
                <a:solidFill>
                  <a:schemeClr val="tx2">
                    <a:lumMod val="75000"/>
                  </a:schemeClr>
                </a:solidFill>
                <a:latin typeface="Times New Roman" pitchFamily="18" charset="0"/>
                <a:cs typeface="Times New Roman" pitchFamily="18" charset="0"/>
              </a:rPr>
              <a:t>опорных </a:t>
            </a:r>
            <a:r>
              <a:rPr lang="ru-RU" sz="2800" b="1" dirty="0" smtClean="0">
                <a:solidFill>
                  <a:schemeClr val="tx2">
                    <a:lumMod val="75000"/>
                  </a:schemeClr>
                </a:solidFill>
                <a:latin typeface="Times New Roman" pitchFamily="18" charset="0"/>
                <a:cs typeface="Times New Roman" pitchFamily="18" charset="0"/>
              </a:rPr>
              <a:t>знаний)</a:t>
            </a:r>
            <a:endParaRPr lang="ru-RU" sz="2800"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Математика – наука древняя, интересная и полезная. Сегодня мы с вами в очередной  раз убедимся в этом. Очень хочется, чтобы каждый из вас сделал для себя хотя бы небольшое, но открытие. </a:t>
            </a:r>
          </a:p>
          <a:p>
            <a:pPr algn="ctr"/>
            <a:r>
              <a:rPr lang="ru-RU" sz="2400" b="1" dirty="0" smtClean="0">
                <a:latin typeface="Times New Roman" pitchFamily="18" charset="0"/>
                <a:cs typeface="Times New Roman" pitchFamily="18" charset="0"/>
              </a:rPr>
              <a:t>Великий ученый, математик Лейбниц сказал: «Кто хочет ограничиться настоящим, без знания прошлого, тот его никогда не поймет…». Поэтому и нам с вами для успешной работы нужно повторить некоторые …</a:t>
            </a:r>
            <a:endParaRPr lang="ru-RU" sz="2400" b="1" dirty="0">
              <a:latin typeface="Times New Roman" pitchFamily="18" charset="0"/>
              <a:cs typeface="Times New Roman" pitchFamily="18" charset="0"/>
            </a:endParaRPr>
          </a:p>
        </p:txBody>
      </p:sp>
      <p:pic>
        <p:nvPicPr>
          <p:cNvPr id="18434" name="Picture 2" descr="http://dizim.ru/wp-content/uploads/2010/11/schoolboy01.jpg"/>
          <p:cNvPicPr>
            <a:picLocks noChangeAspect="1" noChangeArrowheads="1"/>
          </p:cNvPicPr>
          <p:nvPr/>
        </p:nvPicPr>
        <p:blipFill>
          <a:blip r:embed="rId2" cstate="print"/>
          <a:srcRect/>
          <a:stretch>
            <a:fillRect/>
          </a:stretch>
        </p:blipFill>
        <p:spPr bwMode="auto">
          <a:xfrm>
            <a:off x="0" y="1052736"/>
            <a:ext cx="1978481" cy="2592288"/>
          </a:xfrm>
          <a:prstGeom prst="rect">
            <a:avLst/>
          </a:prstGeom>
          <a:noFill/>
        </p:spPr>
      </p:pic>
    </p:spTree>
    <p:extLst>
      <p:ext uri="{BB962C8B-B14F-4D97-AF65-F5344CB8AC3E}">
        <p14:creationId xmlns:p14="http://schemas.microsoft.com/office/powerpoint/2010/main" val="1044122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404664"/>
            <a:ext cx="7499176" cy="936103"/>
          </a:xfrm>
        </p:spPr>
        <p:txBody>
          <a:bodyPr>
            <a:noAutofit/>
          </a:bodyPr>
          <a:lstStyle/>
          <a:p>
            <a:pPr algn="ctr"/>
            <a:r>
              <a:rPr lang="ru-RU" sz="2800" u="sng" dirty="0" smtClean="0">
                <a:solidFill>
                  <a:schemeClr val="tx2">
                    <a:lumMod val="75000"/>
                  </a:schemeClr>
                </a:solidFill>
                <a:latin typeface="Times New Roman" pitchFamily="18" charset="0"/>
                <a:cs typeface="Times New Roman" pitchFamily="18" charset="0"/>
              </a:rPr>
              <a:t>Отражение исторического аспекта.</a:t>
            </a:r>
            <a:endParaRPr lang="ru-RU" sz="2800" u="sng" dirty="0">
              <a:solidFill>
                <a:schemeClr val="tx2">
                  <a:lumMod val="75000"/>
                </a:schemeClr>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2339752" y="1412776"/>
            <a:ext cx="5832648" cy="3816425"/>
          </a:xfrm>
        </p:spPr>
        <p:txBody>
          <a:bodyPr/>
          <a:lstStyle/>
          <a:p>
            <a:pPr algn="ctr"/>
            <a:r>
              <a:rPr lang="ru-RU" b="1" dirty="0" smtClean="0">
                <a:latin typeface="Times New Roman" pitchFamily="18" charset="0"/>
                <a:cs typeface="Times New Roman" pitchFamily="18" charset="0"/>
              </a:rPr>
              <a:t>Задача из трактата Архимеда «О шаре и цилиндре».</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«Цилиндр, в основании которого большой круг шара, а высота – диаметр этого шара, имеет объем, равный 1,5 объема, и поверхность, равную 1,5 поверхности шара». Проверьте правильность утверждения.</a:t>
            </a:r>
          </a:p>
          <a:p>
            <a:endParaRPr lang="ru-RU" dirty="0">
              <a:latin typeface="Times New Roman" pitchFamily="18" charset="0"/>
              <a:cs typeface="Times New Roman" pitchFamily="18" charset="0"/>
            </a:endParaRPr>
          </a:p>
        </p:txBody>
      </p:sp>
      <p:pic>
        <p:nvPicPr>
          <p:cNvPr id="11266" name="Picture 2" descr="http://www.biograpedia.ru/sites/default/files/images/Archimede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844824"/>
            <a:ext cx="225188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743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667</TotalTime>
  <Words>1400</Words>
  <Application>Microsoft Office PowerPoint</Application>
  <PresentationFormat>Экран (4:3)</PresentationFormat>
  <Paragraphs>201</Paragraphs>
  <Slides>26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26</vt:i4>
      </vt:variant>
    </vt:vector>
  </HeadingPairs>
  <TitlesOfParts>
    <vt:vector size="27" baseType="lpstr">
      <vt:lpstr>Тема Office</vt:lpstr>
      <vt:lpstr>Мотивация учебной деятельности учащихся на уроках математики </vt:lpstr>
      <vt:lpstr> “Личность – звено между  мотивацией и ее реализацией”   З. Фрейд</vt:lpstr>
      <vt:lpstr>Презентация PowerPoint</vt:lpstr>
      <vt:lpstr>Презентация PowerPoint</vt:lpstr>
      <vt:lpstr>Приемы формирования мотивации к изучению математики </vt:lpstr>
      <vt:lpstr>Приемы мотивации</vt:lpstr>
      <vt:lpstr>Стимулы  для формирования мотивации к учебной деятельности </vt:lpstr>
      <vt:lpstr>Презентация PowerPoint</vt:lpstr>
      <vt:lpstr>Презентация PowerPoint</vt:lpstr>
      <vt:lpstr>За­да­ние 9 № 506315. Уста­но­ви­те со­от­вет­ствие между на­зва­ни­я­ми ве­ли­чин, встре­ча­ю­щих­ся в рус­ских по­сло­ви­цах и по­го­вор­ках, и их при­ближёнными зна­че­ни­я­ми:</vt:lpstr>
      <vt:lpstr>Доброжелательный настрой урока</vt:lpstr>
      <vt:lpstr>Презентация PowerPoint</vt:lpstr>
      <vt:lpstr>Формула Пика</vt:lpstr>
      <vt:lpstr>Презентация PowerPoint</vt:lpstr>
      <vt:lpstr>Презентация PowerPoint</vt:lpstr>
      <vt:lpstr>Презентация PowerPoint</vt:lpstr>
      <vt:lpstr>Презентация PowerPoint</vt:lpstr>
      <vt:lpstr>Лошадиное правило </vt:lpstr>
      <vt:lpstr>Решение нестандартных задач</vt:lpstr>
      <vt:lpstr>Приёмы, способствующие проявлению интереса к изучаемой теме:  </vt:lpstr>
      <vt:lpstr>Методическая ценность приемов</vt:lpstr>
      <vt:lpstr>Презентация PowerPoint</vt:lpstr>
      <vt:lpstr>Презентация PowerPoint</vt:lpstr>
      <vt:lpstr>Выводы: </vt:lpstr>
      <vt:lpstr>Заключение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Мотивация учебной деятельности учащихся на уроках математики</dc:title>
  <dc:creator>татьяна</dc:creator>
  <cp:lastModifiedBy>татьяна</cp:lastModifiedBy>
  <cp:revision>35</cp:revision>
  <dcterms:created xsi:type="dcterms:W3CDTF">2016-02-23T12:10:22Z</dcterms:created>
  <dcterms:modified xsi:type="dcterms:W3CDTF">2018-04-24T13:17:33Z</dcterms:modified>
</cp:coreProperties>
</file>