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Тест «Знатоки русского языка»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sz="4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1) Царевна-лягушка </a:t>
            </a:r>
            <a:r>
              <a:rPr lang="ru-RU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говорит Ивану-царевичу:</a:t>
            </a:r>
          </a:p>
          <a:p>
            <a:pPr marL="0" indent="0">
              <a:buNone/>
            </a:pPr>
            <a:r>
              <a:rPr lang="ru-RU" sz="4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 - </a:t>
            </a:r>
            <a:r>
              <a:rPr lang="ru-RU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Как услышишь стук да гром, не пугайся!</a:t>
            </a:r>
          </a:p>
          <a:p>
            <a:pPr marL="0" indent="0">
              <a:buNone/>
            </a:pPr>
            <a:r>
              <a:rPr lang="ru-RU" sz="4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   Какую </a:t>
            </a:r>
            <a:r>
              <a:rPr lang="ru-RU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речь услышал Иван-царевич?</a:t>
            </a:r>
          </a:p>
          <a:p>
            <a:pPr marL="0" lvl="0" indent="0">
              <a:buNone/>
            </a:pPr>
            <a:r>
              <a:rPr lang="ru-RU" b="1" i="1" dirty="0" smtClean="0">
                <a:latin typeface="Cambria" pitchFamily="18" charset="0"/>
              </a:rPr>
              <a:t>а)устную</a:t>
            </a:r>
            <a:endParaRPr lang="ru-RU" b="1" i="1" dirty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ru-RU" b="1" i="1" dirty="0">
                <a:latin typeface="Cambria" pitchFamily="18" charset="0"/>
              </a:rPr>
              <a:t>б</a:t>
            </a:r>
            <a:r>
              <a:rPr lang="ru-RU" b="1" i="1" dirty="0" smtClean="0">
                <a:latin typeface="Cambria" pitchFamily="18" charset="0"/>
              </a:rPr>
              <a:t>)грустную</a:t>
            </a:r>
            <a:endParaRPr lang="ru-RU" b="1" i="1" dirty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ru-RU" b="1" i="1" dirty="0">
                <a:latin typeface="Cambria" pitchFamily="18" charset="0"/>
              </a:rPr>
              <a:t>в</a:t>
            </a:r>
            <a:r>
              <a:rPr lang="ru-RU" b="1" i="1" dirty="0" smtClean="0">
                <a:latin typeface="Cambria" pitchFamily="18" charset="0"/>
              </a:rPr>
              <a:t>)письменную</a:t>
            </a:r>
            <a:endParaRPr lang="ru-RU" b="1" i="1" dirty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ru-RU" b="1" i="1" dirty="0">
                <a:latin typeface="Cambria" pitchFamily="18" charset="0"/>
              </a:rPr>
              <a:t>г</a:t>
            </a:r>
            <a:r>
              <a:rPr lang="ru-RU" b="1" i="1" dirty="0" smtClean="0">
                <a:latin typeface="Cambria" pitchFamily="18" charset="0"/>
              </a:rPr>
              <a:t>)музыкальную</a:t>
            </a:r>
            <a:endParaRPr lang="ru-RU" b="1" i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Екатерина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93" y="4149080"/>
            <a:ext cx="286113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катерина\Desktop\b3fc4da15f668650bc93abcad3b22e83_h-19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957314" cy="236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2) Где живёт голос?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lvl="0" indent="0">
              <a:buNone/>
            </a:pPr>
            <a:r>
              <a:rPr lang="ru-RU" b="1" i="1" dirty="0" smtClean="0">
                <a:latin typeface="Cambria" pitchFamily="18" charset="0"/>
              </a:rPr>
              <a:t>а) в лесу </a:t>
            </a:r>
            <a:endParaRPr lang="ru-RU" b="1" i="1" dirty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ru-RU" b="1" i="1" dirty="0" smtClean="0">
                <a:latin typeface="Cambria" pitchFamily="18" charset="0"/>
              </a:rPr>
              <a:t>б) на улице</a:t>
            </a:r>
            <a:endParaRPr lang="ru-RU" b="1" i="1" dirty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ru-RU" b="1" i="1" dirty="0" smtClean="0">
                <a:latin typeface="Cambria" pitchFamily="18" charset="0"/>
              </a:rPr>
              <a:t>в) в горле человека</a:t>
            </a:r>
            <a:endParaRPr lang="ru-RU" b="1" i="1" dirty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ru-RU" b="1" i="1" dirty="0" smtClean="0">
                <a:latin typeface="Cambria" pitchFamily="18" charset="0"/>
              </a:rPr>
              <a:t>г) в магазине</a:t>
            </a:r>
            <a:endParaRPr lang="ru-RU" b="1" i="1" dirty="0">
              <a:latin typeface="Cambr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Екатерина\Desktop\839F9E85CEEA08A719518582C2313E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9267"/>
            <a:ext cx="3735074" cy="281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катерина\Desktop\5a817d4092d03dec0f443f4e5fd6d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87" y="3341504"/>
            <a:ext cx="37172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Екатерина\Desktop\sunlight-forest-jungle-forest-clearing-rainforest-Everlasting-Summer-tree-screenshot-woodland-habitat-natural-environment-192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45506"/>
            <a:ext cx="4394615" cy="25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Екатерина\Desktop\img_57333710963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26" y="3555386"/>
            <a:ext cx="2634438" cy="30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115616" y="548680"/>
            <a:ext cx="7342584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560840" cy="468052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3)Что написала на доске Маша?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l"/>
            <a:endParaRPr lang="ru-RU" b="1" i="1" dirty="0" smtClean="0">
              <a:latin typeface="Cambria" pitchFamily="18" charset="0"/>
            </a:endParaRPr>
          </a:p>
          <a:p>
            <a:pPr lvl="0" algn="l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а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)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цифру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  <a:p>
            <a:pPr lvl="0" algn="l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б)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букву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  <a:p>
            <a:pPr lvl="0" algn="l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в)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смайлик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  <a:p>
            <a:pPr lvl="0" algn="l"/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г) 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закорючку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482566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3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8878"/>
          </a:xfrm>
        </p:spPr>
        <p:txBody>
          <a:bodyPr>
            <a:noAutofit/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[э], [а], [о], [у], [ы], [и] </a:t>
            </a:r>
            <a:b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20071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1371600" lvl="3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97909" y="2967335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13338"/>
            <a:ext cx="6318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) Что это за звуки?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endParaRPr lang="ru-RU" sz="3200" b="1" i="1" dirty="0">
              <a:latin typeface="Cambria" pitchFamily="18" charset="0"/>
            </a:endParaRPr>
          </a:p>
          <a:p>
            <a:pPr lvl="0"/>
            <a:r>
              <a:rPr lang="ru-RU" sz="3200" b="1" i="1" dirty="0">
                <a:latin typeface="Cambria" pitchFamily="18" charset="0"/>
              </a:rPr>
              <a:t>а) </a:t>
            </a:r>
            <a:r>
              <a:rPr lang="ru-RU" sz="3200" b="1" i="1" dirty="0" smtClean="0">
                <a:latin typeface="Cambria" pitchFamily="18" charset="0"/>
              </a:rPr>
              <a:t>гласные</a:t>
            </a:r>
            <a:endParaRPr lang="ru-RU" sz="3200" b="1" i="1" dirty="0">
              <a:latin typeface="Cambria" pitchFamily="18" charset="0"/>
            </a:endParaRPr>
          </a:p>
          <a:p>
            <a:pPr lvl="0"/>
            <a:r>
              <a:rPr lang="ru-RU" sz="3200" b="1" i="1" dirty="0">
                <a:latin typeface="Cambria" pitchFamily="18" charset="0"/>
              </a:rPr>
              <a:t>б) </a:t>
            </a:r>
            <a:r>
              <a:rPr lang="ru-RU" sz="3200" b="1" i="1" dirty="0" smtClean="0">
                <a:latin typeface="Cambria" pitchFamily="18" charset="0"/>
              </a:rPr>
              <a:t>глазные</a:t>
            </a:r>
            <a:endParaRPr lang="ru-RU" sz="3200" b="1" i="1" dirty="0">
              <a:latin typeface="Cambria" pitchFamily="18" charset="0"/>
            </a:endParaRPr>
          </a:p>
          <a:p>
            <a:pPr lvl="0"/>
            <a:r>
              <a:rPr lang="ru-RU" sz="3200" b="1" i="1" dirty="0">
                <a:latin typeface="Cambria" pitchFamily="18" charset="0"/>
              </a:rPr>
              <a:t>в) </a:t>
            </a:r>
            <a:r>
              <a:rPr lang="ru-RU" sz="3200" b="1" i="1" dirty="0" smtClean="0">
                <a:latin typeface="Cambria" pitchFamily="18" charset="0"/>
              </a:rPr>
              <a:t>согласные</a:t>
            </a:r>
            <a:endParaRPr lang="ru-RU" sz="3200" b="1" i="1" dirty="0">
              <a:latin typeface="Cambria" pitchFamily="18" charset="0"/>
            </a:endParaRPr>
          </a:p>
          <a:p>
            <a:pPr lvl="0"/>
            <a:r>
              <a:rPr lang="ru-RU" sz="3200" b="1" i="1" dirty="0">
                <a:latin typeface="Cambria" pitchFamily="18" charset="0"/>
              </a:rPr>
              <a:t>г) </a:t>
            </a:r>
            <a:r>
              <a:rPr lang="ru-RU" sz="3200" b="1" i="1" dirty="0" smtClean="0">
                <a:latin typeface="Cambria" pitchFamily="18" charset="0"/>
              </a:rPr>
              <a:t>прекрасные</a:t>
            </a:r>
            <a:endParaRPr lang="ru-RU" sz="3200" b="1" i="1" dirty="0">
              <a:latin typeface="Cambria" pitchFamily="18" charset="0"/>
            </a:endParaRPr>
          </a:p>
          <a:p>
            <a:endParaRPr lang="ru-RU" sz="3200" dirty="0"/>
          </a:p>
        </p:txBody>
      </p:sp>
      <p:pic>
        <p:nvPicPr>
          <p:cNvPr id="5122" name="Picture 2" descr="C:\Users\Екатерина\Desktop\image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84" y="2636912"/>
            <a:ext cx="5511105" cy="37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5) Продолжите фразу: «Сколько в слове гласных, столько и…..»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lvl="0" indent="0">
              <a:buNone/>
            </a:pPr>
            <a:r>
              <a:rPr lang="ru-RU" b="1" i="1" dirty="0" smtClean="0">
                <a:latin typeface="Cambria" pitchFamily="18" charset="0"/>
              </a:rPr>
              <a:t>а</a:t>
            </a:r>
            <a:r>
              <a:rPr lang="ru-RU" b="1" i="1" dirty="0">
                <a:latin typeface="Cambria" pitchFamily="18" charset="0"/>
              </a:rPr>
              <a:t>) </a:t>
            </a:r>
            <a:r>
              <a:rPr lang="ru-RU" b="1" i="1" dirty="0" smtClean="0">
                <a:latin typeface="Cambria" pitchFamily="18" charset="0"/>
              </a:rPr>
              <a:t>букв</a:t>
            </a:r>
          </a:p>
          <a:p>
            <a:pPr marL="0" lvl="0" indent="0">
              <a:buNone/>
            </a:pPr>
            <a:r>
              <a:rPr lang="ru-RU" b="1" i="1" dirty="0" smtClean="0">
                <a:latin typeface="Cambria" pitchFamily="18" charset="0"/>
              </a:rPr>
              <a:t>б</a:t>
            </a:r>
            <a:r>
              <a:rPr lang="ru-RU" b="1" i="1" dirty="0">
                <a:latin typeface="Cambria" pitchFamily="18" charset="0"/>
              </a:rPr>
              <a:t>) </a:t>
            </a:r>
            <a:r>
              <a:rPr lang="ru-RU" b="1" i="1" dirty="0" smtClean="0">
                <a:latin typeface="Cambria" pitchFamily="18" charset="0"/>
              </a:rPr>
              <a:t>звуков</a:t>
            </a:r>
            <a:endParaRPr lang="ru-RU" b="1" i="1" dirty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ru-RU" b="1" i="1" dirty="0">
                <a:latin typeface="Cambria" pitchFamily="18" charset="0"/>
              </a:rPr>
              <a:t>в) </a:t>
            </a:r>
            <a:r>
              <a:rPr lang="ru-RU" b="1" i="1" dirty="0" smtClean="0">
                <a:latin typeface="Cambria" pitchFamily="18" charset="0"/>
              </a:rPr>
              <a:t>слогов</a:t>
            </a:r>
            <a:endParaRPr lang="ru-RU" b="1" i="1" dirty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ru-RU" b="1" i="1" dirty="0">
                <a:latin typeface="Cambria" pitchFamily="18" charset="0"/>
              </a:rPr>
              <a:t>г) </a:t>
            </a:r>
            <a:r>
              <a:rPr lang="ru-RU" b="1" i="1" dirty="0" smtClean="0">
                <a:latin typeface="Cambria" pitchFamily="18" charset="0"/>
              </a:rPr>
              <a:t>слонов</a:t>
            </a:r>
            <a:endParaRPr lang="ru-RU" b="1" i="1" dirty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Екатерина\Desktop\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7"/>
            <a:ext cx="6336704" cy="41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073" y="692696"/>
            <a:ext cx="8229600" cy="5433467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6) Что состоит из слогов?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lvl="0" indent="0">
              <a:buNone/>
            </a:pPr>
            <a:r>
              <a:rPr lang="ru-RU" b="1" i="1" dirty="0">
                <a:latin typeface="Cambria" pitchFamily="18" charset="0"/>
              </a:rPr>
              <a:t>а) </a:t>
            </a:r>
            <a:r>
              <a:rPr lang="ru-RU" b="1" i="1" dirty="0" smtClean="0">
                <a:latin typeface="Cambria" pitchFamily="18" charset="0"/>
              </a:rPr>
              <a:t>звук</a:t>
            </a:r>
            <a:endParaRPr lang="ru-RU" b="1" i="1" dirty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ru-RU" b="1" i="1" dirty="0">
                <a:latin typeface="Cambria" pitchFamily="18" charset="0"/>
              </a:rPr>
              <a:t>б) </a:t>
            </a:r>
            <a:r>
              <a:rPr lang="ru-RU" b="1" i="1" dirty="0" smtClean="0">
                <a:latin typeface="Cambria" pitchFamily="18" charset="0"/>
              </a:rPr>
              <a:t>предложение</a:t>
            </a:r>
            <a:endParaRPr lang="ru-RU" b="1" i="1" dirty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ru-RU" b="1" i="1" dirty="0">
                <a:latin typeface="Cambria" pitchFamily="18" charset="0"/>
              </a:rPr>
              <a:t>в) </a:t>
            </a:r>
            <a:r>
              <a:rPr lang="ru-RU" b="1" i="1" dirty="0" smtClean="0">
                <a:latin typeface="Cambria" pitchFamily="18" charset="0"/>
              </a:rPr>
              <a:t>текст</a:t>
            </a:r>
            <a:endParaRPr lang="ru-RU" b="1" i="1" dirty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ru-RU" b="1" i="1" dirty="0">
                <a:latin typeface="Cambria" pitchFamily="18" charset="0"/>
              </a:rPr>
              <a:t>г) </a:t>
            </a:r>
            <a:r>
              <a:rPr lang="ru-RU" b="1" i="1" dirty="0" smtClean="0">
                <a:latin typeface="Cambria" pitchFamily="18" charset="0"/>
              </a:rPr>
              <a:t>слово</a:t>
            </a:r>
            <a:endParaRPr lang="ru-RU" b="1" i="1" dirty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C:\Users\Екатерина\Desktop\278315_html_5385596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82" y="1268372"/>
            <a:ext cx="4495489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катерина\Desktop\rus_yaz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1" y="3766151"/>
            <a:ext cx="3676961" cy="26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катерина\Desktop\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84" y="3573016"/>
            <a:ext cx="4519283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99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157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Тест «Знатоки русского языка»</vt:lpstr>
      <vt:lpstr>Презентация PowerPoint</vt:lpstr>
      <vt:lpstr>Презентация PowerPoint</vt:lpstr>
      <vt:lpstr>[э], [а], [о], [у], [ы], [и]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17</cp:revision>
  <dcterms:created xsi:type="dcterms:W3CDTF">2018-05-13T10:07:48Z</dcterms:created>
  <dcterms:modified xsi:type="dcterms:W3CDTF">2018-05-16T06:28:45Z</dcterms:modified>
</cp:coreProperties>
</file>