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6" r:id="rId3"/>
    <p:sldId id="257" r:id="rId4"/>
    <p:sldId id="262" r:id="rId5"/>
    <p:sldId id="264" r:id="rId6"/>
    <p:sldId id="265" r:id="rId7"/>
    <p:sldId id="263" r:id="rId8"/>
    <p:sldId id="261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8" r:id="rId22"/>
    <p:sldId id="279" r:id="rId23"/>
    <p:sldId id="280" r:id="rId24"/>
    <p:sldId id="281" r:id="rId25"/>
    <p:sldId id="282" r:id="rId26"/>
    <p:sldId id="260" r:id="rId27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ECF57B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4" autoAdjust="0"/>
    <p:restoredTop sz="97118" autoAdjust="0"/>
  </p:normalViewPr>
  <p:slideViewPr>
    <p:cSldViewPr>
      <p:cViewPr>
        <p:scale>
          <a:sx n="100" d="100"/>
          <a:sy n="100" d="100"/>
        </p:scale>
        <p:origin x="-1230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3B375-BFF4-4BDF-A840-2364164ACBDB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EB6CE-BA8B-4504-BC80-174858267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638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B6CE-BA8B-4504-BC80-174858267DD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982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C9C33-2C7B-4960-92FA-0FF070DC4E2F}" type="datetimeFigureOut">
              <a:rPr lang="fr-FR"/>
              <a:pPr>
                <a:defRPr/>
              </a:pPr>
              <a:t>20/12/2018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E13CB-4BAC-41B6-A9CC-A2124E091AF1}" type="slidenum">
              <a:rPr lang="fr-CA" altLang="ru-RU"/>
              <a:pPr>
                <a:defRPr/>
              </a:pPr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3825216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5E127-CCEE-4432-88E2-241DB4BA2CD0}" type="datetimeFigureOut">
              <a:rPr lang="fr-FR"/>
              <a:pPr>
                <a:defRPr/>
              </a:pPr>
              <a:t>20/12/2018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77D58-9BEF-43D9-B388-88158F282D1A}" type="slidenum">
              <a:rPr lang="fr-CA" altLang="ru-RU"/>
              <a:pPr>
                <a:defRPr/>
              </a:pPr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98107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AF9CB-B8FF-4134-B2FF-54A5055C9628}" type="datetimeFigureOut">
              <a:rPr lang="fr-FR"/>
              <a:pPr>
                <a:defRPr/>
              </a:pPr>
              <a:t>20/12/2018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224E1-B45E-46F8-8AF4-B013E6ACA67A}" type="slidenum">
              <a:rPr lang="fr-CA" altLang="ru-RU"/>
              <a:pPr>
                <a:defRPr/>
              </a:pPr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385180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24387-DB11-46AF-93D8-6D35E8A19211}" type="datetimeFigureOut">
              <a:rPr lang="fr-FR"/>
              <a:pPr>
                <a:defRPr/>
              </a:pPr>
              <a:t>20/12/2018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11C1F-B2FF-447A-ABF1-31F06159ADFF}" type="slidenum">
              <a:rPr lang="fr-CA" altLang="ru-RU"/>
              <a:pPr>
                <a:defRPr/>
              </a:pPr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365482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026CC-2CB1-452A-92EC-FB5B0BB9342A}" type="datetimeFigureOut">
              <a:rPr lang="fr-FR"/>
              <a:pPr>
                <a:defRPr/>
              </a:pPr>
              <a:t>20/12/2018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E4FB9-CBC6-47CC-9139-8DE8A3FF6B7C}" type="slidenum">
              <a:rPr lang="fr-CA" altLang="ru-RU"/>
              <a:pPr>
                <a:defRPr/>
              </a:pPr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1413616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54691-061F-4776-BFD2-062B5229EF96}" type="datetimeFigureOut">
              <a:rPr lang="fr-FR"/>
              <a:pPr>
                <a:defRPr/>
              </a:pPr>
              <a:t>20/12/2018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0AF5D-FC84-4172-8A5A-B955D32EA1CD}" type="slidenum">
              <a:rPr lang="fr-CA" altLang="ru-RU"/>
              <a:pPr>
                <a:defRPr/>
              </a:pPr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338974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E90B-BB42-497B-89A8-07998EEAC5A4}" type="datetimeFigureOut">
              <a:rPr lang="fr-FR"/>
              <a:pPr>
                <a:defRPr/>
              </a:pPr>
              <a:t>20/12/2018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D7538-E5C0-448F-BB08-FB133748C5F7}" type="slidenum">
              <a:rPr lang="fr-CA" altLang="ru-RU"/>
              <a:pPr>
                <a:defRPr/>
              </a:pPr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3199734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C161B-E43E-4DBE-B619-B7B2CC1E0D9D}" type="datetimeFigureOut">
              <a:rPr lang="fr-FR"/>
              <a:pPr>
                <a:defRPr/>
              </a:pPr>
              <a:t>20/12/2018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81AAD-8B73-4FD1-8DDD-392C87C73408}" type="slidenum">
              <a:rPr lang="fr-CA" altLang="ru-RU"/>
              <a:pPr>
                <a:defRPr/>
              </a:pPr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2494525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B11F3-7213-47BA-A96C-69A43A31457D}" type="datetimeFigureOut">
              <a:rPr lang="fr-FR"/>
              <a:pPr>
                <a:defRPr/>
              </a:pPr>
              <a:t>20/12/2018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17C03-B2F3-4125-A963-397E4DBDE2E4}" type="slidenum">
              <a:rPr lang="fr-CA" altLang="ru-RU"/>
              <a:pPr>
                <a:defRPr/>
              </a:pPr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133670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FE320-6D75-4530-9CE4-FB20826C007D}" type="datetimeFigureOut">
              <a:rPr lang="fr-FR"/>
              <a:pPr>
                <a:defRPr/>
              </a:pPr>
              <a:t>20/12/2018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EF7D3-B63E-44D6-925B-422AFEDBF63C}" type="slidenum">
              <a:rPr lang="fr-CA" altLang="ru-RU"/>
              <a:pPr>
                <a:defRPr/>
              </a:pPr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4143167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82424-B575-41A0-ABB2-3B753978325D}" type="datetimeFigureOut">
              <a:rPr lang="fr-FR"/>
              <a:pPr>
                <a:defRPr/>
              </a:pPr>
              <a:t>20/12/2018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34A55-6D74-4171-9F18-E78226AAFA6D}" type="slidenum">
              <a:rPr lang="fr-CA" altLang="ru-RU"/>
              <a:pPr>
                <a:defRPr/>
              </a:pPr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59628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 style du titre</a:t>
            </a:r>
            <a:endParaRPr lang="fr-CA" altLang="ru-RU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les styles du texte du masque</a:t>
            </a:r>
          </a:p>
          <a:p>
            <a:pPr lvl="1"/>
            <a:r>
              <a:rPr lang="fr-FR" altLang="ru-RU" smtClean="0"/>
              <a:t>Deuxième niveau</a:t>
            </a:r>
          </a:p>
          <a:p>
            <a:pPr lvl="2"/>
            <a:r>
              <a:rPr lang="fr-FR" altLang="ru-RU" smtClean="0"/>
              <a:t>Troisième niveau</a:t>
            </a:r>
          </a:p>
          <a:p>
            <a:pPr lvl="3"/>
            <a:r>
              <a:rPr lang="fr-FR" altLang="ru-RU" smtClean="0"/>
              <a:t>Quatrième niveau</a:t>
            </a:r>
          </a:p>
          <a:p>
            <a:pPr lvl="4"/>
            <a:r>
              <a:rPr lang="fr-FR" altLang="ru-RU" smtClean="0"/>
              <a:t>Cinquième niveau</a:t>
            </a:r>
            <a:endParaRPr lang="fr-CA" altLang="ru-RU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FC7BDC-6BF4-49E1-B7F0-CF7E91915929}" type="datetimeFigureOut">
              <a:rPr lang="fr-FR"/>
              <a:pPr>
                <a:defRPr/>
              </a:pPr>
              <a:t>20/12/2018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9333516-8A6B-4F6B-AA89-508B3572379C}" type="slidenum">
              <a:rPr lang="fr-CA" altLang="ru-RU"/>
              <a:pPr>
                <a:defRPr/>
              </a:pPr>
              <a:t>‹#›</a:t>
            </a:fld>
            <a:endParaRPr lang="fr-C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827584" y="1772816"/>
            <a:ext cx="7848228" cy="2448271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«Интегрированный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к познавательно-речевому развитию через использование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игровых проектов с детьми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старшего дошкольного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возраста»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CA" alt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051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267743" y="4293096"/>
            <a:ext cx="6768753" cy="187275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ru-RU" alt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Презентацию подготовили воспитатели:</a:t>
            </a:r>
          </a:p>
          <a:p>
            <a:pPr algn="l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Руководитель ГМО - Старостина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Наталья Леонидовна,</a:t>
            </a:r>
          </a:p>
          <a:p>
            <a:pPr algn="l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Воспитатель высшая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квалификационная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категория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000" b="1" i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Касимов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, 2018 год </a:t>
            </a:r>
            <a:endParaRPr lang="ru-RU" altLang="ru-RU" sz="2000" b="1" i="1" dirty="0" smtClean="0">
              <a:solidFill>
                <a:srgbClr val="008000"/>
              </a:solidFill>
              <a:latin typeface="Bookman Old Style" panose="02050604050505020204" pitchFamily="18" charset="0"/>
              <a:ea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" name="dozhdja_ne_boimsja_minu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>
                  <p14:fade out="25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96336" y="3724275"/>
            <a:ext cx="609600" cy="609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16632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endParaRPr lang="ru-RU" b="1" i="1" dirty="0" smtClean="0">
              <a:latin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</a:rPr>
              <a:t>«</a:t>
            </a:r>
            <a:r>
              <a:rPr lang="ru-RU" b="1" i="1" dirty="0">
                <a:latin typeface="Times New Roman" panose="02020603050405020304" pitchFamily="18" charset="0"/>
              </a:rPr>
              <a:t>Детский сад №19» </a:t>
            </a:r>
            <a:br>
              <a:rPr lang="ru-RU" b="1" i="1" dirty="0">
                <a:latin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</a:rPr>
              <a:t>Муниципального образования – городской округ – город Касимов 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79"/>
    </mc:Choice>
    <mc:Fallback xmlns="">
      <p:transition spd="slow" advTm="125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1458557236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611" y="0"/>
            <a:ext cx="9205611" cy="685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0"/>
            <a:ext cx="892899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Копилка проекта:</a:t>
            </a:r>
          </a:p>
          <a:p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Рассматривание изучаемых предметов или их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изображений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Чтение художественной литературы по теме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проекта.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Разучивание песен, стихов, танцев и т.п. по теме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проекта.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Детальное изучение предметов через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изодеятельность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Практическая деятельность с предметами через сюжетные, подвижные, театрализованные игры;</a:t>
            </a:r>
          </a:p>
        </p:txBody>
      </p:sp>
    </p:spTree>
    <p:extLst>
      <p:ext uri="{BB962C8B-B14F-4D97-AF65-F5344CB8AC3E}">
        <p14:creationId xmlns:p14="http://schemas.microsoft.com/office/powerpoint/2010/main" val="7895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1458557236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72" y="-1860"/>
            <a:ext cx="9169743" cy="685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1539" y="55930"/>
            <a:ext cx="828092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Картотека проекта: Анализ и систематизация приобретённых знаний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</a:p>
          <a:p>
            <a:pPr marL="514350" indent="-514350" algn="just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игры: «Магазин овощей и фруктов», распределение товаров по отделам овощи и фрукты. «Повара» - распределение продуктов по вкусовым признакам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«Новогодние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подарки» - отдел открыток и отдел ёлочных украшений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«Магазин бытовой техники» распределение предметов бытовой техники по отделам: электрические и механические, или уборка, стирка, приготовление пищи. «Пожарники» - распределение предметов на пожароопасные и не опасные. 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Дидактические игры: «Птицы, звери, насекомые», «Кто, что заготавливает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Изобразительная деятельность – классификация предметов по форме, цвету, величине.</a:t>
            </a:r>
          </a:p>
          <a:p>
            <a:pPr algn="just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88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1458557236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" y="14164"/>
            <a:ext cx="9169743" cy="685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404664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Модель проекта: схемы описательных и повествовательных рассказов. 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рассказов: описательных, повествовательных, по результатам деятельности, загадок и т.п.</a:t>
            </a:r>
          </a:p>
          <a:p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Продукт проекта: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рассказы, рисунки, фотографии, книжки-самоделки, поделки</a:t>
            </a:r>
          </a:p>
          <a:p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Презентация проекта: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мастер-класс, дегустация, спектакль, телепередача «Магазин на диване»…</a:t>
            </a:r>
          </a:p>
        </p:txBody>
      </p:sp>
    </p:spTree>
    <p:extLst>
      <p:ext uri="{BB962C8B-B14F-4D97-AF65-F5344CB8AC3E}">
        <p14:creationId xmlns:p14="http://schemas.microsoft.com/office/powerpoint/2010/main" val="255988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1458557236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69743" cy="685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-171400"/>
            <a:ext cx="84969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проведённой работы дети получили опыт исследовательской деятельности: постановка цели, продумывание пути реализации цели, поиск ответов на свои вопросы и реализация задуманного. </a:t>
            </a:r>
            <a:endParaRPr lang="ru-RU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интересом рассказывают о своих открытиях своим друзьям и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модели (схемы) рассказа. </a:t>
            </a:r>
          </a:p>
        </p:txBody>
      </p:sp>
    </p:spTree>
    <p:extLst>
      <p:ext uri="{BB962C8B-B14F-4D97-AF65-F5344CB8AC3E}">
        <p14:creationId xmlns:p14="http://schemas.microsoft.com/office/powerpoint/2010/main" val="255988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1458557236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43" y="-13210"/>
            <a:ext cx="9169743" cy="685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0"/>
            <a:ext cx="90364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Широко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интеграция образовательно-воспитательных задач во все виды деятельности. 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Большинство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ответственно относятся к работе над проектами. </a:t>
            </a:r>
            <a:endParaRPr lang="ru-RU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и родителей наполняется новым содержанием, общими интересами и живым общением.</a:t>
            </a:r>
          </a:p>
        </p:txBody>
      </p:sp>
    </p:spTree>
    <p:extLst>
      <p:ext uri="{BB962C8B-B14F-4D97-AF65-F5344CB8AC3E}">
        <p14:creationId xmlns:p14="http://schemas.microsoft.com/office/powerpoint/2010/main" val="255988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1458557236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" y="0"/>
            <a:ext cx="9169743" cy="685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16632"/>
            <a:ext cx="88569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речевой активности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Использование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проектов в работе с детьми позволила повысить речевую активность дошкольников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стали безошибочно пользоваться обобщающими словами и понятиями (словарь), правильно определяют место звуков в слове (звуковая культура речи).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грамматически правильных ответов и составление описательных рассказов значительно повысился.</a:t>
            </a:r>
          </a:p>
        </p:txBody>
      </p:sp>
    </p:spTree>
    <p:extLst>
      <p:ext uri="{BB962C8B-B14F-4D97-AF65-F5344CB8AC3E}">
        <p14:creationId xmlns:p14="http://schemas.microsoft.com/office/powerpoint/2010/main" val="255988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1458557236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3" y="0"/>
            <a:ext cx="9169743" cy="685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793"/>
            <a:ext cx="8892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данной теме показывает, что использование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игровых педагогических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дает ребёнку возможность экспериментировать, синтезировать полученные знания, развивать познавательные, творческие способности и коммуникативные навыки.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стали активными участниками образовательного процесса, что сблизило позиции детского сада и семьи.</a:t>
            </a:r>
          </a:p>
        </p:txBody>
      </p:sp>
    </p:spTree>
    <p:extLst>
      <p:ext uri="{BB962C8B-B14F-4D97-AF65-F5344CB8AC3E}">
        <p14:creationId xmlns:p14="http://schemas.microsoft.com/office/powerpoint/2010/main" val="255988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1458557236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43" y="-99392"/>
            <a:ext cx="9169743" cy="685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2119"/>
            <a:ext cx="87849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авторских пособий и организация образовательного процесса основанного на взаимодействии ребенка родителей и специалистов, дошкольного образовательного учреждения оказывает существенное влияние на становление его эмоциональной, нравственной и интеллектуальной компетентности, позволяя формироваться готовности к обучению в школе в целом, и обеспечить каждому воспитаннику активный школьный старт.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самым, решается одна из важнейших задач ФГОС ДО – осуществление преемственности дошкольного и начального школьного образования в целях обеспечения равного школьного старта детей.</a:t>
            </a:r>
          </a:p>
        </p:txBody>
      </p:sp>
    </p:spTree>
    <p:extLst>
      <p:ext uri="{BB962C8B-B14F-4D97-AF65-F5344CB8AC3E}">
        <p14:creationId xmlns:p14="http://schemas.microsoft.com/office/powerpoint/2010/main" val="255988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1458557236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43" y="0"/>
            <a:ext cx="9169743" cy="685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16738" y="0"/>
            <a:ext cx="5964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«Моя любимая игрушка»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848079"/>
              </p:ext>
            </p:extLst>
          </p:nvPr>
        </p:nvGraphicFramePr>
        <p:xfrm>
          <a:off x="323528" y="646331"/>
          <a:ext cx="8712968" cy="60960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82160"/>
                <a:gridCol w="6530808"/>
              </a:tblGrid>
              <a:tr h="3143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программы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и методы работы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183" marR="46183" marT="0" marB="0"/>
                </a:tc>
              </a:tr>
              <a:tr h="726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Игровая деятельность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Д/и «Из чего мы сделаны»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Сюжентно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-ролевая игра «Семья», «Магазин игрушек»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П/и «Догони мяч», «Самолеты»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183" marR="46183" marT="0" marB="0"/>
                </a:tc>
              </a:tr>
              <a:tr h="12194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Познавательное развитие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НОД «Описание игрушки» (коммуникация)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НОД «Игрушки» (Познание)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Рассматривание папки «Игрушки. Какие они»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Рассматривание книги А.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Барто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«Игрушки»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Экскурсия на выставку «Музей мяча»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183" marR="46183" marT="0" marB="0"/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Речевое развитие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«Все игрушки по местам»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Заучивание стихотворения «Мой веселый, звонкий мяч»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Д/и «Опиши игрушку» (по алгоритму)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183" marR="46183" marT="0" marB="0"/>
                </a:tc>
              </a:tr>
              <a:tr h="4926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Продуктивная деятельность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Рисование «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Мишутка»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Аппликация 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«Зайчик»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183" marR="46183" marT="0" marB="0"/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родителями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Консультация «Как выбрать игрушку»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в группе мини-коллекции «Моя любимая игрушка»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папки «Моя любимая игрушка»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183" marR="4618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988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1458557236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20"/>
            <a:ext cx="9169743" cy="685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4842" y="71046"/>
            <a:ext cx="7128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«Дикие и домашние животные»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699337"/>
              </p:ext>
            </p:extLst>
          </p:nvPr>
        </p:nvGraphicFramePr>
        <p:xfrm>
          <a:off x="35497" y="752923"/>
          <a:ext cx="9134246" cy="61317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3932"/>
                <a:gridCol w="7460314"/>
              </a:tblGrid>
              <a:tr h="3083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606" marR="36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и методы работы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606" marR="36606" marT="0" marB="0"/>
                </a:tc>
              </a:tr>
              <a:tr h="12335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Игровая деятельность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606" marR="3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Сюжетно-ролевые игры «Зоопарк», «Ферма»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Дидактические игры «Большие и маленькие», «Дикие и домашние животные», «Животные и птицы», «Рассказы  о животных», «Чудо звери», «Кто где живет»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Дидактическая игра по ЗКР «Кто как кричит?»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Подвижные игры: «У медведя во бору», «Заплетись, плетень», «Волки во рву», «Волк  и зайцы».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Театрализованная игра: «Колобок»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606" marR="36606" marT="0" marB="0"/>
                </a:tc>
              </a:tr>
              <a:tr h="12335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606" marR="3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НОД «Похвалялись звери», «Дикие и домашние животные».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Беседы о разнообразии животного мира, сравнение диких и домашних животных России.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Рассматривание рисунков художника – иллюстратора Е.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Чарушина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картин с изображением диких и домашних животных.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Презентации о диких и домашних животных.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Азбука здоровья «Чужая собака»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Азбука безопасности «Встреча с животными в лесу»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606" marR="36606" marT="0" marB="0"/>
                </a:tc>
              </a:tr>
              <a:tr h="10793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Речевое развитие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606" marR="3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НОД «Лиса», «Петушок с семьей».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Заучивание стихотворения «Зайчишка - трусишка», «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Барашкины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кудряшки» (Швед П.).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Разгадывание загадок про диких и домашних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«Лисичка со скалочкой», «Котка и птичка» (Н. Романова), «Сказка о глупом мышонке» (С. Маршак), 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небольших рассказов по алгоритму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606" marR="36606" marT="0" marB="0"/>
                </a:tc>
              </a:tr>
              <a:tr h="7709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Продуктивная деятельность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606" marR="3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Рисование «Встреча Лисы  и колобка»,  «Котенок».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Раскрашивание «Петушок», использование трафаретов диких и домашних животных в самостоятельной деятельности детей.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Аппликация «Цыпленок».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Лепка «Зайчик».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606" marR="36606" marT="0" marB="0"/>
                </a:tc>
              </a:tr>
              <a:tr h="7027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родителями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606" marR="366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Оформление папки «Домашние любимцы»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606" marR="3660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988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351854-adm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61" y="0"/>
            <a:ext cx="91800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60649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целевыми ориентирами дошкольного образования, обозначенными в федеральном государственном образовательном стандарте дошкольного образования современный дошкольник должен быть: инициативным, самостоятельно действовать в повседневной жизни, уметь выдвинуть идею, план действий, организовать партнеров по деятельности, использовать деловую, познавательную, личностную формы общения. Владеть речевыми умениями, диалогической речью и конструктивными способами взаимодействия [12, 10].</a:t>
            </a:r>
          </a:p>
        </p:txBody>
      </p:sp>
    </p:spTree>
    <p:extLst>
      <p:ext uri="{BB962C8B-B14F-4D97-AF65-F5344CB8AC3E}">
        <p14:creationId xmlns:p14="http://schemas.microsoft.com/office/powerpoint/2010/main" val="234865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1458557236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72" y="-15577"/>
            <a:ext cx="9169743" cy="685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5834"/>
            <a:ext cx="3650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«Символы нового года»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446655"/>
              </p:ext>
            </p:extLst>
          </p:nvPr>
        </p:nvGraphicFramePr>
        <p:xfrm>
          <a:off x="71499" y="358262"/>
          <a:ext cx="9001000" cy="62587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8253"/>
                <a:gridCol w="6732747"/>
              </a:tblGrid>
              <a:tr h="329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программы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и методы работы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</a:tr>
              <a:tr h="1717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Игровая деятельность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Д/и «Назови зимние праздники»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Д/и «Нарядим елочку»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П/и «Два Мороза»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Сюжетно-ролевая игра «У новогодней елки»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Просмотр видео сюжетов из мультфильмов, кинофильмов о Новогоднем празднике («Приключения Вити и Маши», «Каникулы в Простоквашино», «Ну, погоди!» и др.)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Украшение елки в группе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</a:tr>
              <a:tr h="1512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Познавательное развитие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НОД «Новогодний праздник» (Коммуникация)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НОД «Новый год и его символы» (Познание)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НОД «Сею, сею,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посеваю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 новым годом поздравляю» (Познание)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 «Хорошо, что каждый год к нам приходит Новый год»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Рассматривание иллюстраций  с изображением новогодних игрушек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Экскурсия на площадь к елке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Речевое развитие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«Елка» Е. Трутнева, «Сказка про Ивана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Царевица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змея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горыныча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Рассказывание «Дед Мороз» М.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Колкова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Заучивание «Улицей гуляет», стихов и песен к новогоднему утреннику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Продуктивная деятельность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Рисование «Елочный шар»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Письмо деду морозу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Раскрашивание драконов в книжках-раскрасках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</a:tr>
              <a:tr h="1192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родителями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конкурсах «Символ года»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 лесу родилась елочка»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«Зимняя сказка»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«Подарок деду Морозу»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новогоднего утренника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988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1458557236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43" y="-99392"/>
            <a:ext cx="9169743" cy="685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685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«23 февраля – день защитников отечества»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189075"/>
              </p:ext>
            </p:extLst>
          </p:nvPr>
        </p:nvGraphicFramePr>
        <p:xfrm>
          <a:off x="107504" y="400795"/>
          <a:ext cx="8928992" cy="6309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7320"/>
                <a:gridCol w="7241672"/>
              </a:tblGrid>
              <a:tr h="29190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программы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и методы работы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302" marR="37302" marT="0" marB="0"/>
                </a:tc>
              </a:tr>
              <a:tr h="93610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Игровая деятельность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Сюжетно-ролевая игра  «Мы военные»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П/и «Мы пока еще ребята», «Самолеты», «Чтоб сильным, ловким быть»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спортивное развлечение «Как стать сильнее волка»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развлечение с музыкальным руководителем «Мы мужчины»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302" marR="37302" marT="0" marB="0"/>
                </a:tc>
              </a:tr>
              <a:tr h="11521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Познавательное развитие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НОД «День защитников отечества»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Рассматривание альбома «Наша армия сильна»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Рассматривание энциклопедии военной техники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Экскурсия к обелиску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Рассматривание фотографий экспонатов музея мужества МОУ СШ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№6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им адмирала </a:t>
                      </a:r>
                      <a:r>
                        <a:rPr lang="ru-RU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Авинова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302" marR="37302" marT="0" marB="0"/>
                </a:tc>
              </a:tr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Речевое развитие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Заучивание стихотворения «Слава армии»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«Пограничник», А. Жарова, «Стойкий оловянный солдатик», Г.Х. Андерсен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Пение «Мы солдаты»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302" marR="37302" marT="0" marB="0"/>
                </a:tc>
              </a:tr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Продуктивная деятельность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Лепка «Самолеты»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Рисование «Вагон»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Аппликация «Танк»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302" marR="37302" marT="0" marB="0"/>
                </a:tc>
              </a:tr>
              <a:tr h="93610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родителями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Консультация «Вместе с папой»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Привлечь родителей к составлению альбома «Наши папы солдаты»,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выставке солдатиков и военной техники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литературном конкурсе «Я горжусь своим папой»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302" marR="3730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48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1458557236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" y="0"/>
            <a:ext cx="9169743" cy="685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7744" y="116632"/>
            <a:ext cx="3931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«Праздничная кулинария»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386356"/>
              </p:ext>
            </p:extLst>
          </p:nvPr>
        </p:nvGraphicFramePr>
        <p:xfrm>
          <a:off x="179512" y="520959"/>
          <a:ext cx="8928992" cy="55280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1390"/>
                <a:gridCol w="7217602"/>
              </a:tblGrid>
              <a:tr h="4870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программы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989" marR="35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и методы работы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989" marR="35989" marT="0" marB="0"/>
                </a:tc>
              </a:tr>
              <a:tr h="100645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Игровая деятельность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989" marR="359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Сюжетно – ролевые игры «Парикмахерская», «Магазин», «Семья»;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Дидактические игры «Назови, какая мама», «Играем в профессии», «Профессии»;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Подвижные игры «Как у нашей мамы», «Мы веселые ребята».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989" marR="35989" marT="0" marB="0"/>
                </a:tc>
              </a:tr>
              <a:tr h="121770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Познавательное развитие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989" marR="359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НОД «8 марта – женский день»,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 «Никого роднее мамы в целом мире нет»,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Рассматривание картинок «Любимые мамы»,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Рассматривание папки «Профессии»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Экскурсия по детскому саду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989" marR="35989" marT="0" marB="0"/>
                </a:tc>
              </a:tr>
              <a:tr h="55282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Речевое развитие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989" marR="359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Заучивание стихотворения «Моя мама» В Руссу, стихов к утреннику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«Подснежники» С.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Вангеле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«Если был бы я девчонкой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989" marR="35989" marT="0" marB="0"/>
                </a:tc>
              </a:tr>
              <a:tr h="9741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Продуктивная деятельность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989" marR="359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Продуктивная деятельность: лепка «Кулон ля мамы», рисование «Веточка мимозы»,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 подарков для мам аппликация «Цветочек»,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Мастерилка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«Печенье испечем сами»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989" marR="35989" marT="0" marB="0"/>
                </a:tc>
              </a:tr>
              <a:tr h="24395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989" marR="359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Разучивание песен, танцев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989" marR="35989" marT="0" marB="0"/>
                </a:tc>
              </a:tr>
              <a:tr h="5861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родителями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989" marR="359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оформление альбома тортов с рецептами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альбома «Как я маме помогаю»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989" marR="3598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051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1458557236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" y="7268"/>
            <a:ext cx="9169743" cy="685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61433" y="-19080"/>
            <a:ext cx="2595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«Будь здоров»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141564"/>
              </p:ext>
            </p:extLst>
          </p:nvPr>
        </p:nvGraphicFramePr>
        <p:xfrm>
          <a:off x="179512" y="381030"/>
          <a:ext cx="8712968" cy="57842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6"/>
                <a:gridCol w="6768752"/>
              </a:tblGrid>
              <a:tr h="48669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программы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и методы работы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</a:tr>
              <a:tr h="126513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Игровая деятельность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Сюжетно-ролевая игра «Больница»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Д/И «Части тела». «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Валеология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«Мы зарядкой занимались» (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ЗКР) включение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утреннюю и бодрящую гимнастику упражнений дыхательной гимнастики, гимнастики для глаз,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психогимнастики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</a:tr>
              <a:tr h="151216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Познавательное развитие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НОД «Советы Айболита»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Беседы «Чтобы быть здоровым надо хорошо кушать», «Как надо одеваться, чтобы не болеть»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Рассматривание книги «Тело человека»,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папки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«Изучаю себя»,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рассматривание картинок о полезной пище для детей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Экскурсия в медицинский кабинет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</a:tr>
              <a:tr h="7200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Речевое развитие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Заучивание стихотворения «Я под краном руки мыла»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«Уши»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конкурсе чтецов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</a:tr>
              <a:tr h="4876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Продуктивная деятельность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конкурсе рисунков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</a:tr>
              <a:tr h="130108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родителями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Консультация «Рекомендации родителям по укреплению здоровья детей»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Привлечь родителей к участию в городской акции «Мы за здоровый образ жизни» - обобщение опыта семейного физического воспитания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Экскурсия на базу отдыха «Три богатыря»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Выставка картотек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48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1458557236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43" y="-99392"/>
            <a:ext cx="9169743" cy="685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-3691"/>
            <a:ext cx="4569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«Моя Родина: большая и малая»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90342"/>
              </p:ext>
            </p:extLst>
          </p:nvPr>
        </p:nvGraphicFramePr>
        <p:xfrm>
          <a:off x="202644" y="370467"/>
          <a:ext cx="8712967" cy="5852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3228"/>
                <a:gridCol w="6299739"/>
              </a:tblGrid>
              <a:tr h="2196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программы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и методы работы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</a:tr>
              <a:tr h="42072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Игровая деятельность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Д/и «Собери свой город»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Д/и «Расскажи про свой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Касимов»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</a:tr>
              <a:tr h="17641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Познавательное развитие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НОД «Мы Россияне»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НОД «Наша столица»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НОД «Наш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Касимов»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Рассматривание фотоальбома о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Касимове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прошлом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Рассматривание книги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«Касимов, город человек»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Слушание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 России,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Касимова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Знакомство с символикой страны, города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Экскурсия на выставку «Культура и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быт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Касимова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улицам города, в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музей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</a:tr>
              <a:tr h="122413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Речевое развитие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«Прекрасное будущее сотворим сами» С. Дерягина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Е. Благинина «Родина»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Заучивание стихотворения «Флаг России»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Рассказывание  «Лучше нет родного края»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Д/и «Внимательный горожанин»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Д/и «Скажи со словом городской»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</a:tr>
              <a:tr h="43924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Продуктивная деятельность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Рисование «Вот эта улица, вот этот дом»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патриотического уголка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</a:tr>
              <a:tr h="87848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родителями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Консультации по патриотическому воспитанию. «Растим гражданина», «Мы любим свой город»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Привлечь родителей к оформлению альбома с рассказами «Из окна, из окна наша улица видна»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48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1458557236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43" y="7268"/>
            <a:ext cx="9169743" cy="685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23941" y="116632"/>
            <a:ext cx="3470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«Как перейти дорогу»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526202"/>
              </p:ext>
            </p:extLst>
          </p:nvPr>
        </p:nvGraphicFramePr>
        <p:xfrm>
          <a:off x="107504" y="692696"/>
          <a:ext cx="8808108" cy="51849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5380"/>
                <a:gridCol w="6552728"/>
              </a:tblGrid>
              <a:tr h="42463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программы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и методы работы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302" marR="37302" marT="0" marB="0"/>
                </a:tc>
              </a:tr>
              <a:tr h="109621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Игровая деятельность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Д/и «Что за машина»; 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Д/и  «Лото пешехода»;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Д/и  «Окружающий мир»;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Д/и  «Эволюция транспорта»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Режиссерская игра «Улицы города»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302" marR="37302" marT="0" marB="0"/>
                </a:tc>
              </a:tr>
              <a:tr h="171951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Познавательное развитие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НОД «Едем, едем мы домой» (познание);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НОД  «Дудочник и автомобиль» (ЧХЛ);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 «Кто такой регулировщик»;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Азбука безопасности «Азбука пешехода»;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Азбука нравственности «Что такое улица и по каким правилам она живет»;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Рассматривание картины «На перекрестке», альбома «Правила дорожного движения»;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Экскурсия к светофору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302" marR="37302" marT="0" marB="0"/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Речевое развитие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Заучивание стихотворения «Светофор»  В.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Пляцковского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В. Берестов «Про машину»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302" marR="37302" marT="0" marB="0"/>
                </a:tc>
              </a:tr>
              <a:tr h="86942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Продуктивная деятельность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Аппликация «Какие бывают автомобили»;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Рисование «Какие автомобили возят продукты в магазин»;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уголка в группе «Улицы города»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Памятка «Красный, желтый, зеленый»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302" marR="37302" marT="0" marB="0"/>
                </a:tc>
              </a:tr>
              <a:tr h="64849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родителями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Анкетирование родителей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Консультация «Безопасность на дороге»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– схема «Мой путь в детский сад»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302" marR="37302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981325" y="1485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48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79699" y="2060848"/>
            <a:ext cx="81247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6600" b="1" dirty="0">
                <a:solidFill>
                  <a:srgbClr val="C00000"/>
                </a:solidFill>
              </a:rPr>
              <a:t>Спасибо </a:t>
            </a:r>
            <a:endParaRPr lang="en-US" altLang="ru-RU" sz="6600" b="1" dirty="0" smtClean="0">
              <a:solidFill>
                <a:srgbClr val="C00000"/>
              </a:solidFill>
            </a:endParaRPr>
          </a:p>
          <a:p>
            <a:pPr algn="ctr"/>
            <a:r>
              <a:rPr lang="ru-RU" altLang="ru-RU" sz="6600" b="1" dirty="0" smtClean="0">
                <a:solidFill>
                  <a:srgbClr val="C00000"/>
                </a:solidFill>
              </a:rPr>
              <a:t>за </a:t>
            </a:r>
            <a:r>
              <a:rPr lang="ru-RU" altLang="ru-RU" sz="6600" b="1" dirty="0">
                <a:solidFill>
                  <a:srgbClr val="C00000"/>
                </a:solidFill>
              </a:rPr>
              <a:t>внимание!</a:t>
            </a:r>
            <a:endParaRPr lang="ru-RU" sz="66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10"/>
    </mc:Choice>
    <mc:Fallback xmlns="">
      <p:transition spd="slow" advTm="2221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endParaRPr lang="ru-RU" alt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2267744" y="836712"/>
            <a:ext cx="6696744" cy="583264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 время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информационной техники, развитие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 актуально.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Дети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умеют пользоваться этой техникой, проявлять же своё речевое творчество – нет.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Живое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общение, обмен впечатлениями переходит в краткий сленг или общение в чате, смс по телефону.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так необходимо, прежде всего, живое общение с ребёнком и грамотно простроенное обучение родной речи. </a:t>
            </a:r>
          </a:p>
          <a:p>
            <a:pPr marL="0" indent="0" algn="just">
              <a:buNone/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altLang="ru-RU" sz="2400" dirty="0" smtClean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31"/>
    </mc:Choice>
    <mc:Fallback xmlns="">
      <p:transition spd="slow" advTm="38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лнце 7"/>
          <p:cNvSpPr/>
          <p:nvPr/>
        </p:nvSpPr>
        <p:spPr>
          <a:xfrm>
            <a:off x="84625" y="97291"/>
            <a:ext cx="1656184" cy="1472580"/>
          </a:xfrm>
          <a:prstGeom prst="sun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332656"/>
            <a:ext cx="7128791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Одно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направлений работы по развитию речи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функциональное, то есть - формирование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владения языком в его коммуникативной функции: развитие связной речи, развитие речевого общения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мнению учёного Джона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Дьюи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ребёнок прочно усваивает лишь то, что познаёт через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самостоятельную деятельность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требует от него познавательных и практических усилий и в дальнейшем имеет применение в жизни. </a:t>
            </a:r>
          </a:p>
          <a:p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20"/>
    </mc:Choice>
    <mc:Fallback xmlns="">
      <p:transition spd="slow" advTm="246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91680" y="188640"/>
            <a:ext cx="72008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Мы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решили на практике использовать проектную деятельность </a:t>
            </a: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повышения эффективности познавательно-речевого развития детей.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Проектная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предполагает интегрированный подход к процессу воспитания и обучения. </a:t>
            </a: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Всем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известно, что двигатель познания и развития – мотивация. Реализация проекта начинается с выбора темы. Педагог в беседе с детьми подводит их к самостоятельному выбору темы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30"/>
    </mc:Choice>
    <mc:Fallback xmlns="">
      <p:transition spd="slow" advTm="1433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83568" y="116632"/>
            <a:ext cx="835292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мы закончили работу над лексической темой «Овощи и фрукты», дети рассказывали о том, как 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заготавливают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зиму урожай. </a:t>
            </a:r>
            <a:endParaRPr lang="ru-RU" sz="3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Педагог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спрашивает: «Дети, а вы не знаете, животные заготавливают на зиму еду?». 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Дети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рассказали о белочках, спросили, а разве и другие животные делают запасы на зиму? </a:t>
            </a:r>
            <a:endParaRPr lang="ru-RU" sz="3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Так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возникла мотивация.</a:t>
            </a:r>
          </a:p>
          <a:p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Вопрос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«А может быть мы попробуем узнать побольше о том, как животные готовятся к зиме?», помог детям сформулировать тему проекта. 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42"/>
    </mc:Choice>
    <mc:Fallback xmlns="">
      <p:transition spd="slow" advTm="2384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-1131"/>
            <a:ext cx="777686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 начала работы устанавливаем, какие знания имеются у детей, что их интересует, где можно им пополнить свои знания.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Удачным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приёмом служит "Модель трёх вопросов". 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знаем? Что хотим узнать? Что сделать, чтобы узнать?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Заполненная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вывешивается в родительском уголке, чтобы родители её увидели, заинтересовались, включились в совместную работу по проекту.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проводится разъяснительная беседа о планируемой проектной деятельности.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Мы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просим с вниманием отнестись к просьбе детей о помощи. Проводим консультации о том, как учить детей составлять рассказы (описательные, повествовательные…)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69"/>
    </mc:Choice>
    <mc:Fallback xmlns="">
      <p:transition spd="slow" advTm="1876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0"/>
            <a:ext cx="79928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Родители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по-разному реагируют на просьбы детей. Есть и такие, которые игнорируют их. </a:t>
            </a: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мы помогаем сами. </a:t>
            </a: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этапе развиваются и совершенствуются взаимоотношения детей с родителями. </a:t>
            </a: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неформальном отношении к проекту в семье осуществляется совместное чтение, экскурсии, рассматривание картин, предметов исследования, рисование, конструирование, приготовление блюд...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32"/>
    </mc:Choice>
    <mc:Fallback xmlns="">
      <p:transition spd="slow" advTm="1193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1458557236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72" y="52685"/>
            <a:ext cx="9169743" cy="685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404664"/>
            <a:ext cx="7704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проекта: </a:t>
            </a:r>
            <a:endParaRPr lang="ru-RU" sz="4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работаем над проектами по следующей </a:t>
            </a:r>
            <a:r>
              <a:rPr lang="ru-RU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схеме</a:t>
            </a:r>
            <a:r>
              <a:rPr lang="ru-RU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93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9|1.3|0.8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|3.8|0.7|0.8|1.1|0.7|0.8|0.7|0.6|0.7|0.7|0.8|0.6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6.5|1|1.5|1.8|1.7|0.6|0.7|0.7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2|1|0.9|2.3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6|2.3|1.8|2.2|2.3|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3|1.9|3.2|1.1|4"/>
</p:tagLst>
</file>

<file path=ppt/theme/theme1.xml><?xml version="1.0" encoding="utf-8"?>
<a:theme xmlns:a="http://schemas.openxmlformats.org/drawingml/2006/main" name="13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134</Template>
  <TotalTime>1131</TotalTime>
  <Words>1679</Words>
  <Application>Microsoft Office PowerPoint</Application>
  <PresentationFormat>Экран (4:3)</PresentationFormat>
  <Paragraphs>280</Paragraphs>
  <Slides>26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134</vt:lpstr>
      <vt:lpstr>«Интегрированный подход к познавательно-речевому развитию через использование игровых проектов с детьми старшего дошкольного возраста» </vt:lpstr>
      <vt:lpstr>Презентация PowerPoint</vt:lpstr>
      <vt:lpstr>Актуальность: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Twoja nazwa firmy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ppsworld.ru</dc:creator>
  <cp:lastModifiedBy>Пользователь</cp:lastModifiedBy>
  <cp:revision>49</cp:revision>
  <dcterms:created xsi:type="dcterms:W3CDTF">2013-05-07T09:52:26Z</dcterms:created>
  <dcterms:modified xsi:type="dcterms:W3CDTF">2018-12-20T11:38:07Z</dcterms:modified>
</cp:coreProperties>
</file>