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6" r:id="rId2"/>
    <p:sldId id="285" r:id="rId3"/>
    <p:sldId id="286" r:id="rId4"/>
    <p:sldId id="287" r:id="rId5"/>
    <p:sldId id="288" r:id="rId6"/>
    <p:sldId id="295" r:id="rId7"/>
    <p:sldId id="292" r:id="rId8"/>
    <p:sldId id="269" r:id="rId9"/>
    <p:sldId id="314" r:id="rId10"/>
    <p:sldId id="270" r:id="rId11"/>
    <p:sldId id="316" r:id="rId12"/>
    <p:sldId id="298" r:id="rId13"/>
    <p:sldId id="315" r:id="rId14"/>
    <p:sldId id="317" r:id="rId15"/>
    <p:sldId id="318" r:id="rId16"/>
    <p:sldId id="319" r:id="rId17"/>
    <p:sldId id="320" r:id="rId18"/>
    <p:sldId id="313" r:id="rId19"/>
    <p:sldId id="281" r:id="rId20"/>
    <p:sldId id="282" r:id="rId21"/>
    <p:sldId id="309" r:id="rId22"/>
    <p:sldId id="326" r:id="rId23"/>
    <p:sldId id="331" r:id="rId24"/>
    <p:sldId id="322" r:id="rId25"/>
    <p:sldId id="310" r:id="rId26"/>
    <p:sldId id="311" r:id="rId27"/>
    <p:sldId id="312" r:id="rId28"/>
    <p:sldId id="325" r:id="rId29"/>
    <p:sldId id="330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9BB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56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15A594-4F98-496E-B473-5DC5B6811DF7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4BF358-9B27-4629-B217-0BD3E94A2F5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073A096-AD01-488A-B202-D1B8B6E7C6BB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C0DA7E3-0709-4178-BA62-5077500FBB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3A096-AD01-488A-B202-D1B8B6E7C6BB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DA7E3-0709-4178-BA62-5077500FBB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3A096-AD01-488A-B202-D1B8B6E7C6BB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DA7E3-0709-4178-BA62-5077500FBB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3A096-AD01-488A-B202-D1B8B6E7C6BB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DA7E3-0709-4178-BA62-5077500FBB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3A096-AD01-488A-B202-D1B8B6E7C6BB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DA7E3-0709-4178-BA62-5077500FBB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3A096-AD01-488A-B202-D1B8B6E7C6BB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DA7E3-0709-4178-BA62-5077500FBB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3A096-AD01-488A-B202-D1B8B6E7C6BB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DA7E3-0709-4178-BA62-5077500FBB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3A096-AD01-488A-B202-D1B8B6E7C6BB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DA7E3-0709-4178-BA62-5077500FBB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3A096-AD01-488A-B202-D1B8B6E7C6BB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DA7E3-0709-4178-BA62-5077500FBB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073A096-AD01-488A-B202-D1B8B6E7C6BB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0DA7E3-0709-4178-BA62-5077500FBB3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073A096-AD01-488A-B202-D1B8B6E7C6BB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C0DA7E3-0709-4178-BA62-5077500FBB3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073A096-AD01-488A-B202-D1B8B6E7C6BB}" type="datetimeFigureOut">
              <a:rPr lang="ru-RU" smtClean="0"/>
              <a:pPr/>
              <a:t>13.02.2017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C0DA7E3-0709-4178-BA62-5077500FBB3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gif"/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21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27.xml"/><Relationship Id="rId4" Type="http://schemas.openxmlformats.org/officeDocument/2006/relationships/slide" Target="slide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1584175"/>
          </a:xfrm>
        </p:spPr>
        <p:txBody>
          <a:bodyPr>
            <a:noAutofit/>
          </a:bodyPr>
          <a:lstStyle/>
          <a:p>
            <a:r>
              <a:rPr lang="ru-RU" sz="6000" dirty="0" smtClean="0"/>
              <a:t>Оптика. Линзы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8206680" cy="1199704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Составитель: учитель физики </a:t>
            </a:r>
          </a:p>
          <a:p>
            <a:r>
              <a:rPr lang="ru-RU" dirty="0" smtClean="0"/>
              <a:t>МБОУ СОШ №20</a:t>
            </a:r>
          </a:p>
          <a:p>
            <a:r>
              <a:rPr lang="ru-RU" dirty="0" err="1" smtClean="0"/>
              <a:t>Александренко</a:t>
            </a:r>
            <a:r>
              <a:rPr lang="ru-RU" dirty="0" smtClean="0"/>
              <a:t> Н.В.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85.142.162.119/os11/docs/BA1F39653304A5B041B656915DC36B38/questions/122722_28copy1_29/xs3qstsrc78C6D402C818B2FF4321CBA8D75B2364_1_132756797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340768"/>
            <a:ext cx="3648075" cy="172819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83568" y="1124744"/>
            <a:ext cx="47525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Изображение предмета АВ в тонкой собирающей линзе представлено стрелкой А′В′ 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см. рисунок). Через фокус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линзы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скорее всего, проходит луч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11560" y="3212976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 точечного источника света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находящегося на главной оптической оси тонкой собирающей линзы с фокусным расстоянием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на расстоянии 3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от неё, распространяются два луча: 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и 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как показано на рисунке.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http://85.142.162.119/os11/docs/BA1F39653304A5B041B656915DC36B38/questions/48E935E2DC7F8BC44601A77E679FFD8A/xs3qstsrc38703DD8B16AA46C4C2C53560D16557A_1_142391256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725144"/>
            <a:ext cx="3672408" cy="162116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11560" y="4869161"/>
            <a:ext cx="4104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 какой точке: 1, 2, 3 или 4 – пересекутся эти лучи после преломления линзой?</a:t>
            </a: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7504" y="116632"/>
            <a:ext cx="88569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Задания на определение положения фокуса или изображения предмета 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chemeClr val="accent2"/>
                </a:solidFill>
              </a:rPr>
              <a:t>Задания на определение положения фокуса или положения предмета 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1329"/>
            <a:ext cx="8507288" cy="165963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/>
              <a:t>  Где находится изображение </a:t>
            </a:r>
          </a:p>
          <a:p>
            <a:pPr>
              <a:buNone/>
            </a:pPr>
            <a:r>
              <a:rPr lang="ru-RU" sz="2400" dirty="0" smtClean="0"/>
              <a:t>стрелки АВ (см. рисунок), </a:t>
            </a:r>
          </a:p>
          <a:p>
            <a:pPr>
              <a:buNone/>
            </a:pPr>
            <a:r>
              <a:rPr lang="ru-RU" sz="2400" dirty="0" smtClean="0"/>
              <a:t>создаваемое собирающей линзой?</a:t>
            </a:r>
            <a:endParaRPr lang="ru-RU" sz="2400" dirty="0"/>
          </a:p>
        </p:txBody>
      </p:sp>
      <p:pic>
        <p:nvPicPr>
          <p:cNvPr id="62466" name="Picture 2" descr="http://85.142.162.119/os11/docs/BA1F39653304A5B041B656915DC36B38/questions/114391/innerimg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196752"/>
            <a:ext cx="2664296" cy="1933576"/>
          </a:xfrm>
          <a:prstGeom prst="rect">
            <a:avLst/>
          </a:prstGeom>
          <a:noFill/>
        </p:spPr>
      </p:pic>
      <p:pic>
        <p:nvPicPr>
          <p:cNvPr id="62468" name="Picture 4" descr="http://85.142.162.119/os11/docs/BA1F39653304A5B041B656915DC36B38/questions/45230/innerimg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3356992"/>
            <a:ext cx="2162175" cy="165735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23528" y="3429000"/>
            <a:ext cx="59046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Где находится изображение </a:t>
            </a:r>
          </a:p>
          <a:p>
            <a:pPr>
              <a:buNone/>
            </a:pPr>
            <a:r>
              <a:rPr lang="ru-RU" sz="2400" dirty="0" smtClean="0"/>
              <a:t>светящейся точки S (см. рисунок), </a:t>
            </a:r>
          </a:p>
          <a:p>
            <a:pPr>
              <a:buNone/>
            </a:pPr>
            <a:r>
              <a:rPr lang="ru-RU" sz="2400" dirty="0" smtClean="0"/>
              <a:t>создаваемое собирающей линзой?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196753"/>
            <a:ext cx="896448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     В </a:t>
            </a:r>
            <a:r>
              <a:rPr lang="ru-RU" dirty="0"/>
              <a:t>опыте нить накала лампочки расположена вблизи главной оптической оси тонкой линзы с фокусным расстоянием </a:t>
            </a:r>
            <a:r>
              <a:rPr lang="ru-RU" i="1" dirty="0"/>
              <a:t>F</a:t>
            </a:r>
            <a:r>
              <a:rPr lang="ru-RU" dirty="0"/>
              <a:t> перпендикулярно этой оси. Расстояние </a:t>
            </a:r>
            <a:r>
              <a:rPr lang="en-US" i="1" dirty="0" err="1" smtClean="0"/>
              <a:t>d</a:t>
            </a:r>
            <a:r>
              <a:rPr lang="ru-RU" dirty="0"/>
              <a:t> от линзы до спирали больше 2</a:t>
            </a:r>
            <a:r>
              <a:rPr lang="ru-RU" i="1" dirty="0"/>
              <a:t>F</a:t>
            </a:r>
            <a:r>
              <a:rPr lang="ru-RU" dirty="0"/>
              <a:t>. Сначала в опыте использовали собирающую линзу, а затем рассеивающую. </a:t>
            </a:r>
            <a:endParaRPr lang="ru-RU" dirty="0" smtClean="0"/>
          </a:p>
          <a:p>
            <a:pPr algn="just"/>
            <a:r>
              <a:rPr lang="ru-RU" dirty="0" smtClean="0"/>
              <a:t>     Установите </a:t>
            </a:r>
            <a:r>
              <a:rPr lang="ru-RU" dirty="0"/>
              <a:t>соответствие между видом линзы, использовавшейся в опыте, и свойствами изображения. </a:t>
            </a:r>
            <a:endParaRPr lang="ru-RU" dirty="0" smtClean="0"/>
          </a:p>
          <a:p>
            <a:pPr algn="just"/>
            <a:r>
              <a:rPr lang="ru-RU" dirty="0" smtClean="0"/>
              <a:t>     К</a:t>
            </a:r>
            <a:r>
              <a:rPr lang="ru-RU" dirty="0"/>
              <a:t> каждой позиции первого столбца подберите соответствующую позицию второго столбца и запишите в таблицу выбранные цифры под соответствующими буквами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b="1" dirty="0" smtClean="0"/>
              <a:t>Вид </a:t>
            </a:r>
            <a:r>
              <a:rPr lang="ru-RU" b="1" dirty="0" smtClean="0"/>
              <a:t> линзы                          Свойства </a:t>
            </a:r>
            <a:r>
              <a:rPr lang="ru-RU" b="1" dirty="0" smtClean="0"/>
              <a:t>изображения</a:t>
            </a:r>
          </a:p>
          <a:p>
            <a:endParaRPr lang="ru-RU" dirty="0" smtClean="0"/>
          </a:p>
          <a:p>
            <a:r>
              <a:rPr lang="ru-RU" dirty="0" smtClean="0"/>
              <a:t>А) линза собирающая         1) действительное, перевернутое, уменьшенное </a:t>
            </a:r>
          </a:p>
          <a:p>
            <a:r>
              <a:rPr lang="ru-RU" dirty="0" smtClean="0"/>
              <a:t>Б) линза рассеивающая      2) мнимое, уменьшенное , прямое </a:t>
            </a:r>
          </a:p>
          <a:p>
            <a:r>
              <a:rPr lang="ru-RU" dirty="0" smtClean="0"/>
              <a:t>                                           3) действительное, увеличенное, прямое</a:t>
            </a:r>
          </a:p>
          <a:p>
            <a:r>
              <a:rPr lang="ru-RU" dirty="0" smtClean="0"/>
              <a:t>                                           4) мнимое, уменьшенное, перевернутое</a:t>
            </a:r>
          </a:p>
          <a:p>
            <a:r>
              <a:rPr lang="ru-RU" dirty="0" smtClean="0"/>
              <a:t>        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620689"/>
            <a:ext cx="7920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/>
                </a:solidFill>
              </a:rPr>
              <a:t>Задания на сопоставление 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964488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 с выбором верных утверждений</a:t>
            </a:r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1328"/>
            <a:ext cx="8568952" cy="452596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        </a:t>
            </a:r>
            <a:r>
              <a:rPr lang="ru-RU" sz="2800" dirty="0" smtClean="0"/>
              <a:t>Стеклянную выпукло-плоскую линзу (показатель преломления стекла </a:t>
            </a:r>
            <a:r>
              <a:rPr lang="en-US" sz="2800" dirty="0" smtClean="0"/>
              <a:t>n=</a:t>
            </a:r>
            <a:r>
              <a:rPr lang="ru-RU" sz="2800" dirty="0" smtClean="0"/>
              <a:t>1,54), перенесли из воды </a:t>
            </a:r>
            <a:r>
              <a:rPr lang="ru-RU" sz="2800" dirty="0" smtClean="0"/>
              <a:t>(показатель преломления воды </a:t>
            </a:r>
            <a:r>
              <a:rPr lang="en-US" sz="2800" dirty="0" smtClean="0"/>
              <a:t>n=</a:t>
            </a:r>
            <a:r>
              <a:rPr lang="ru-RU" sz="2800" dirty="0" smtClean="0"/>
              <a:t>1,33) в воздух </a:t>
            </a:r>
            <a:r>
              <a:rPr lang="ru-RU" sz="2800" dirty="0" smtClean="0"/>
              <a:t>(показатель преломления воздуха </a:t>
            </a:r>
            <a:r>
              <a:rPr lang="en-US" sz="2800" dirty="0" smtClean="0"/>
              <a:t>n=</a:t>
            </a:r>
            <a:r>
              <a:rPr lang="ru-RU" sz="2800" dirty="0" smtClean="0"/>
              <a:t>1). </a:t>
            </a:r>
          </a:p>
          <a:p>
            <a:pPr algn="just">
              <a:buNone/>
            </a:pPr>
            <a:r>
              <a:rPr lang="ru-RU" sz="2800" dirty="0" smtClean="0"/>
              <a:t>       Выберите </a:t>
            </a:r>
            <a:r>
              <a:rPr lang="ru-RU" sz="2800" b="1" dirty="0" smtClean="0"/>
              <a:t>два верных </a:t>
            </a:r>
            <a:r>
              <a:rPr lang="ru-RU" sz="2800" dirty="0" smtClean="0"/>
              <a:t>утверждения о характере изменений, произошедших с линзой:</a:t>
            </a:r>
          </a:p>
          <a:p>
            <a:pPr algn="just">
              <a:buNone/>
            </a:pP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1) линза осталась собирающей</a:t>
            </a:r>
          </a:p>
          <a:p>
            <a:pPr algn="just">
              <a:buNone/>
            </a:pPr>
            <a:r>
              <a:rPr lang="ru-RU" sz="2800" dirty="0" smtClean="0"/>
              <a:t>2) линза из рассеивающей превратилась в    собирающую</a:t>
            </a:r>
          </a:p>
          <a:p>
            <a:pPr algn="just">
              <a:buNone/>
            </a:pPr>
            <a:r>
              <a:rPr lang="ru-RU" sz="2800" dirty="0" smtClean="0"/>
              <a:t>3) линза из собирающейся превратилась в рассеивающую</a:t>
            </a:r>
          </a:p>
          <a:p>
            <a:pPr algn="just">
              <a:buNone/>
            </a:pPr>
            <a:r>
              <a:rPr lang="ru-RU" sz="2800" dirty="0" smtClean="0"/>
              <a:t>4)фокусное расстояние уменьшилось, оптическая сила   увеличилась</a:t>
            </a:r>
          </a:p>
          <a:p>
            <a:pPr algn="just">
              <a:buNone/>
            </a:pPr>
            <a:r>
              <a:rPr lang="ru-RU" sz="2800" dirty="0" smtClean="0"/>
              <a:t>5)фокусное расстояние увеличилось, оптическая сила уменьшилась.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 с выбором верных утверждений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81328"/>
            <a:ext cx="8892480" cy="49000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400" dirty="0" smtClean="0"/>
              <a:t>   Предмет, расположенный на двойном фокусном расстоянии от тонкой собирающей линзы, передвигают к тройному фокусу (см. рисунок). </a:t>
            </a:r>
          </a:p>
          <a:p>
            <a:pPr algn="just">
              <a:buNone/>
            </a:pPr>
            <a:r>
              <a:rPr lang="ru-RU" sz="2400" dirty="0" smtClean="0"/>
              <a:t>       Выберите </a:t>
            </a:r>
            <a:r>
              <a:rPr lang="ru-RU" sz="2400" b="1" dirty="0" smtClean="0"/>
              <a:t>два верных  </a:t>
            </a:r>
            <a:r>
              <a:rPr lang="ru-RU" sz="2400" dirty="0" smtClean="0"/>
              <a:t>утверждения: </a:t>
            </a:r>
          </a:p>
          <a:p>
            <a:pPr>
              <a:buNone/>
            </a:pPr>
            <a:r>
              <a:rPr lang="ru-RU" sz="2400" dirty="0" smtClean="0"/>
              <a:t>Его изображение при этом ….</a:t>
            </a:r>
          </a:p>
          <a:p>
            <a:pPr>
              <a:buNone/>
            </a:pPr>
            <a:r>
              <a:rPr lang="ru-RU" sz="2400" dirty="0" smtClean="0"/>
              <a:t>1) остается не месте</a:t>
            </a:r>
          </a:p>
          <a:p>
            <a:pPr>
              <a:buNone/>
            </a:pPr>
            <a:r>
              <a:rPr lang="ru-RU" sz="2400" dirty="0" smtClean="0"/>
              <a:t>2) удаляется от фокуса линзы</a:t>
            </a:r>
          </a:p>
          <a:p>
            <a:pPr>
              <a:buNone/>
            </a:pPr>
            <a:r>
              <a:rPr lang="ru-RU" sz="2400" dirty="0" smtClean="0"/>
              <a:t>3) приближается к фокусу линзы</a:t>
            </a:r>
          </a:p>
          <a:p>
            <a:pPr>
              <a:buNone/>
            </a:pPr>
            <a:r>
              <a:rPr lang="ru-RU" sz="2400" dirty="0" smtClean="0"/>
              <a:t>4) приближается к 2</a:t>
            </a:r>
            <a:r>
              <a:rPr lang="en-US" sz="2400" dirty="0" smtClean="0"/>
              <a:t>F</a:t>
            </a:r>
          </a:p>
          <a:p>
            <a:pPr>
              <a:buNone/>
            </a:pPr>
            <a:r>
              <a:rPr lang="en-US" sz="2400" dirty="0" smtClean="0"/>
              <a:t>5)</a:t>
            </a:r>
            <a:r>
              <a:rPr lang="ru-RU" sz="2400" dirty="0" smtClean="0"/>
              <a:t> уменьшается в размерах</a:t>
            </a:r>
            <a:endParaRPr lang="en-US" sz="24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2" descr="http://85.142.162.119/os11/docs/BA1F39653304A5B041B656915DC36B38/questions/22703_28copy1_29/xs3qstsrcB9383807F841AAF14B9380E52CA485BA_1_135512766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717032"/>
            <a:ext cx="3168352" cy="1485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748464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 с выбором верных утверждений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268760"/>
            <a:ext cx="8579296" cy="489654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    Ученик выполнил задание: «Нарисовать ход </a:t>
            </a:r>
          </a:p>
          <a:p>
            <a:pPr>
              <a:buNone/>
            </a:pPr>
            <a:r>
              <a:rPr lang="ru-RU" dirty="0" smtClean="0"/>
              <a:t>   луча света, падающего из воздуха перпендикулярно поверхности стеклянной призмы треугольного </a:t>
            </a:r>
          </a:p>
          <a:p>
            <a:pPr>
              <a:buNone/>
            </a:pPr>
            <a:r>
              <a:rPr lang="ru-RU" dirty="0" smtClean="0"/>
              <a:t>   сечения» (см. рисунок). </a:t>
            </a:r>
          </a:p>
          <a:p>
            <a:pPr>
              <a:buNone/>
            </a:pPr>
            <a:r>
              <a:rPr lang="ru-RU" dirty="0" smtClean="0"/>
              <a:t>   Выберите </a:t>
            </a:r>
            <a:r>
              <a:rPr lang="ru-RU" b="1" dirty="0" smtClean="0"/>
              <a:t>два верных </a:t>
            </a:r>
            <a:r>
              <a:rPr lang="ru-RU" dirty="0" smtClean="0"/>
              <a:t>утверждения:</a:t>
            </a:r>
          </a:p>
          <a:p>
            <a:pPr>
              <a:buNone/>
            </a:pPr>
            <a:r>
              <a:rPr lang="ru-RU" dirty="0" smtClean="0"/>
              <a:t>   При построении он …</a:t>
            </a:r>
          </a:p>
          <a:p>
            <a:pPr>
              <a:buNone/>
            </a:pPr>
            <a:r>
              <a:rPr lang="ru-RU" dirty="0" smtClean="0"/>
              <a:t>   1)ошибся </a:t>
            </a:r>
            <a:r>
              <a:rPr lang="ru-RU" dirty="0" smtClean="0"/>
              <a:t>при изображении хода лучей </a:t>
            </a:r>
          </a:p>
          <a:p>
            <a:pPr>
              <a:buNone/>
            </a:pPr>
            <a:r>
              <a:rPr lang="ru-RU" dirty="0" smtClean="0"/>
              <a:t>   только при переходе из воздуха в стекло</a:t>
            </a:r>
          </a:p>
          <a:p>
            <a:pPr>
              <a:buNone/>
            </a:pPr>
            <a:r>
              <a:rPr lang="ru-RU" dirty="0" smtClean="0"/>
              <a:t>   2</a:t>
            </a:r>
            <a:r>
              <a:rPr lang="ru-RU" dirty="0" smtClean="0"/>
              <a:t>) правильно изобразил ход лучей на обеих границах раздела сред</a:t>
            </a:r>
          </a:p>
          <a:p>
            <a:pPr>
              <a:buNone/>
            </a:pPr>
            <a:r>
              <a:rPr lang="ru-RU" dirty="0" smtClean="0"/>
              <a:t>   3)ошибся </a:t>
            </a:r>
            <a:r>
              <a:rPr lang="ru-RU" dirty="0" smtClean="0"/>
              <a:t>при изображении хода луча на обеих границах раздела сред</a:t>
            </a:r>
          </a:p>
          <a:p>
            <a:pPr>
              <a:buNone/>
            </a:pPr>
            <a:r>
              <a:rPr lang="ru-RU" dirty="0" smtClean="0"/>
              <a:t>   4</a:t>
            </a:r>
            <a:r>
              <a:rPr lang="ru-RU" dirty="0" smtClean="0"/>
              <a:t>) ошибся при изображении хода луча только при переходе из стекла в воздух</a:t>
            </a:r>
          </a:p>
          <a:p>
            <a:pPr>
              <a:buNone/>
            </a:pPr>
            <a:r>
              <a:rPr lang="ru-RU" dirty="0" smtClean="0"/>
              <a:t>   5)луч</a:t>
            </a:r>
            <a:r>
              <a:rPr lang="ru-RU" dirty="0" smtClean="0"/>
              <a:t>, падающий перпендикулярно на стекло не должен преломляться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http://85.142.162.119/os11/docs/BA1F39653304A5B041B656915DC36B38/questions/68919/innerimg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2132856"/>
            <a:ext cx="1781547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accent2"/>
                </a:solidFill>
              </a:rPr>
              <a:t>Задания с выбором верной гипотезы</a:t>
            </a:r>
            <a:endParaRPr lang="ru-RU" sz="32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81328"/>
            <a:ext cx="8686800" cy="4525963"/>
          </a:xfrm>
        </p:spPr>
        <p:txBody>
          <a:bodyPr/>
          <a:lstStyle/>
          <a:p>
            <a:pPr algn="just">
              <a:buNone/>
            </a:pPr>
            <a:r>
              <a:rPr lang="ru-RU" sz="2400" dirty="0" smtClean="0"/>
              <a:t>      Были выдвинуты гипотезы, что размер изображения предмета, создаваемого линзой, зависит от оптической силы линзы и от расстояния между линзой и предметом. </a:t>
            </a:r>
          </a:p>
          <a:p>
            <a:pPr algn="just">
              <a:buNone/>
            </a:pPr>
            <a:r>
              <a:rPr lang="ru-RU" sz="2400" dirty="0" smtClean="0"/>
              <a:t>      Какие </a:t>
            </a:r>
            <a:r>
              <a:rPr lang="ru-RU" sz="2400" b="1" dirty="0" smtClean="0"/>
              <a:t>две пары </a:t>
            </a:r>
            <a:r>
              <a:rPr lang="ru-RU" sz="2400" dirty="0" smtClean="0"/>
              <a:t>опытов (см. рисунок) нужно провести для раздельной проверки этих двух гипотез?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Содержимое 3" descr="innerimg0 (1)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1720" y="4437112"/>
            <a:ext cx="4914900" cy="12858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6995120" cy="1143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Расчетные  задачи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08720"/>
            <a:ext cx="5940152" cy="5098571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Пучок параллельных световых лучей падает перпендикулярно  на тонкую собирающую линзу оптической силой </a:t>
            </a:r>
            <a:r>
              <a:rPr lang="ru-RU" sz="2000" dirty="0" smtClean="0"/>
              <a:t>5дптр</a:t>
            </a:r>
            <a:r>
              <a:rPr lang="ru-RU" sz="2000" dirty="0" smtClean="0"/>
              <a:t>. Диаметр линзы 6 см. Диаметр светлого пятна на экране 12 см. На каком расстоянии (в см) от линзы помещен экран?</a:t>
            </a:r>
          </a:p>
          <a:p>
            <a:pPr algn="just">
              <a:buNone/>
            </a:pPr>
            <a:endParaRPr lang="ru-RU" sz="2000" dirty="0" smtClean="0"/>
          </a:p>
          <a:p>
            <a:pPr algn="just"/>
            <a:r>
              <a:rPr lang="ru-RU" sz="2000" dirty="0" smtClean="0"/>
              <a:t>Пучок параллельных световых лучей падает перпендикулярно  на тонкую собирающую линзу оптической силой </a:t>
            </a:r>
            <a:r>
              <a:rPr lang="ru-RU" sz="2000" dirty="0" smtClean="0"/>
              <a:t>5дптр</a:t>
            </a:r>
            <a:r>
              <a:rPr lang="ru-RU" sz="2000" dirty="0" smtClean="0"/>
              <a:t>. Диаметр линзы 6 см. Каков внешний диаметр светлого кольца на экране, стоящем на расстоянии 60см от линзы. Ответ выразить в см.</a:t>
            </a:r>
            <a:endParaRPr lang="ru-RU" sz="2000" dirty="0"/>
          </a:p>
        </p:txBody>
      </p:sp>
      <p:pic>
        <p:nvPicPr>
          <p:cNvPr id="4" name="Picture 4" descr="http://85.142.162.119/os11/docs/BA1F39653304A5B041B656915DC36B38/questions/85062/innerimg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836712"/>
            <a:ext cx="2987824" cy="2160240"/>
          </a:xfrm>
          <a:prstGeom prst="rect">
            <a:avLst/>
          </a:prstGeom>
          <a:noFill/>
        </p:spPr>
      </p:pic>
      <p:pic>
        <p:nvPicPr>
          <p:cNvPr id="6" name="Picture 4" descr="http://85.142.162.119/os11/docs/BA1F39653304A5B041B656915DC36B38/questions/85062/innerimg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192" y="3429000"/>
            <a:ext cx="2843808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496944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Задачи части С (</a:t>
            </a:r>
            <a:r>
              <a:rPr lang="ru-RU" sz="3200" dirty="0" err="1" smtClean="0">
                <a:solidFill>
                  <a:srgbClr val="C00000"/>
                </a:solidFill>
              </a:rPr>
              <a:t>с</a:t>
            </a:r>
            <a:r>
              <a:rPr lang="ru-RU" sz="3200" dirty="0" smtClean="0">
                <a:solidFill>
                  <a:srgbClr val="C00000"/>
                </a:solidFill>
              </a:rPr>
              <a:t> развернутым ответом)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81329"/>
            <a:ext cx="8507288" cy="2235704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 smtClean="0"/>
              <a:t>   Тонкая </a:t>
            </a:r>
            <a:r>
              <a:rPr lang="ru-RU" dirty="0" smtClean="0"/>
              <a:t>линза Л даёт чёткое действительное изображение предмета АВ на экране Э (см. рис. 1). Что произойдёт с изображением предмета на экране, если верхнюю половину линзы закрыть куском чёрного картона К (см. рис. 2)? Постройте изображение предмета в обоих случаях. Ответ поясните, указав, какие физические закономерности вы использовали для объяснения.</a:t>
            </a:r>
          </a:p>
          <a:p>
            <a:pPr algn="just"/>
            <a:endParaRPr lang="ru-RU" dirty="0"/>
          </a:p>
        </p:txBody>
      </p:sp>
      <p:pic>
        <p:nvPicPr>
          <p:cNvPr id="4" name="Picture 2" descr="http://85.142.162.119/os11/docs/BA1F39653304A5B041B656915DC36B38/questions/PHIS.E11.C1.26(copy2)/xs3qstsrcE838C216DA4998BC4CDAF063D13B627F_1_129223074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717032"/>
            <a:ext cx="2724150" cy="1733551"/>
          </a:xfrm>
          <a:prstGeom prst="rect">
            <a:avLst/>
          </a:prstGeom>
          <a:noFill/>
        </p:spPr>
      </p:pic>
      <p:pic>
        <p:nvPicPr>
          <p:cNvPr id="5" name="Picture 4" descr="http://85.142.162.119/os11/docs/BA1F39653304A5B041B656915DC36B38/questions/PHIS.E11.C1.26(copy2)/xs3qstsrcE838C216DA4998BC4CDAF063D13B627F_2_129223074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6016" y="3717032"/>
            <a:ext cx="2667000" cy="165735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547665" y="5460326"/>
            <a:ext cx="17281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Рис. 1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5373216"/>
            <a:ext cx="1944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Рис. 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Предмет расположен на главной оптической оси рассеивающей линзы. Чему равна оптическая сила линзы, если изображение предмета, даваемого линзой. Находится на расстоянии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=6см от самого предмета? Высота предмета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h=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8см, высота изображения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H= 4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см.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помощью собирающей линзы получили мнимое изображение предмета, увеличенное в 3раза. Затем, не меняя положения предмета, собирающую линзу заменили на рассеивающую с таким же фокусным расстоянием. Чему равно увеличение предмета в этом случае?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755576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Задачи части С (на увеличение линзы)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Заголовок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      Виды </a:t>
            </a:r>
            <a:r>
              <a:rPr lang="ru-RU" sz="7200" b="1" dirty="0">
                <a:solidFill>
                  <a:srgbClr val="FF0000"/>
                </a:solidFill>
              </a:rPr>
              <a:t>линз</a:t>
            </a:r>
          </a:p>
        </p:txBody>
      </p:sp>
      <p:sp>
        <p:nvSpPr>
          <p:cNvPr id="3" name="Стрелка вниз 2"/>
          <p:cNvSpPr>
            <a:spLocks noChangeArrowheads="1"/>
          </p:cNvSpPr>
          <p:nvPr/>
        </p:nvSpPr>
        <p:spPr bwMode="auto">
          <a:xfrm>
            <a:off x="2214563" y="1428750"/>
            <a:ext cx="785812" cy="1143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054" name="TextBox 4"/>
          <p:cNvSpPr txBox="1">
            <a:spLocks noChangeArrowheads="1"/>
          </p:cNvSpPr>
          <p:nvPr/>
        </p:nvSpPr>
        <p:spPr bwMode="auto">
          <a:xfrm>
            <a:off x="1000125" y="2571750"/>
            <a:ext cx="3338513" cy="70167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FF0000"/>
                </a:solidFill>
                <a:latin typeface="Arial" pitchFamily="34" charset="0"/>
              </a:rPr>
              <a:t>Собирающие</a:t>
            </a:r>
          </a:p>
        </p:txBody>
      </p:sp>
      <p:sp>
        <p:nvSpPr>
          <p:cNvPr id="2055" name="Прямоугольник 5"/>
          <p:cNvSpPr>
            <a:spLocks noChangeArrowheads="1"/>
          </p:cNvSpPr>
          <p:nvPr/>
        </p:nvSpPr>
        <p:spPr bwMode="auto">
          <a:xfrm>
            <a:off x="4500563" y="2571750"/>
            <a:ext cx="3797300" cy="701675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FF0000"/>
                </a:solidFill>
                <a:latin typeface="Arial" pitchFamily="34" charset="0"/>
              </a:rPr>
              <a:t>Рассеивающие</a:t>
            </a:r>
          </a:p>
        </p:txBody>
      </p:sp>
      <p:sp>
        <p:nvSpPr>
          <p:cNvPr id="2056" name="Стрелка вниз 6"/>
          <p:cNvSpPr>
            <a:spLocks noChangeArrowheads="1"/>
          </p:cNvSpPr>
          <p:nvPr/>
        </p:nvSpPr>
        <p:spPr bwMode="auto">
          <a:xfrm>
            <a:off x="5929313" y="1428750"/>
            <a:ext cx="785812" cy="11430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0000"/>
          </a:solidFill>
          <a:ln w="25400" algn="ctr">
            <a:solidFill>
              <a:srgbClr val="89A4A7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>
              <a:solidFill>
                <a:srgbClr val="FFFFFF"/>
              </a:solidFill>
              <a:latin typeface="Arial" pitchFamily="34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428625" y="3357563"/>
          <a:ext cx="4143375" cy="2571750"/>
        </p:xfrm>
        <a:graphic>
          <a:graphicData uri="http://schemas.openxmlformats.org/presentationml/2006/ole">
            <p:oleObj spid="_x0000_s41986" name="Image" r:id="rId3" imgW="7542857" imgH="1993651" progId="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714875" y="3357563"/>
          <a:ext cx="3956050" cy="2571750"/>
        </p:xfrm>
        <a:graphic>
          <a:graphicData uri="http://schemas.openxmlformats.org/presentationml/2006/ole">
            <p:oleObj spid="_x0000_s41987" name="Image" r:id="rId4" imgW="7530159" imgH="2298413" progId="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539552" y="404664"/>
            <a:ext cx="81369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481328"/>
            <a:ext cx="8712968" cy="4525963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помощью собирающей линзы получили действительное и увеличенное изображение плоского предмета. Если предмет находится на расстоянии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=6см от линзы,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изображение получается увеличенным в 2 раза. На сколько надо сместить предмет, чтобы получить изображение, увеличенное в 10 раз?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экране с помощью тонкой линзы получено изображение стержня с пятикратным увеличением. Стержень и плоскость экрана расположены перпендикулярно главной оптической оси. Экран передвинули на 30см вдоль главной оптической оси линзы. Затем, при неизменном положении линзы, передвинули стержень так, что изображение снова стало резким и с трехкратным увеличением. Определите фокусное расстояние линзы.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Задачи части С (на увеличение линзы)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Равнобедренный прямоугольный треугольник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ABC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расположен перед тонкой собирающей линзой оптической силой 2,5 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дптр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так, что его катет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лежит на главной оптической оси линзы (см. рисунок). Вершина прямого угла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лежит ближе к центру линзы, чем вершина острого угла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Расстояние от центра линзы до точки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равно удвоенному фокусному расстоянию линзы,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= 4 см. Постройте изображение треугольника и найдите площадь получившейся фигуры.</a:t>
            </a:r>
          </a:p>
          <a:p>
            <a:endParaRPr lang="ru-RU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Задачи части С (на увеличение линзы)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4" name="Picture 2" descr="undefin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4653136"/>
            <a:ext cx="3600400" cy="1944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1481328"/>
            <a:ext cx="8435280" cy="4525963"/>
          </a:xfrm>
        </p:spPr>
        <p:txBody>
          <a:bodyPr>
            <a:normAutofit/>
          </a:bodyPr>
          <a:lstStyle/>
          <a:p>
            <a:endParaRPr lang="ru-RU" sz="2000" dirty="0" smtClean="0"/>
          </a:p>
          <a:p>
            <a:r>
              <a:rPr lang="ru-RU" sz="2000" dirty="0" smtClean="0"/>
              <a:t>Собирающая линза дает на экране  увеличенное в 4 раза изображение предмета. Не трогая линзы, предмет отодвинули на 5см дальше от линзы и. передвинув экран, вновь получили резкое изображение предмета, увеличенное в 2раза. Определите фокусное расстояние линзы</a:t>
            </a:r>
            <a:r>
              <a:rPr lang="ru-RU" sz="2000" dirty="0" smtClean="0"/>
              <a:t>.</a:t>
            </a:r>
          </a:p>
          <a:p>
            <a:endParaRPr lang="ru-RU" sz="2000" dirty="0" smtClean="0"/>
          </a:p>
          <a:p>
            <a:r>
              <a:rPr lang="ru-RU" sz="2000" dirty="0" smtClean="0"/>
              <a:t>Изображение предмета на матовом стекле фотоаппарата с расстояния </a:t>
            </a:r>
            <a:r>
              <a:rPr lang="en-US" sz="2000" dirty="0" smtClean="0"/>
              <a:t>d1=</a:t>
            </a:r>
            <a:r>
              <a:rPr lang="ru-RU" sz="2000" dirty="0" smtClean="0"/>
              <a:t>15м получается высотой </a:t>
            </a:r>
            <a:r>
              <a:rPr lang="en-US" sz="2000" dirty="0" smtClean="0"/>
              <a:t>H</a:t>
            </a:r>
            <a:r>
              <a:rPr lang="ru-RU" sz="2000" dirty="0" smtClean="0"/>
              <a:t>1</a:t>
            </a:r>
            <a:r>
              <a:rPr lang="en-US" sz="2000" dirty="0" smtClean="0"/>
              <a:t>=</a:t>
            </a:r>
            <a:r>
              <a:rPr lang="ru-RU" sz="2000" dirty="0" smtClean="0"/>
              <a:t>30мм, а с расстояния  </a:t>
            </a:r>
            <a:r>
              <a:rPr lang="en-US" sz="2000" dirty="0" smtClean="0"/>
              <a:t>d2=9</a:t>
            </a:r>
            <a:r>
              <a:rPr lang="ru-RU" sz="2000" dirty="0" smtClean="0"/>
              <a:t>м – высотой </a:t>
            </a:r>
            <a:r>
              <a:rPr lang="en-US" sz="2000" dirty="0" smtClean="0"/>
              <a:t>H2=</a:t>
            </a:r>
            <a:r>
              <a:rPr lang="ru-RU" sz="2000" dirty="0" smtClean="0"/>
              <a:t>51мм. Найдите фокусное расстояние объектива фотоаппарата.</a:t>
            </a:r>
          </a:p>
          <a:p>
            <a:endParaRPr lang="ru-RU" sz="2000" dirty="0" smtClean="0"/>
          </a:p>
          <a:p>
            <a:pPr>
              <a:buNone/>
            </a:pPr>
            <a:endParaRPr lang="ru-RU" sz="2000" dirty="0" smtClean="0"/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Задачи части С (на увеличение линзы)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sz="2800" dirty="0" smtClean="0"/>
              <a:t>Шарик массой </a:t>
            </a:r>
            <a:r>
              <a:rPr lang="en-US" sz="2800" dirty="0" smtClean="0"/>
              <a:t>m=</a:t>
            </a:r>
            <a:r>
              <a:rPr lang="ru-RU" sz="2800" dirty="0" smtClean="0"/>
              <a:t>20г движущийся со скоростью 5м</a:t>
            </a:r>
            <a:r>
              <a:rPr lang="en-US" sz="2800" dirty="0" smtClean="0"/>
              <a:t>/</a:t>
            </a:r>
            <a:r>
              <a:rPr lang="ru-RU" sz="2800" dirty="0" smtClean="0"/>
              <a:t>с вдоль оптической оси собирающей линзы, установленной на гладкой горизонтальной поверхности. Масса линзы вместе с поставкой М=200г. Фокусное расстояние линзы </a:t>
            </a:r>
            <a:r>
              <a:rPr lang="en-US" sz="2800" dirty="0" smtClean="0"/>
              <a:t>F</a:t>
            </a:r>
            <a:r>
              <a:rPr lang="ru-RU" sz="2800" dirty="0" smtClean="0"/>
              <a:t>=10см. После абсолютно упругого удара шарик отскакивает от линзы. Рассчитайте время, в течение которого изображение шарика будет мнимым. Силой тяжести, действующей на шарик, пренебречь</a:t>
            </a:r>
            <a:r>
              <a:rPr lang="ru-RU" sz="2800" dirty="0" smtClean="0"/>
              <a:t>. </a:t>
            </a:r>
            <a:endParaRPr lang="ru-RU" sz="2800" dirty="0" smtClean="0"/>
          </a:p>
          <a:p>
            <a:endParaRPr lang="ru-RU" sz="2800" dirty="0" smtClean="0"/>
          </a:p>
          <a:p>
            <a:r>
              <a:rPr lang="ru-RU" sz="2800" dirty="0" smtClean="0"/>
              <a:t>Материальная </a:t>
            </a:r>
            <a:r>
              <a:rPr lang="ru-RU" sz="2800" dirty="0" smtClean="0"/>
              <a:t>точка движется по окружности со скоростью 3см</a:t>
            </a:r>
            <a:r>
              <a:rPr lang="en-US" sz="2800" dirty="0" smtClean="0"/>
              <a:t>/</a:t>
            </a:r>
            <a:r>
              <a:rPr lang="ru-RU" sz="2800" dirty="0" smtClean="0"/>
              <a:t>с вокруг главной оптической оси собирающей линзы в плоскости перпендикулярной к оси и отстоящей от линзы на расстоянии </a:t>
            </a:r>
            <a:r>
              <a:rPr lang="en-US" sz="2800" dirty="0" smtClean="0"/>
              <a:t>d</a:t>
            </a:r>
            <a:r>
              <a:rPr lang="ru-RU" sz="2800" dirty="0" smtClean="0"/>
              <a:t>=1,5</a:t>
            </a:r>
            <a:r>
              <a:rPr lang="en-US" sz="2800" dirty="0" smtClean="0"/>
              <a:t>F</a:t>
            </a:r>
            <a:r>
              <a:rPr lang="ru-RU" sz="2800" dirty="0" smtClean="0"/>
              <a:t>, где </a:t>
            </a:r>
            <a:r>
              <a:rPr lang="en-US" sz="2800" dirty="0" smtClean="0"/>
              <a:t>F</a:t>
            </a:r>
            <a:r>
              <a:rPr lang="ru-RU" sz="2800" dirty="0" smtClean="0"/>
              <a:t> –фокусное расстояние линзы. В каком направлении и с какой скоростью движется изображение точки?</a:t>
            </a:r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sz="28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Задачи части С (движение предмета)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Небольшой груз, подвешенный на нити длиной 2,5 м, совершает гармонические колебания, при которых максимальная скорость достигает 0,2м</a:t>
            </a:r>
            <a:r>
              <a:rPr lang="en-US" sz="2000" dirty="0" smtClean="0"/>
              <a:t>/</a:t>
            </a:r>
            <a:r>
              <a:rPr lang="ru-RU" sz="2000" dirty="0" smtClean="0"/>
              <a:t>с. При помощи собирающей линзы с фокусным расстоянием 0,2м изображение колеблющегося груза проецируется на экран расположенный на расстоянии 0,5м от линзы. Главная оптическая ось линзы перпендикулярна плоскости колебания маятника и плоскости экрана. Определите максимальное смещение изображения груза на экране от положения равновесия.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Задачи части С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r>
              <a:rPr lang="ru-RU" sz="3200" dirty="0" smtClean="0">
                <a:solidFill>
                  <a:srgbClr val="C00000"/>
                </a:solidFill>
              </a:rPr>
              <a:t/>
            </a:r>
            <a:br>
              <a:rPr lang="ru-RU" sz="3200" dirty="0" smtClean="0">
                <a:solidFill>
                  <a:srgbClr val="C00000"/>
                </a:solidFill>
              </a:rPr>
            </a:br>
            <a:r>
              <a:rPr lang="en-US" sz="3200" dirty="0" smtClean="0">
                <a:solidFill>
                  <a:srgbClr val="C00000"/>
                </a:solidFill>
              </a:rPr>
              <a:t>(</a:t>
            </a:r>
            <a:r>
              <a:rPr lang="ru-RU" sz="3200" dirty="0" smtClean="0">
                <a:solidFill>
                  <a:srgbClr val="C00000"/>
                </a:solidFill>
              </a:rPr>
              <a:t>линза и колебательное движение)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908721"/>
            <a:ext cx="8568952" cy="3600399"/>
          </a:xfrm>
        </p:spPr>
        <p:txBody>
          <a:bodyPr>
            <a:noAutofit/>
          </a:bodyPr>
          <a:lstStyle/>
          <a:p>
            <a:r>
              <a:rPr lang="ru-RU" sz="2000" dirty="0" smtClean="0"/>
              <a:t>Главная оптическая ось тонкой собирающей линзы с фокусным расстоянием </a:t>
            </a:r>
            <a:r>
              <a:rPr lang="ru-RU" sz="2000" i="1" dirty="0" smtClean="0"/>
              <a:t>F</a:t>
            </a:r>
            <a:r>
              <a:rPr lang="ru-RU" sz="2000" dirty="0" smtClean="0"/>
              <a:t> = 20 см и точечный источник света </a:t>
            </a:r>
            <a:r>
              <a:rPr lang="ru-RU" sz="2000" i="1" dirty="0" smtClean="0"/>
              <a:t>S</a:t>
            </a:r>
            <a:r>
              <a:rPr lang="ru-RU" sz="2000" dirty="0" smtClean="0"/>
              <a:t> находятся в плоскости рисунка. Точка </a:t>
            </a:r>
            <a:r>
              <a:rPr lang="ru-RU" sz="2000" i="1" dirty="0" smtClean="0"/>
              <a:t>S</a:t>
            </a:r>
            <a:r>
              <a:rPr lang="ru-RU" sz="2000" dirty="0" smtClean="0"/>
              <a:t> находится на расстоянии </a:t>
            </a:r>
            <a:r>
              <a:rPr lang="ru-RU" sz="2000" i="1" dirty="0" err="1" smtClean="0"/>
              <a:t>b</a:t>
            </a:r>
            <a:r>
              <a:rPr lang="ru-RU" sz="2000" dirty="0" smtClean="0"/>
              <a:t> = 60 см от плоскости линзы и на расстоянии </a:t>
            </a:r>
            <a:r>
              <a:rPr lang="ru-RU" sz="2000" i="1" dirty="0" smtClean="0"/>
              <a:t>H</a:t>
            </a:r>
            <a:r>
              <a:rPr lang="ru-RU" sz="2000" dirty="0" smtClean="0"/>
              <a:t> от её главной оптической оси.  В левой фокальной плоскости линзы лежит тонкий непрозрачный экран с маленьким отверстием </a:t>
            </a:r>
            <a:r>
              <a:rPr lang="ru-RU" sz="2000" i="1" dirty="0" smtClean="0"/>
              <a:t>A</a:t>
            </a:r>
            <a:r>
              <a:rPr lang="ru-RU" sz="2000" dirty="0" smtClean="0"/>
              <a:t>, находящимся в плоскости рисунка на расстоянии </a:t>
            </a:r>
            <a:r>
              <a:rPr lang="ru-RU" sz="2000" i="1" dirty="0" err="1" smtClean="0"/>
              <a:t>h</a:t>
            </a:r>
            <a:r>
              <a:rPr lang="ru-RU" sz="2000" dirty="0" smtClean="0"/>
              <a:t> = 4 см от главной оптической оси линзы. Пройдя через отверстие в экране и линзу, луч </a:t>
            </a:r>
            <a:r>
              <a:rPr lang="ru-RU" sz="2000" i="1" dirty="0" smtClean="0"/>
              <a:t>SA</a:t>
            </a:r>
            <a:r>
              <a:rPr lang="ru-RU" sz="2000" dirty="0" smtClean="0"/>
              <a:t> от точечного источника пересекает её главную оптическую ось на расстоянии </a:t>
            </a:r>
            <a:r>
              <a:rPr lang="ru-RU" sz="2000" i="1" dirty="0" err="1" smtClean="0"/>
              <a:t>x</a:t>
            </a:r>
            <a:r>
              <a:rPr lang="ru-RU" sz="2000" dirty="0" smtClean="0"/>
              <a:t> =</a:t>
            </a:r>
            <a:r>
              <a:rPr lang="ru-RU" sz="2000" i="1" dirty="0" smtClean="0"/>
              <a:t> </a:t>
            </a:r>
            <a:r>
              <a:rPr lang="ru-RU" sz="2000" dirty="0" smtClean="0"/>
              <a:t>16 см от плоскости линзы.  Найдите величину </a:t>
            </a:r>
            <a:r>
              <a:rPr lang="ru-RU" sz="2000" i="1" dirty="0" smtClean="0"/>
              <a:t>H</a:t>
            </a:r>
            <a:r>
              <a:rPr lang="ru-RU" sz="2000" dirty="0" smtClean="0"/>
              <a:t>. Дифракцией света пренебречь. Постройте рисунок, показывающий ход луча через линзу.</a:t>
            </a:r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Задачи части С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4" name="Picture 2" descr="undefin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5013176"/>
            <a:ext cx="3456384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3240359"/>
          </a:xfrm>
        </p:spPr>
        <p:txBody>
          <a:bodyPr>
            <a:noAutofit/>
          </a:bodyPr>
          <a:lstStyle/>
          <a:p>
            <a:r>
              <a:rPr lang="ru-RU" sz="2000" dirty="0" smtClean="0"/>
              <a:t>Главная оптическая ось тонкой собирающей линзы с фокусным расстоянием </a:t>
            </a:r>
            <a:r>
              <a:rPr lang="ru-RU" sz="2000" i="1" dirty="0" smtClean="0"/>
              <a:t>F</a:t>
            </a:r>
            <a:r>
              <a:rPr lang="ru-RU" sz="2000" dirty="0" smtClean="0"/>
              <a:t> = 20 см и точечный источник света </a:t>
            </a:r>
            <a:r>
              <a:rPr lang="ru-RU" sz="2000" i="1" dirty="0" smtClean="0"/>
              <a:t>S</a:t>
            </a:r>
            <a:r>
              <a:rPr lang="ru-RU" sz="2000" dirty="0" smtClean="0"/>
              <a:t> находятся в плоскости рисунка. Точка </a:t>
            </a:r>
            <a:r>
              <a:rPr lang="ru-RU" sz="2000" i="1" dirty="0" smtClean="0"/>
              <a:t>S</a:t>
            </a:r>
            <a:r>
              <a:rPr lang="ru-RU" sz="2000" dirty="0" smtClean="0"/>
              <a:t> находится на расстоянии </a:t>
            </a:r>
            <a:r>
              <a:rPr lang="ru-RU" sz="2000" i="1" dirty="0" err="1" smtClean="0"/>
              <a:t>b</a:t>
            </a:r>
            <a:r>
              <a:rPr lang="ru-RU" sz="2000" dirty="0" smtClean="0"/>
              <a:t> = 70 см от плоскости линзы и на расстоянии </a:t>
            </a:r>
            <a:r>
              <a:rPr lang="ru-RU" sz="2000" i="1" dirty="0" smtClean="0"/>
              <a:t>H</a:t>
            </a:r>
            <a:r>
              <a:rPr lang="ru-RU" sz="2000" dirty="0" smtClean="0"/>
              <a:t> = 5 см от её главной оптической оси. В левой фокальной плоскости линзы лежит тонкий непрозрачный экран с малым отверстием </a:t>
            </a:r>
            <a:r>
              <a:rPr lang="ru-RU" sz="2000" i="1" dirty="0" smtClean="0"/>
              <a:t>A</a:t>
            </a:r>
            <a:r>
              <a:rPr lang="ru-RU" sz="2000" dirty="0" smtClean="0"/>
              <a:t>, находящимся в плоскости рисунка на расстоянии </a:t>
            </a:r>
            <a:r>
              <a:rPr lang="ru-RU" sz="2000" i="1" dirty="0" err="1" smtClean="0"/>
              <a:t>h</a:t>
            </a:r>
            <a:r>
              <a:rPr lang="ru-RU" sz="2000" dirty="0" smtClean="0"/>
              <a:t> = 4 см от главной оптической оси линзы. На каком расстоянии </a:t>
            </a:r>
            <a:r>
              <a:rPr lang="ru-RU" sz="2000" i="1" dirty="0" err="1" smtClean="0"/>
              <a:t>x</a:t>
            </a:r>
            <a:r>
              <a:rPr lang="ru-RU" sz="2000" dirty="0" smtClean="0"/>
              <a:t> от плоскости линзы луч </a:t>
            </a:r>
            <a:r>
              <a:rPr lang="ru-RU" sz="2000" i="1" dirty="0" smtClean="0"/>
              <a:t>SA</a:t>
            </a:r>
            <a:r>
              <a:rPr lang="ru-RU" sz="2000" dirty="0" smtClean="0"/>
              <a:t> от точечного источника, пройдя через отверстие в экране и линзу, пересечет её главную оптическую ось? Дифракцией света пренебречь. Постройте рисунок, показывающий ход луча через линзу.</a:t>
            </a:r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Задачи части С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4" name="Picture 2" descr="undefin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797152"/>
            <a:ext cx="3024336" cy="18722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340769"/>
            <a:ext cx="8352928" cy="2592287"/>
          </a:xfrm>
        </p:spPr>
        <p:txBody>
          <a:bodyPr>
            <a:noAutofit/>
          </a:bodyPr>
          <a:lstStyle/>
          <a:p>
            <a:r>
              <a:rPr lang="ru-RU" sz="2000" dirty="0" smtClean="0"/>
              <a:t>Тонкая палочка </a:t>
            </a:r>
            <a:r>
              <a:rPr lang="ru-RU" sz="2000" i="1" dirty="0" smtClean="0"/>
              <a:t>АВ</a:t>
            </a:r>
            <a:r>
              <a:rPr lang="ru-RU" sz="2000" dirty="0" smtClean="0"/>
              <a:t> длиной </a:t>
            </a:r>
            <a:r>
              <a:rPr lang="ru-RU" sz="2000" i="1" dirty="0" err="1" smtClean="0"/>
              <a:t>l</a:t>
            </a:r>
            <a:r>
              <a:rPr lang="ru-RU" sz="2000" dirty="0" smtClean="0"/>
              <a:t> = 10 см расположена параллельно главной оптической оси тонкой собирающей линзы на расстоянии </a:t>
            </a:r>
            <a:r>
              <a:rPr lang="ru-RU" sz="2000" i="1" dirty="0" err="1" smtClean="0"/>
              <a:t>h</a:t>
            </a:r>
            <a:r>
              <a:rPr lang="ru-RU" sz="2000" dirty="0" smtClean="0"/>
              <a:t> = 15 см от неё (см. рисунок). Конец </a:t>
            </a:r>
            <a:r>
              <a:rPr lang="ru-RU" sz="2000" i="1" dirty="0" smtClean="0"/>
              <a:t>А</a:t>
            </a:r>
            <a:r>
              <a:rPr lang="ru-RU" sz="2000" dirty="0" smtClean="0"/>
              <a:t> палочки располагается на расстоянии </a:t>
            </a:r>
            <a:r>
              <a:rPr lang="ru-RU" sz="2000" i="1" dirty="0" smtClean="0"/>
              <a:t>а</a:t>
            </a:r>
            <a:r>
              <a:rPr lang="ru-RU" sz="2000" dirty="0" smtClean="0"/>
              <a:t> = 40 см от линзы. Постройте изображение палочки в линзе и определите его длину </a:t>
            </a:r>
            <a:r>
              <a:rPr lang="ru-RU" sz="2000" i="1" dirty="0" smtClean="0"/>
              <a:t>L</a:t>
            </a:r>
            <a:r>
              <a:rPr lang="ru-RU" sz="2000" dirty="0" smtClean="0"/>
              <a:t>. Фокусное расстояние линзы </a:t>
            </a:r>
            <a:r>
              <a:rPr lang="ru-RU" sz="2000" i="1" dirty="0" smtClean="0"/>
              <a:t>F</a:t>
            </a:r>
            <a:r>
              <a:rPr lang="ru-RU" sz="2000" dirty="0" smtClean="0"/>
              <a:t> = 20cм.</a:t>
            </a:r>
          </a:p>
          <a:p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>Задачи части С</a:t>
            </a:r>
            <a:endParaRPr lang="ru-RU" sz="2800" dirty="0">
              <a:solidFill>
                <a:srgbClr val="C00000"/>
              </a:solidFill>
            </a:endParaRPr>
          </a:p>
        </p:txBody>
      </p:sp>
      <p:pic>
        <p:nvPicPr>
          <p:cNvPr id="4" name="Picture 2" descr="undefin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4005064"/>
            <a:ext cx="4392488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6131024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Человек читает книгу, держа ее на расстоянии 50см от глаз. Если это для него расстояние наилучшего видения, то какой оптической силы очки позволяют ему читать книгу на расстоянии 25см</a:t>
            </a:r>
            <a:r>
              <a:rPr lang="ru-RU" dirty="0" smtClean="0"/>
              <a:t>?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Телескоп имеет объектив с фокусным расстоянием 1м и окуляр с фокусным расстоянием 5см. Какого диаметра изображения Солнца Можно получить с помощью этого телескопа, если есть возможность удалять экран от окуляра до расстояния 1,5м? Угловой диаметр Солнца 30'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</a:rPr>
              <a:t>Задачи части С (оптические системы)</a:t>
            </a:r>
            <a:endParaRPr lang="ru-RU" sz="3200" dirty="0"/>
          </a:p>
        </p:txBody>
      </p:sp>
      <p:pic>
        <p:nvPicPr>
          <p:cNvPr id="4" name="Picture 5" descr="D:\для урока\31816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3284984"/>
            <a:ext cx="201622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6" descr="D:\для урока\porsche_002.jpg"/>
          <p:cNvPicPr>
            <a:picLocks noChangeAspect="1" noChangeArrowheads="1"/>
          </p:cNvPicPr>
          <p:nvPr/>
        </p:nvPicPr>
        <p:blipFill>
          <a:blip r:embed="rId3" cstate="print">
            <a:lum bright="20000" contrast="20000"/>
          </a:blip>
          <a:srcRect/>
          <a:stretch>
            <a:fillRect/>
          </a:stretch>
        </p:blipFill>
        <p:spPr bwMode="auto">
          <a:xfrm>
            <a:off x="6516216" y="980728"/>
            <a:ext cx="2467744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0629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/>
              <a:t>Спасибо за внимание</a:t>
            </a:r>
            <a:br>
              <a:rPr lang="ru-RU" sz="4400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4000" dirty="0">
                <a:solidFill>
                  <a:srgbClr val="A50021"/>
                </a:solidFill>
              </a:rPr>
              <a:t>Геометрические  свойства линз</a:t>
            </a:r>
          </a:p>
        </p:txBody>
      </p:sp>
      <p:sp>
        <p:nvSpPr>
          <p:cNvPr id="6148" name="Прямоугольник 24"/>
          <p:cNvSpPr>
            <a:spLocks noChangeArrowheads="1"/>
          </p:cNvSpPr>
          <p:nvPr/>
        </p:nvSpPr>
        <p:spPr bwMode="auto">
          <a:xfrm>
            <a:off x="539552" y="1484784"/>
            <a:ext cx="8352928" cy="437042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65125" indent="-282575">
              <a:buFont typeface="Wingdings 2" pitchFamily="18" charset="2"/>
              <a:buChar char=""/>
            </a:pP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Фокус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 –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это точка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, в которой после преломления собираются все лучи, падающие на линзу параллельно главной оптической оси.</a:t>
            </a:r>
          </a:p>
          <a:p>
            <a:pPr marL="365125" indent="-282575">
              <a:buFont typeface="Wingdings 2" pitchFamily="18" charset="2"/>
              <a:buChar char=""/>
            </a:pP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Фокусное расстояние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–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это расстояние  от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линзы до ее фокуса.</a:t>
            </a:r>
          </a:p>
          <a:p>
            <a:pPr marL="365125" indent="-282575">
              <a:buFont typeface="Wingdings 2" pitchFamily="18" charset="2"/>
              <a:buChar char=""/>
            </a:pPr>
            <a:r>
              <a:rPr lang="ru-RU" sz="26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Оптическая сила линзы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–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это величина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, </a:t>
            </a:r>
            <a:endParaRPr lang="ru-RU" sz="2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</a:endParaRPr>
          </a:p>
          <a:p>
            <a:pPr marL="365125" indent="-282575"/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  обратная </a:t>
            </a:r>
            <a:r>
              <a:rPr lang="ru-RU" sz="2600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ее фокусному </a:t>
            </a:r>
            <a:r>
              <a:rPr lang="ru-RU" sz="2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расстоянию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</a:rPr>
              <a:t>:</a:t>
            </a:r>
          </a:p>
          <a:p>
            <a:pPr marL="365125" indent="-282575"/>
            <a:endParaRPr lang="ru-RU" sz="2400" dirty="0">
              <a:solidFill>
                <a:schemeClr val="bg2"/>
              </a:solidFill>
              <a:latin typeface="Arial" pitchFamily="34" charset="0"/>
            </a:endParaRPr>
          </a:p>
          <a:p>
            <a:pPr marL="365125" indent="-282575"/>
            <a:endParaRPr lang="ru-RU" sz="2400" dirty="0" smtClean="0">
              <a:solidFill>
                <a:schemeClr val="bg2"/>
              </a:solidFill>
              <a:latin typeface="Arial" pitchFamily="34" charset="0"/>
            </a:endParaRPr>
          </a:p>
          <a:p>
            <a:pPr marL="365125" indent="-282575"/>
            <a:endParaRPr lang="ru-RU" sz="2400" dirty="0">
              <a:solidFill>
                <a:schemeClr val="bg2"/>
              </a:solidFill>
              <a:latin typeface="Arial" pitchFamily="34" charset="0"/>
            </a:endParaRPr>
          </a:p>
          <a:p>
            <a:pPr marL="365125" indent="-282575"/>
            <a:r>
              <a:rPr lang="ru-RU" sz="2400" dirty="0">
                <a:solidFill>
                  <a:schemeClr val="bg2"/>
                </a:solidFill>
                <a:latin typeface="Arial" pitchFamily="34" charset="0"/>
              </a:rPr>
              <a:t> </a:t>
            </a:r>
          </a:p>
        </p:txBody>
      </p:sp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1392570" y="4437112"/>
          <a:ext cx="1883286" cy="1224136"/>
        </p:xfrm>
        <a:graphic>
          <a:graphicData uri="http://schemas.openxmlformats.org/presentationml/2006/ole">
            <p:oleObj spid="_x0000_s43010" name="Формула" r:id="rId3" imgW="457200" imgH="393480" progId="Equation.3">
              <p:embed/>
            </p:oleObj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4139952" y="4437112"/>
          <a:ext cx="3168352" cy="1296144"/>
        </p:xfrm>
        <a:graphic>
          <a:graphicData uri="http://schemas.openxmlformats.org/presentationml/2006/ole">
            <p:oleObj spid="_x0000_s43011" name="Формула" r:id="rId4" imgW="1307880" imgH="482400" progId="Equation.3">
              <p:embed/>
            </p:oleObj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145872" y="4421081"/>
          <a:ext cx="3162432" cy="1312176"/>
        </p:xfrm>
        <a:graphic>
          <a:graphicData uri="http://schemas.openxmlformats.org/drawingml/2006/table">
            <a:tbl>
              <a:tblPr/>
              <a:tblGrid>
                <a:gridCol w="3162432"/>
              </a:tblGrid>
              <a:tr h="13121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28625" y="3571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>
                <a:solidFill>
                  <a:srgbClr val="A50021"/>
                </a:solidFill>
              </a:rPr>
              <a:t>Построение изображений в тонких линзах</a:t>
            </a:r>
          </a:p>
        </p:txBody>
      </p:sp>
      <p:sp>
        <p:nvSpPr>
          <p:cNvPr id="3" name="Содержимое 8"/>
          <p:cNvSpPr txBox="1">
            <a:spLocks/>
          </p:cNvSpPr>
          <p:nvPr/>
        </p:nvSpPr>
        <p:spPr>
          <a:xfrm>
            <a:off x="857250" y="1524000"/>
            <a:ext cx="7715250" cy="504825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ru-RU" sz="2000" kern="0" dirty="0">
              <a:solidFill>
                <a:srgbClr val="002060"/>
              </a:solidFill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ru-RU" sz="2000" kern="0" dirty="0">
              <a:solidFill>
                <a:srgbClr val="002060"/>
              </a:solidFill>
              <a:latin typeface="+mn-lt"/>
              <a:cs typeface="+mn-cs"/>
            </a:endParaRPr>
          </a:p>
        </p:txBody>
      </p:sp>
      <p:pic>
        <p:nvPicPr>
          <p:cNvPr id="18436" name="Picture 18" descr="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412777"/>
            <a:ext cx="6768752" cy="4752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1571625" y="1571625"/>
            <a:ext cx="2990850" cy="13112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chemeClr val="accent2"/>
                </a:solidFill>
                <a:latin typeface="Arial" pitchFamily="34" charset="0"/>
              </a:rPr>
              <a:t>1 – </a:t>
            </a:r>
            <a:r>
              <a:rPr lang="ru-RU" sz="2000" b="1" i="1" dirty="0">
                <a:solidFill>
                  <a:schemeClr val="accent2"/>
                </a:solidFill>
                <a:latin typeface="Times New Roman" pitchFamily="18" charset="0"/>
              </a:rPr>
              <a:t>луч, параллельный </a:t>
            </a:r>
            <a:endParaRPr lang="en-US" sz="2000" b="1" i="1" dirty="0">
              <a:solidFill>
                <a:schemeClr val="accent2"/>
              </a:solidFill>
              <a:latin typeface="Times New Roman" pitchFamily="18" charset="0"/>
            </a:endParaRPr>
          </a:p>
          <a:p>
            <a:r>
              <a:rPr lang="ru-RU" sz="2000" b="1" i="1" dirty="0">
                <a:solidFill>
                  <a:schemeClr val="accent2"/>
                </a:solidFill>
                <a:latin typeface="Times New Roman" pitchFamily="18" charset="0"/>
              </a:rPr>
              <a:t>главной оптической оси,</a:t>
            </a:r>
          </a:p>
          <a:p>
            <a:r>
              <a:rPr lang="ru-RU" sz="2000" b="1" i="1" dirty="0">
                <a:solidFill>
                  <a:schemeClr val="accent2"/>
                </a:solidFill>
                <a:latin typeface="Times New Roman" pitchFamily="18" charset="0"/>
              </a:rPr>
              <a:t>преломляясь проходит </a:t>
            </a:r>
            <a:endParaRPr lang="en-US" sz="2000" b="1" i="1" dirty="0">
              <a:solidFill>
                <a:schemeClr val="accent2"/>
              </a:solidFill>
              <a:latin typeface="Times New Roman" pitchFamily="18" charset="0"/>
            </a:endParaRPr>
          </a:p>
          <a:p>
            <a:r>
              <a:rPr lang="ru-RU" sz="2000" b="1" i="1" dirty="0">
                <a:solidFill>
                  <a:schemeClr val="accent2"/>
                </a:solidFill>
                <a:latin typeface="Times New Roman" pitchFamily="18" charset="0"/>
              </a:rPr>
              <a:t>через главный фокус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5219700" y="1628775"/>
            <a:ext cx="2630488" cy="1006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 dirty="0">
                <a:solidFill>
                  <a:srgbClr val="FF00FF"/>
                </a:solidFill>
                <a:latin typeface="Arial" pitchFamily="34" charset="0"/>
              </a:rPr>
              <a:t>3</a:t>
            </a:r>
            <a:r>
              <a:rPr lang="ru-RU" sz="2000" b="1" i="1" dirty="0">
                <a:solidFill>
                  <a:srgbClr val="FF00FF"/>
                </a:solidFill>
                <a:latin typeface="Arial" pitchFamily="34" charset="0"/>
              </a:rPr>
              <a:t> – </a:t>
            </a:r>
            <a:r>
              <a:rPr lang="ru-RU" sz="2000" b="1" i="1" dirty="0">
                <a:solidFill>
                  <a:srgbClr val="FF00FF"/>
                </a:solidFill>
                <a:latin typeface="Times New Roman" pitchFamily="18" charset="0"/>
              </a:rPr>
              <a:t>луч, идущий через</a:t>
            </a:r>
          </a:p>
          <a:p>
            <a:r>
              <a:rPr lang="ru-RU" sz="2000" b="1" i="1" dirty="0">
                <a:solidFill>
                  <a:srgbClr val="FF00FF"/>
                </a:solidFill>
                <a:latin typeface="Times New Roman" pitchFamily="18" charset="0"/>
              </a:rPr>
              <a:t>оптический центр, </a:t>
            </a:r>
          </a:p>
          <a:p>
            <a:r>
              <a:rPr lang="ru-RU" sz="2000" b="1" i="1" dirty="0">
                <a:solidFill>
                  <a:srgbClr val="FF00FF"/>
                </a:solidFill>
                <a:latin typeface="Times New Roman" pitchFamily="18" charset="0"/>
              </a:rPr>
              <a:t>не преломляется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4786313" y="4786313"/>
            <a:ext cx="3856037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i="1">
                <a:solidFill>
                  <a:schemeClr val="hlink"/>
                </a:solidFill>
                <a:latin typeface="Arial" pitchFamily="34" charset="0"/>
              </a:rPr>
              <a:t>2</a:t>
            </a:r>
            <a:r>
              <a:rPr lang="ru-RU" sz="2000" b="1" i="1">
                <a:solidFill>
                  <a:schemeClr val="hlink"/>
                </a:solidFill>
                <a:latin typeface="Arial" pitchFamily="34" charset="0"/>
              </a:rPr>
              <a:t> – </a:t>
            </a:r>
            <a:r>
              <a:rPr lang="ru-RU" sz="2000" b="1" i="1">
                <a:solidFill>
                  <a:schemeClr val="hlink"/>
                </a:solidFill>
                <a:latin typeface="Times New Roman" pitchFamily="18" charset="0"/>
              </a:rPr>
              <a:t>луч, проходящий через главный</a:t>
            </a:r>
            <a:r>
              <a:rPr lang="en-US" sz="2000" b="1" i="1">
                <a:solidFill>
                  <a:schemeClr val="hlink"/>
                </a:solidFill>
                <a:latin typeface="Times New Roman" pitchFamily="18" charset="0"/>
              </a:rPr>
              <a:t>  </a:t>
            </a:r>
            <a:r>
              <a:rPr lang="ru-RU" sz="2000" b="1" i="1">
                <a:solidFill>
                  <a:schemeClr val="hlink"/>
                </a:solidFill>
                <a:latin typeface="Times New Roman" pitchFamily="18" charset="0"/>
              </a:rPr>
              <a:t>фокус, после преломления в линзе</a:t>
            </a:r>
            <a:r>
              <a:rPr lang="en-US" sz="2000" b="1" i="1">
                <a:solidFill>
                  <a:schemeClr val="hlink"/>
                </a:solidFill>
                <a:latin typeface="Times New Roman" pitchFamily="18" charset="0"/>
              </a:rPr>
              <a:t> </a:t>
            </a:r>
            <a:r>
              <a:rPr lang="ru-RU" sz="2000" b="1" i="1">
                <a:solidFill>
                  <a:schemeClr val="hlink"/>
                </a:solidFill>
                <a:latin typeface="Times New Roman" pitchFamily="18" charset="0"/>
              </a:rPr>
              <a:t>идет параллельно главной оптической оси</a:t>
            </a:r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 flipV="1">
            <a:off x="2857500" y="2857500"/>
            <a:ext cx="3671888" cy="2301875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4" name="Line 10"/>
          <p:cNvSpPr>
            <a:spLocks noChangeShapeType="1"/>
          </p:cNvSpPr>
          <p:nvPr/>
        </p:nvSpPr>
        <p:spPr bwMode="auto">
          <a:xfrm flipV="1">
            <a:off x="2143125" y="2928938"/>
            <a:ext cx="2643188" cy="71437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5" name="Line 12"/>
          <p:cNvSpPr>
            <a:spLocks noChangeShapeType="1"/>
          </p:cNvSpPr>
          <p:nvPr/>
        </p:nvSpPr>
        <p:spPr bwMode="auto">
          <a:xfrm>
            <a:off x="4714875" y="2928938"/>
            <a:ext cx="1500188" cy="1571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6" name="Line 13"/>
          <p:cNvSpPr>
            <a:spLocks noChangeShapeType="1"/>
          </p:cNvSpPr>
          <p:nvPr/>
        </p:nvSpPr>
        <p:spPr bwMode="auto">
          <a:xfrm>
            <a:off x="2928938" y="3286125"/>
            <a:ext cx="1785937" cy="150018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7" name="Line 15"/>
          <p:cNvSpPr>
            <a:spLocks noChangeShapeType="1"/>
          </p:cNvSpPr>
          <p:nvPr/>
        </p:nvSpPr>
        <p:spPr bwMode="auto">
          <a:xfrm>
            <a:off x="4572000" y="4714875"/>
            <a:ext cx="2619375" cy="46038"/>
          </a:xfrm>
          <a:prstGeom prst="line">
            <a:avLst/>
          </a:prstGeom>
          <a:noFill/>
          <a:ln w="38100">
            <a:solidFill>
              <a:schemeClr val="hlink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500"/>
                            </p:stCondLst>
                            <p:childTnLst>
                              <p:par>
                                <p:cTn id="29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000"/>
                            </p:stCondLst>
                            <p:childTnLst>
                              <p:par>
                                <p:cTn id="3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7500"/>
                            </p:stCondLst>
                            <p:childTnLst>
                              <p:par>
                                <p:cTn id="4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6" descr="4"/>
          <p:cNvPicPr>
            <a:picLocks noChangeAspect="1" noChangeArrowheads="1"/>
          </p:cNvPicPr>
          <p:nvPr/>
        </p:nvPicPr>
        <p:blipFill>
          <a:blip r:embed="rId3" cstate="print"/>
          <a:srcRect t="13185" r="12891"/>
          <a:stretch>
            <a:fillRect/>
          </a:stretch>
        </p:blipFill>
        <p:spPr bwMode="auto">
          <a:xfrm>
            <a:off x="571500" y="1357313"/>
            <a:ext cx="4700089" cy="24317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5545138" y="1790700"/>
          <a:ext cx="2139950" cy="1225550"/>
        </p:xfrm>
        <a:graphic>
          <a:graphicData uri="http://schemas.openxmlformats.org/presentationml/2006/ole">
            <p:oleObj spid="_x0000_s44034" name="Формула" r:id="rId4" imgW="723600" imgH="419040" progId="Equation.3">
              <p:embed/>
            </p:oleObj>
          </a:graphicData>
        </a:graphic>
      </p:graphicFrame>
      <p:sp>
        <p:nvSpPr>
          <p:cNvPr id="5" name="Text Box 48"/>
          <p:cNvSpPr txBox="1">
            <a:spLocks noChangeArrowheads="1"/>
          </p:cNvSpPr>
          <p:nvPr/>
        </p:nvSpPr>
        <p:spPr bwMode="auto">
          <a:xfrm>
            <a:off x="101600" y="428625"/>
            <a:ext cx="89487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400">
                <a:solidFill>
                  <a:srgbClr val="A50021"/>
                </a:solidFill>
                <a:latin typeface="Times New Roman" pitchFamily="18" charset="0"/>
              </a:rPr>
              <a:t>Формула тонкой линзы (для </a:t>
            </a:r>
            <a:r>
              <a:rPr lang="en-US" sz="4400">
                <a:solidFill>
                  <a:srgbClr val="A50021"/>
                </a:solidFill>
                <a:latin typeface="Times New Roman" pitchFamily="18" charset="0"/>
              </a:rPr>
              <a:t>d&gt;2F)</a:t>
            </a:r>
            <a:endParaRPr lang="ru-RU" sz="4400">
              <a:solidFill>
                <a:srgbClr val="A50021"/>
              </a:solidFill>
              <a:latin typeface="Times New Roman" pitchFamily="18" charset="0"/>
            </a:endParaRPr>
          </a:p>
        </p:txBody>
      </p:sp>
      <p:sp>
        <p:nvSpPr>
          <p:cNvPr id="7173" name="TextBox 5"/>
          <p:cNvSpPr txBox="1">
            <a:spLocks noChangeArrowheads="1"/>
          </p:cNvSpPr>
          <p:nvPr/>
        </p:nvSpPr>
        <p:spPr bwMode="auto">
          <a:xfrm>
            <a:off x="899592" y="4509120"/>
            <a:ext cx="7861821" cy="1384995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Arial" pitchFamily="34" charset="0"/>
              </a:rPr>
              <a:t>F – 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</a:rPr>
              <a:t>фокусное расстояние линзы</a:t>
            </a:r>
            <a:endParaRPr lang="en-US" sz="2800" dirty="0">
              <a:solidFill>
                <a:srgbClr val="002060"/>
              </a:solidFill>
              <a:latin typeface="Arial" pitchFamily="34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Arial" pitchFamily="34" charset="0"/>
              </a:rPr>
              <a:t>d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</a:rPr>
              <a:t> – расстояние от линзы до изображения</a:t>
            </a:r>
            <a:endParaRPr lang="en-US" sz="2800" dirty="0">
              <a:solidFill>
                <a:srgbClr val="002060"/>
              </a:solidFill>
              <a:latin typeface="Arial" pitchFamily="34" charset="0"/>
            </a:endParaRPr>
          </a:p>
          <a:p>
            <a:r>
              <a:rPr lang="en-US" sz="2800" dirty="0">
                <a:solidFill>
                  <a:srgbClr val="002060"/>
                </a:solidFill>
                <a:latin typeface="Arial" pitchFamily="34" charset="0"/>
              </a:rPr>
              <a:t>f</a:t>
            </a:r>
            <a:r>
              <a:rPr lang="ru-RU" sz="2800" dirty="0">
                <a:solidFill>
                  <a:srgbClr val="002060"/>
                </a:solidFill>
                <a:latin typeface="Arial" pitchFamily="34" charset="0"/>
              </a:rPr>
              <a:t> -  расстояние от предмета до линзы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67544" y="422275"/>
            <a:ext cx="8208912" cy="1062038"/>
          </a:xfrm>
        </p:spPr>
        <p:txBody>
          <a:bodyPr>
            <a:noAutofit/>
          </a:bodyPr>
          <a:lstStyle/>
          <a:p>
            <a:r>
              <a:rPr lang="ru-RU" sz="3200" dirty="0">
                <a:solidFill>
                  <a:srgbClr val="A50021"/>
                </a:solidFill>
              </a:rPr>
              <a:t>Формула тонкой рассеивающей линзы</a:t>
            </a:r>
          </a:p>
        </p:txBody>
      </p:sp>
      <p:sp>
        <p:nvSpPr>
          <p:cNvPr id="4" name="Picture 3"/>
          <p:cNvSpPr>
            <a:spLocks noChangeAspect="1" noChangeArrowheads="1"/>
          </p:cNvSpPr>
          <p:nvPr/>
        </p:nvSpPr>
        <p:spPr bwMode="auto">
          <a:xfrm>
            <a:off x="4932363" y="1714500"/>
            <a:ext cx="3568700" cy="304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/>
          </a:p>
        </p:txBody>
      </p:sp>
      <p:graphicFrame>
        <p:nvGraphicFramePr>
          <p:cNvPr id="30723" name="Object 3"/>
          <p:cNvGraphicFramePr>
            <a:graphicFrameLocks noChangeAspect="1"/>
          </p:cNvGraphicFramePr>
          <p:nvPr/>
        </p:nvGraphicFramePr>
        <p:xfrm>
          <a:off x="2771800" y="1916832"/>
          <a:ext cx="2908300" cy="1428750"/>
        </p:xfrm>
        <a:graphic>
          <a:graphicData uri="http://schemas.openxmlformats.org/presentationml/2006/ole">
            <p:oleObj spid="_x0000_s48130" name="Формула" r:id="rId3" imgW="914400" imgH="444240" progId="Equation.3">
              <p:embed/>
            </p:oleObj>
          </a:graphicData>
        </a:graphic>
      </p:graphicFrame>
      <p:sp>
        <p:nvSpPr>
          <p:cNvPr id="8197" name="Прямоугольник 5"/>
          <p:cNvSpPr>
            <a:spLocks noChangeArrowheads="1"/>
          </p:cNvSpPr>
          <p:nvPr/>
        </p:nvSpPr>
        <p:spPr bwMode="auto">
          <a:xfrm>
            <a:off x="899592" y="3933056"/>
            <a:ext cx="7200800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 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фокусное расстояние линзы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– расстояние от линзы до изображения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-  расстояние от предмета до линзы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dirty="0">
                <a:solidFill>
                  <a:srgbClr val="A50021"/>
                </a:solidFill>
              </a:rPr>
              <a:t>Увеличение линзы</a:t>
            </a:r>
          </a:p>
        </p:txBody>
      </p:sp>
      <p:sp>
        <p:nvSpPr>
          <p:cNvPr id="25603" name="Прямоугольник 2"/>
          <p:cNvSpPr>
            <a:spLocks noChangeArrowheads="1"/>
          </p:cNvSpPr>
          <p:nvPr/>
        </p:nvSpPr>
        <p:spPr bwMode="auto">
          <a:xfrm>
            <a:off x="395536" y="1571625"/>
            <a:ext cx="8319839" cy="17399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3600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Линейное увеличение 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отношение линейного размера изображения к линейному размеру предмета.</a:t>
            </a:r>
          </a:p>
        </p:txBody>
      </p:sp>
      <p:pic>
        <p:nvPicPr>
          <p:cNvPr id="25604" name="Содержимое 3" descr="image007_8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573016"/>
            <a:ext cx="4459288" cy="23780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23528" y="533401"/>
          <a:ext cx="8538546" cy="5082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1133"/>
                <a:gridCol w="2036703"/>
                <a:gridCol w="2128918"/>
                <a:gridCol w="116840"/>
                <a:gridCol w="2034952"/>
              </a:tblGrid>
              <a:tr h="922427">
                <a:tc>
                  <a:txBody>
                    <a:bodyPr/>
                    <a:lstStyle/>
                    <a:p>
                      <a:r>
                        <a:rPr lang="ru-RU" dirty="0" smtClean="0"/>
                        <a:t>Положение предмета (</a:t>
                      </a:r>
                      <a:r>
                        <a:rPr lang="en-US" dirty="0" smtClean="0"/>
                        <a:t>d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Действительное</a:t>
                      </a:r>
                      <a:r>
                        <a:rPr lang="ru-RU" baseline="0" dirty="0" smtClean="0"/>
                        <a:t> или мнимое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Увеличение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Прямое или обратное</a:t>
                      </a:r>
                      <a:endParaRPr lang="ru-RU" dirty="0"/>
                    </a:p>
                  </a:txBody>
                  <a:tcPr/>
                </a:tc>
              </a:tr>
              <a:tr h="685023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hlinkClick r:id="rId2" action="ppaction://hlinksldjump"/>
                        </a:rPr>
                        <a:t>d</a:t>
                      </a:r>
                      <a:r>
                        <a:rPr lang="en-US" sz="3200" b="1" baseline="0" dirty="0" smtClean="0">
                          <a:hlinkClick r:id="rId2" action="ppaction://hlinksldjump"/>
                        </a:rPr>
                        <a:t> &gt;</a:t>
                      </a:r>
                      <a:r>
                        <a:rPr lang="en-US" sz="3200" b="1" dirty="0" smtClean="0">
                          <a:hlinkClick r:id="rId2" action="ppaction://hlinksldjump"/>
                        </a:rPr>
                        <a:t> 2F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действительное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уменьшенное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обратное</a:t>
                      </a:r>
                      <a:endParaRPr lang="ru-RU" dirty="0"/>
                    </a:p>
                  </a:txBody>
                  <a:tcPr/>
                </a:tc>
              </a:tr>
              <a:tr h="685023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hlinkClick r:id="rId3" action="ppaction://hlinksldjump"/>
                        </a:rPr>
                        <a:t>d</a:t>
                      </a:r>
                      <a:r>
                        <a:rPr lang="en-US" sz="3200" b="1" baseline="0" dirty="0" smtClean="0">
                          <a:hlinkClick r:id="rId3" action="ppaction://hlinksldjump"/>
                        </a:rPr>
                        <a:t> </a:t>
                      </a:r>
                      <a:r>
                        <a:rPr lang="en-US" sz="3200" b="1" dirty="0" smtClean="0">
                          <a:hlinkClick r:id="rId3" action="ppaction://hlinksldjump"/>
                        </a:rPr>
                        <a:t>= 2 F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действительное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Равное</a:t>
                      </a:r>
                      <a:r>
                        <a:rPr lang="ru-RU" baseline="0" dirty="0" smtClean="0"/>
                        <a:t> по размерам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обратное</a:t>
                      </a:r>
                      <a:endParaRPr lang="ru-RU" dirty="0"/>
                    </a:p>
                  </a:txBody>
                  <a:tcPr/>
                </a:tc>
              </a:tr>
              <a:tr h="848389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hlinkClick r:id="rId4" action="ppaction://hlinksldjump"/>
                        </a:rPr>
                        <a:t>2 F&lt;</a:t>
                      </a:r>
                      <a:r>
                        <a:rPr lang="en-US" sz="3200" b="1" baseline="0" dirty="0" smtClean="0">
                          <a:hlinkClick r:id="rId4" action="ppaction://hlinksldjump"/>
                        </a:rPr>
                        <a:t> d</a:t>
                      </a:r>
                      <a:r>
                        <a:rPr lang="en-US" sz="3200" b="1" dirty="0" smtClean="0">
                          <a:hlinkClick r:id="rId4" action="ppaction://hlinksldjump"/>
                        </a:rPr>
                        <a:t>&lt; F 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действительное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увеличенное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обратное</a:t>
                      </a:r>
                      <a:endParaRPr lang="ru-RU" dirty="0"/>
                    </a:p>
                  </a:txBody>
                  <a:tcPr/>
                </a:tc>
              </a:tr>
              <a:tr h="834857">
                <a:tc>
                  <a:txBody>
                    <a:bodyPr/>
                    <a:lstStyle/>
                    <a:p>
                      <a:r>
                        <a:rPr lang="en-US" sz="3200" b="1" baseline="0" dirty="0" smtClean="0"/>
                        <a:t> </a:t>
                      </a:r>
                      <a:r>
                        <a:rPr lang="en-US" sz="3200" b="1" baseline="0" dirty="0" smtClean="0">
                          <a:hlinkClick r:id="rId5" action="ppaction://hlinksldjump"/>
                        </a:rPr>
                        <a:t>d </a:t>
                      </a:r>
                      <a:r>
                        <a:rPr lang="en-US" sz="3200" b="1" dirty="0" smtClean="0">
                          <a:hlinkClick r:id="rId5" action="ppaction://hlinksldjump"/>
                        </a:rPr>
                        <a:t>= F</a:t>
                      </a:r>
                      <a:endParaRPr lang="ru-RU" sz="3200" b="1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изображения нет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7008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hlinkClick r:id="rId6" action="ppaction://hlinksldjump"/>
                        </a:rPr>
                        <a:t>d</a:t>
                      </a:r>
                      <a:r>
                        <a:rPr lang="en-US" sz="3200" b="1" baseline="0" dirty="0" smtClean="0">
                          <a:hlinkClick r:id="rId6" action="ppaction://hlinksldjump"/>
                        </a:rPr>
                        <a:t> </a:t>
                      </a:r>
                      <a:r>
                        <a:rPr lang="en-US" sz="3200" b="1" dirty="0" smtClean="0">
                          <a:hlinkClick r:id="rId6" action="ppaction://hlinksldjump"/>
                        </a:rPr>
                        <a:t>&lt; F</a:t>
                      </a:r>
                      <a:endParaRPr lang="ru-RU" sz="3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мнимое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увеличенное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прямое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Управляющая кнопка: далее 3">
            <a:hlinkClick r:id="rId4" action="ppaction://hlinksldjump" highlightClick="1"/>
          </p:cNvPr>
          <p:cNvSpPr/>
          <p:nvPr/>
        </p:nvSpPr>
        <p:spPr>
          <a:xfrm>
            <a:off x="685800" y="6324600"/>
            <a:ext cx="685800" cy="3810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accent2"/>
                </a:solidFill>
              </a:rPr>
              <a:t>Задания на вычисление оптической </a:t>
            </a:r>
            <a:br>
              <a:rPr lang="ru-RU" sz="2800" dirty="0" smtClean="0">
                <a:solidFill>
                  <a:schemeClr val="accent2"/>
                </a:solidFill>
              </a:rPr>
            </a:br>
            <a:r>
              <a:rPr lang="ru-RU" sz="2800" dirty="0" smtClean="0">
                <a:solidFill>
                  <a:schemeClr val="accent2"/>
                </a:solidFill>
              </a:rPr>
              <a:t>силы линзы</a:t>
            </a:r>
            <a:endParaRPr lang="ru-RU" sz="2800" dirty="0">
              <a:solidFill>
                <a:schemeClr val="accent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4882547"/>
          </a:xfrm>
        </p:spPr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рисунке показан ход лучей от точечного источника света 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через тонкую линзу. Какова оптическая сила  линзы?</a:t>
            </a:r>
          </a:p>
          <a:p>
            <a:endParaRPr lang="ru-RU" dirty="0"/>
          </a:p>
        </p:txBody>
      </p:sp>
      <p:pic>
        <p:nvPicPr>
          <p:cNvPr id="4" name="Picture 2" descr="http://85.142.162.119/os11/docs/BA1F39653304A5B041B656915DC36B38/questions/22027(copy1)/xs3qstsrc395D9746484EA27B4CC9B4F4B3ACD740_1_138692188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293096"/>
            <a:ext cx="3744416" cy="2160240"/>
          </a:xfrm>
          <a:prstGeom prst="rect">
            <a:avLst/>
          </a:prstGeom>
          <a:noFill/>
        </p:spPr>
      </p:pic>
      <p:pic>
        <p:nvPicPr>
          <p:cNvPr id="5" name="Picture 6" descr="undefin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988840"/>
            <a:ext cx="3590925" cy="2088232"/>
          </a:xfrm>
          <a:prstGeom prst="rect">
            <a:avLst/>
          </a:prstGeom>
          <a:noFill/>
        </p:spPr>
      </p:pic>
      <p:pic>
        <p:nvPicPr>
          <p:cNvPr id="6" name="Picture 4" descr="http://85.142.162.119/os11/docs/BA1F39653304A5B041B656915DC36B38/questions/133426(copy1)/xs3qstsrc3DFBC9980954918F46D759A2CB5A2DAE_1_1391520771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576" y="1988840"/>
            <a:ext cx="3816424" cy="2160240"/>
          </a:xfrm>
          <a:prstGeom prst="rect">
            <a:avLst/>
          </a:prstGeom>
          <a:noFill/>
        </p:spPr>
      </p:pic>
      <p:pic>
        <p:nvPicPr>
          <p:cNvPr id="7" name="Picture 8" descr="undefine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2040" y="4293096"/>
            <a:ext cx="3514725" cy="2156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424</TotalTime>
  <Words>1288</Words>
  <Application>Microsoft Office PowerPoint</Application>
  <PresentationFormat>Экран (4:3)</PresentationFormat>
  <Paragraphs>163</Paragraphs>
  <Slides>29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29</vt:i4>
      </vt:variant>
    </vt:vector>
  </HeadingPairs>
  <TitlesOfParts>
    <vt:vector size="32" baseType="lpstr">
      <vt:lpstr>Открытая</vt:lpstr>
      <vt:lpstr>Image</vt:lpstr>
      <vt:lpstr>Формула</vt:lpstr>
      <vt:lpstr>Оптика. Линзы</vt:lpstr>
      <vt:lpstr>      Виды линз</vt:lpstr>
      <vt:lpstr>Геометрические  свойства линз</vt:lpstr>
      <vt:lpstr>Построение изображений в тонких линзах</vt:lpstr>
      <vt:lpstr>Слайд 5</vt:lpstr>
      <vt:lpstr>Формула тонкой рассеивающей линзы</vt:lpstr>
      <vt:lpstr>Увеличение линзы</vt:lpstr>
      <vt:lpstr>Слайд 8</vt:lpstr>
      <vt:lpstr>Задания на вычисление оптической  силы линзы</vt:lpstr>
      <vt:lpstr>Слайд 10</vt:lpstr>
      <vt:lpstr>Задания на определение положения фокуса или положения предмета  </vt:lpstr>
      <vt:lpstr>Слайд 12</vt:lpstr>
      <vt:lpstr>Задания с выбором верных утверждений</vt:lpstr>
      <vt:lpstr>Задания с выбором верных утверждений</vt:lpstr>
      <vt:lpstr>Задания с выбором верных утверждений</vt:lpstr>
      <vt:lpstr>Задания с выбором верной гипотезы</vt:lpstr>
      <vt:lpstr>Расчетные  задачи</vt:lpstr>
      <vt:lpstr>Задачи части С (с развернутым ответом)</vt:lpstr>
      <vt:lpstr>Задачи части С (на увеличение линзы)</vt:lpstr>
      <vt:lpstr>Задачи части С (на увеличение линзы)</vt:lpstr>
      <vt:lpstr>Задачи части С (на увеличение линзы)</vt:lpstr>
      <vt:lpstr>Задачи части С (на увеличение линзы)</vt:lpstr>
      <vt:lpstr>Задачи части С (движение предмета)</vt:lpstr>
      <vt:lpstr>Задачи части С  (линза и колебательное движение)</vt:lpstr>
      <vt:lpstr>Задачи части С</vt:lpstr>
      <vt:lpstr>Задачи части С</vt:lpstr>
      <vt:lpstr>Задачи части С</vt:lpstr>
      <vt:lpstr>Задачи части С (оптические системы)</vt:lpstr>
      <vt:lpstr>Спасибо за внимание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Оптика. Линзы.</dc:title>
  <dc:creator>Наташа</dc:creator>
  <cp:lastModifiedBy>Наташа</cp:lastModifiedBy>
  <cp:revision>38</cp:revision>
  <dcterms:created xsi:type="dcterms:W3CDTF">2017-02-12T15:11:45Z</dcterms:created>
  <dcterms:modified xsi:type="dcterms:W3CDTF">2017-02-13T07:16:11Z</dcterms:modified>
</cp:coreProperties>
</file>