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1" r:id="rId8"/>
    <p:sldId id="265" r:id="rId9"/>
    <p:sldId id="267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2" autoAdjust="0"/>
    <p:restoredTop sz="94660"/>
  </p:normalViewPr>
  <p:slideViewPr>
    <p:cSldViewPr>
      <p:cViewPr>
        <p:scale>
          <a:sx n="59" d="100"/>
          <a:sy n="59" d="100"/>
        </p:scale>
        <p:origin x="-174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91600" cy="132872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Муниципальное бюджетное учреждение детский сад №3 </a:t>
            </a:r>
            <a:b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Игровой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центр сюжетно-ролевой игры «Семья»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800" b="1" smtClean="0">
                <a:latin typeface="Comic Sans MS" pitchFamily="66" charset="0"/>
              </a:rPr>
              <a:t>Подготовили воспитатели:</a:t>
            </a:r>
            <a:endParaRPr lang="ru-RU" sz="18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800" dirty="0" err="1" smtClean="0">
                <a:latin typeface="Comic Sans MS" pitchFamily="66" charset="0"/>
              </a:rPr>
              <a:t>Деревянченко</a:t>
            </a:r>
            <a:r>
              <a:rPr lang="ru-RU" sz="2800" dirty="0" smtClean="0">
                <a:latin typeface="Comic Sans MS" pitchFamily="66" charset="0"/>
              </a:rPr>
              <a:t> О.С.                </a:t>
            </a:r>
            <a:r>
              <a:rPr lang="ru-RU" sz="2800" dirty="0" err="1" smtClean="0">
                <a:latin typeface="Comic Sans MS" pitchFamily="66" charset="0"/>
              </a:rPr>
              <a:t>Мазилкина</a:t>
            </a:r>
            <a:r>
              <a:rPr lang="ru-RU" sz="2800" dirty="0" smtClean="0">
                <a:latin typeface="Comic Sans MS" pitchFamily="66" charset="0"/>
              </a:rPr>
              <a:t> Л.И.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IMG_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000372"/>
            <a:ext cx="2009194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5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071810"/>
            <a:ext cx="196901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22.JPG"/>
          <p:cNvPicPr>
            <a:picLocks noChangeAspect="1"/>
          </p:cNvPicPr>
          <p:nvPr/>
        </p:nvPicPr>
        <p:blipFill>
          <a:blip r:embed="rId2" cstate="print"/>
          <a:srcRect t="-3761" r="43750" b="21756"/>
          <a:stretch>
            <a:fillRect/>
          </a:stretch>
        </p:blipFill>
        <p:spPr>
          <a:xfrm rot="5400000">
            <a:off x="484184" y="301579"/>
            <a:ext cx="2857496" cy="3111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5524.JPG"/>
          <p:cNvPicPr>
            <a:picLocks noChangeAspect="1"/>
          </p:cNvPicPr>
          <p:nvPr/>
        </p:nvPicPr>
        <p:blipFill>
          <a:blip r:embed="rId3" cstate="print"/>
          <a:srcRect t="10253" r="3906" b="18621"/>
          <a:stretch>
            <a:fillRect/>
          </a:stretch>
        </p:blipFill>
        <p:spPr>
          <a:xfrm>
            <a:off x="928662" y="3143224"/>
            <a:ext cx="671934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574.JPG"/>
          <p:cNvPicPr>
            <a:picLocks noChangeAspect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>
          <a:xfrm>
            <a:off x="3714744" y="571480"/>
            <a:ext cx="5000638" cy="250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000232" y="0"/>
            <a:ext cx="4857784" cy="6429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indent="-342900" algn="ctr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Кухонный уголок семьи.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75.JPG"/>
          <p:cNvPicPr>
            <a:picLocks noChangeAspect="1"/>
          </p:cNvPicPr>
          <p:nvPr/>
        </p:nvPicPr>
        <p:blipFill>
          <a:blip r:embed="rId2" cstate="print"/>
          <a:srcRect l="11718" r="14844" b="8333"/>
          <a:stretch>
            <a:fillRect/>
          </a:stretch>
        </p:blipFill>
        <p:spPr>
          <a:xfrm>
            <a:off x="4286248" y="3748179"/>
            <a:ext cx="4429156" cy="310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528.JPG"/>
          <p:cNvPicPr>
            <a:picLocks noChangeAspect="1"/>
          </p:cNvPicPr>
          <p:nvPr/>
        </p:nvPicPr>
        <p:blipFill>
          <a:blip r:embed="rId3" cstate="print"/>
          <a:srcRect l="11111" r="4687" b="-207"/>
          <a:stretch>
            <a:fillRect/>
          </a:stretch>
        </p:blipFill>
        <p:spPr>
          <a:xfrm>
            <a:off x="285720" y="3286124"/>
            <a:ext cx="3714776" cy="330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547.JPG"/>
          <p:cNvPicPr>
            <a:picLocks noChangeAspect="1"/>
          </p:cNvPicPr>
          <p:nvPr/>
        </p:nvPicPr>
        <p:blipFill>
          <a:blip r:embed="rId4" cstate="print"/>
          <a:srcRect l="6250" t="3977" r="3125" b="12345"/>
          <a:stretch>
            <a:fillRect/>
          </a:stretch>
        </p:blipFill>
        <p:spPr>
          <a:xfrm>
            <a:off x="4068364" y="0"/>
            <a:ext cx="507563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285728"/>
            <a:ext cx="4000496" cy="350043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-342900" algn="ctr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Также представлены стиральная машинка со стиральным порошком, </a:t>
            </a: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гладильная доска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утюгом.</a:t>
            </a:r>
          </a:p>
          <a:p>
            <a:pPr lvl="0" indent="-342900" algn="ctr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Кровать, коляска, качели для проведения развлекательного досуга детей.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47811" y="447810"/>
            <a:ext cx="3538795" cy="264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5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189157" y="3285583"/>
            <a:ext cx="3382930" cy="252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000496" cy="298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542.JPG"/>
          <p:cNvPicPr>
            <a:picLocks noChangeAspect="1"/>
          </p:cNvPicPr>
          <p:nvPr/>
        </p:nvPicPr>
        <p:blipFill>
          <a:blip r:embed="rId5" cstate="print"/>
          <a:srcRect t="6069" r="3906" b="10253"/>
          <a:stretch>
            <a:fillRect/>
          </a:stretch>
        </p:blipFill>
        <p:spPr>
          <a:xfrm>
            <a:off x="4860415" y="0"/>
            <a:ext cx="428358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571736" y="0"/>
            <a:ext cx="2214578" cy="207167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У мамы и дочки, как у настоящих модниц представлены несколько комплектов одежды по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сезонам: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143248"/>
            <a:ext cx="18573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-несколько видов пальто,</a:t>
            </a:r>
          </a:p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-берет,</a:t>
            </a:r>
          </a:p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-кардиганы, </a:t>
            </a:r>
          </a:p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-летние костюмы.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4857784" cy="60722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 какие бы игры не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играли  ваши воспитанники, будьте не рядом, а ВМЕСТЕ с ними. Только партнерство и сотрудничество воспитателя с детьми в игре создает зону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ближайшего развития самостоятельной игры детей.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" name="Рисунок 2" descr="IMG_5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0"/>
            <a:ext cx="3616535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564.JPG"/>
          <p:cNvPicPr>
            <a:picLocks noChangeAspect="1"/>
          </p:cNvPicPr>
          <p:nvPr/>
        </p:nvPicPr>
        <p:blipFill>
          <a:blip r:embed="rId3" cstate="print"/>
          <a:srcRect l="-16667" t="6250" r="-9259" b="34375"/>
          <a:stretch>
            <a:fillRect/>
          </a:stretch>
        </p:blipFill>
        <p:spPr>
          <a:xfrm>
            <a:off x="0" y="2428868"/>
            <a:ext cx="4857784" cy="407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857784" cy="6072230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Игра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-это воображаемая реализация ребёнком желаний, которых он в реальной жизни пока реализовать не может.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Comic Sans MS" pitchFamily="66" charset="0"/>
              </a:rPr>
              <a:t>Практически- это своеобразие моделирование будущей жизни, хотя делает это пока неосознанно, не понимая собственных глубинных моментов.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Comic Sans MS" pitchFamily="66" charset="0"/>
              </a:rPr>
              <a:t>Давайте вдумаемся в великую </a:t>
            </a:r>
            <a:r>
              <a:rPr lang="ru-RU" sz="1800" u="sng" dirty="0" smtClean="0">
                <a:latin typeface="Comic Sans MS" pitchFamily="66" charset="0"/>
              </a:rPr>
              <a:t>миссию игры- </a:t>
            </a:r>
            <a:r>
              <a:rPr lang="ru-RU" sz="1800" dirty="0" smtClean="0">
                <a:latin typeface="Comic Sans MS" pitchFamily="66" charset="0"/>
              </a:rPr>
              <a:t>она учит желать, мечтать и представлять себе будущее.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Comic Sans MS" pitchFamily="66" charset="0"/>
              </a:rPr>
              <a:t>                            (Л.С. </a:t>
            </a:r>
            <a:r>
              <a:rPr lang="ru-RU" sz="1800" dirty="0" err="1" smtClean="0">
                <a:latin typeface="Comic Sans MS" pitchFamily="66" charset="0"/>
              </a:rPr>
              <a:t>Выготский</a:t>
            </a:r>
            <a:r>
              <a:rPr lang="ru-RU" sz="1800" dirty="0" smtClean="0">
                <a:latin typeface="Comic Sans MS" pitchFamily="66" charset="0"/>
              </a:rPr>
              <a:t>)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Рисунок 4" descr="IMG_5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500042"/>
            <a:ext cx="3411132" cy="6064235"/>
          </a:xfrm>
          <a:prstGeom prst="round2DiagRect">
            <a:avLst>
              <a:gd name="adj1" fmla="val 16667"/>
              <a:gd name="adj2" fmla="val 9452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0"/>
            <a:ext cx="8929718" cy="159700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 основном действия более полно развертываются в соответствии с ролью, которая уже обозначена словом. Возникает взаимодействие между участниками на основе общей игрушки.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Рисунок 4" descr="IMG_5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2491400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5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857364"/>
            <a:ext cx="2611952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5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857364"/>
            <a:ext cx="2531584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26" y="4500545"/>
            <a:ext cx="5214974" cy="2357455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    Игра 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- свободная самостоятельная деятельность детей, где они используют все достигнутые им игровые средства, свободно объединяются и взаимодействуют друг с другом (Концепция дошкольного образования)</a:t>
            </a:r>
            <a:endParaRPr lang="ru-RU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IMG_5571.JPG"/>
          <p:cNvPicPr>
            <a:picLocks noChangeAspect="1"/>
          </p:cNvPicPr>
          <p:nvPr/>
        </p:nvPicPr>
        <p:blipFill>
          <a:blip r:embed="rId2" cstate="print"/>
          <a:srcRect l="-5556" t="36458" r="29629" b="12500"/>
          <a:stretch>
            <a:fillRect/>
          </a:stretch>
        </p:blipFill>
        <p:spPr>
          <a:xfrm>
            <a:off x="4500562" y="142852"/>
            <a:ext cx="3500462" cy="4183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5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3455800" cy="6143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0"/>
            <a:ext cx="8686800" cy="235745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R="0" lvl="0" indent="-34290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Возрастные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особенности.</a:t>
            </a:r>
          </a:p>
          <a:p>
            <a:pPr marR="0" lvl="0" indent="-34290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Для детей раннего возраста игра становится ведущим видом деятельности, поведение остается ещё ситуативным, а общение 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внеситуативным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indent="-342900" algn="just">
              <a:lnSpc>
                <a:spcPct val="150000"/>
              </a:lnSpc>
              <a:buClr>
                <a:schemeClr val="accent1"/>
              </a:buClr>
              <a:buSzPct val="70000"/>
            </a:pPr>
            <a:r>
              <a:rPr lang="ru-RU" baseline="0" dirty="0" smtClean="0">
                <a:solidFill>
                  <a:srgbClr val="002060"/>
                </a:solidFill>
                <a:latin typeface="Comic Sans MS" pitchFamily="66" charset="0"/>
              </a:rPr>
              <a:t>Развитие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мелкой моторики, воображение, наглядно-действенное мышление активизирует самостоятельность и организационную продуктивную деятельность.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Рисунок 4" descr="IMG_5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2361900" cy="4198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5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3116"/>
            <a:ext cx="2370848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86050" y="1928802"/>
            <a:ext cx="342899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chemeClr val="accent1"/>
              </a:buClr>
              <a:buSzPct val="70000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Одной из основных задач воспитателей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младшей группы является своевременно сформировать у детей умений действовать на первых этапах игры, и именно от этого будет зависеть, станет ли каждого ребенка ведущей, самостоятельной деятельностью.</a:t>
            </a:r>
            <a:endParaRPr lang="ru-RU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686800" cy="585791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-342900" algn="just">
              <a:lnSpc>
                <a:spcPct val="160000"/>
              </a:lnSpc>
              <a:buClr>
                <a:schemeClr val="accent1"/>
              </a:buClr>
              <a:buSzPct val="70000"/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Comic Sans MS" pitchFamily="66" charset="0"/>
              </a:rPr>
              <a:t>Сюжетно-ролевая игра у детей </a:t>
            </a: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– это вид деятельности детей, в процессе которой они в условных ситуациях воспроизводят ту или иную сферу деятельности и общения взрослых с целью усвоения важнейших специальных ролей и выработки навыков формального и неформального общения (психологический словарь В. Зинченко, Б. </a:t>
            </a:r>
            <a:r>
              <a:rPr lang="ru-RU" sz="1700" dirty="0" err="1" smtClean="0">
                <a:solidFill>
                  <a:srgbClr val="002060"/>
                </a:solidFill>
                <a:latin typeface="Comic Sans MS" pitchFamily="66" charset="0"/>
              </a:rPr>
              <a:t>Мищеряков</a:t>
            </a: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).</a:t>
            </a:r>
          </a:p>
          <a:p>
            <a:pPr lvl="0" indent="-342900" algn="just">
              <a:lnSpc>
                <a:spcPct val="160000"/>
              </a:lnSpc>
              <a:buClr>
                <a:schemeClr val="accent1"/>
              </a:buClr>
              <a:buSzPct val="70000"/>
              <a:defRPr/>
            </a:pP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В сюжетно-ролевой игре у детей закрепляются навыки социального поведения. Дети учатся общаться со сверстниками, так и со взрослыми, выходить из конфликтных ситуаций. Также формируются морально-нравственные качества: отзывчивость, терпимость, дружелюбие, взаимопомощь.</a:t>
            </a:r>
          </a:p>
          <a:p>
            <a:pPr lvl="0" indent="-342900" algn="just">
              <a:lnSpc>
                <a:spcPct val="160000"/>
              </a:lnSpc>
              <a:buClr>
                <a:schemeClr val="accent1"/>
              </a:buClr>
              <a:buSzPct val="70000"/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Comic Sans MS" pitchFamily="66" charset="0"/>
              </a:rPr>
              <a:t>Этапы развития сюжетно-ролевой игры:</a:t>
            </a:r>
          </a:p>
          <a:p>
            <a:pPr lvl="0" indent="-342900" algn="just">
              <a:lnSpc>
                <a:spcPct val="160000"/>
              </a:lnSpc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-предварительная работа (чтение художественной литературы, рассмотрение иллюстрации, фотографий, экскурсий, беседы);</a:t>
            </a:r>
          </a:p>
          <a:p>
            <a:pPr lvl="0" indent="-342900" algn="just">
              <a:lnSpc>
                <a:spcPct val="160000"/>
              </a:lnSpc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-создание определенной обстановки,;</a:t>
            </a:r>
          </a:p>
          <a:p>
            <a:pPr lvl="0" indent="-342900" algn="just">
              <a:lnSpc>
                <a:spcPct val="160000"/>
              </a:lnSpc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-обучение ролевым действиям, ролевому диалогу, развертывание игровых эпизодов;</a:t>
            </a:r>
          </a:p>
          <a:p>
            <a:pPr lvl="0" indent="-342900" algn="just">
              <a:lnSpc>
                <a:spcPct val="160000"/>
              </a:lnSpc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-самостоятельная игра детей, рассмотрение сюжета игры.</a:t>
            </a:r>
            <a:endParaRPr lang="ru-RU" sz="17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285728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357166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214290"/>
            <a:ext cx="8219256" cy="602302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-342900" algn="ctr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Comic Sans MS" pitchFamily="66" charset="0"/>
              </a:rPr>
              <a:t>Этапы развития сюжетно – ролевой игры по возрастам</a:t>
            </a:r>
          </a:p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Comic Sans MS" pitchFamily="66" charset="0"/>
              </a:rPr>
              <a:t>(3-4 года) </a:t>
            </a: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– воображение ребёнка ещё недостаточно развито. Поэтому организующим началом игр являются игрушки, различные предметы, а так же подражание товарищам.</a:t>
            </a:r>
          </a:p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Цель возникает в процессе игры и легко сменяется под воздействием различных впечатлений.</a:t>
            </a:r>
          </a:p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Comic Sans MS" pitchFamily="66" charset="0"/>
              </a:rPr>
              <a:t>(4-5 лет)</a:t>
            </a: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  - ребёнок может осуществлять взаимосвязанные действия имеющие чёткий характер, роль называется детьми, они могут по ходу менять роли. Дети самостоятельно удерживают воображаемую ситуацию.</a:t>
            </a:r>
          </a:p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Comic Sans MS" pitchFamily="66" charset="0"/>
              </a:rPr>
              <a:t>(5-6 лет) </a:t>
            </a: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– характер игровых действий меняется: дети переходят к ролевым действиям отображающим социальной функции людей. Роли распределяются до начала игры, дети придерживаются своей роли на протяжении всей игры.</a:t>
            </a:r>
          </a:p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Comic Sans MS" pitchFamily="66" charset="0"/>
              </a:rPr>
              <a:t>(6-7 лет) </a:t>
            </a: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– роли и замысел проговариваются детьми до начала игры сюжет держится на воображаемой ситуации, действия разнообразны и соответствуют реальным отношениям между людьми.</a:t>
            </a:r>
            <a:endParaRPr lang="ru-RU" sz="17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285728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357166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21429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indent="-342900" algn="just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 нашей группе мы создали оптимальные условия, чтобы каждый ребенок в сюжетно-ролевой игре мог проявить свою активную и инициативную позицию.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MG_5532.JPG"/>
          <p:cNvPicPr>
            <a:picLocks noChangeAspect="1"/>
          </p:cNvPicPr>
          <p:nvPr/>
        </p:nvPicPr>
        <p:blipFill>
          <a:blip r:embed="rId2" cstate="print"/>
          <a:srcRect l="1562" t="13391" b="34310"/>
          <a:stretch>
            <a:fillRect/>
          </a:stretch>
        </p:blipFill>
        <p:spPr>
          <a:xfrm>
            <a:off x="0" y="1857364"/>
            <a:ext cx="900115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27.JPG"/>
          <p:cNvPicPr>
            <a:picLocks noChangeAspect="1"/>
          </p:cNvPicPr>
          <p:nvPr/>
        </p:nvPicPr>
        <p:blipFill>
          <a:blip r:embed="rId2" cstate="print"/>
          <a:srcRect t="9207" r="3906" b="25942"/>
          <a:stretch>
            <a:fillRect/>
          </a:stretch>
        </p:blipFill>
        <p:spPr>
          <a:xfrm>
            <a:off x="565740" y="858975"/>
            <a:ext cx="7649598" cy="385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543.JPG"/>
          <p:cNvPicPr>
            <a:picLocks noChangeAspect="1"/>
          </p:cNvPicPr>
          <p:nvPr/>
        </p:nvPicPr>
        <p:blipFill>
          <a:blip r:embed="rId3" cstate="print"/>
          <a:srcRect l="8593" t="5023" r="7031" b="10253"/>
          <a:stretch>
            <a:fillRect/>
          </a:stretch>
        </p:blipFill>
        <p:spPr>
          <a:xfrm>
            <a:off x="0" y="4554148"/>
            <a:ext cx="3071802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545.JPG"/>
          <p:cNvPicPr>
            <a:picLocks noChangeAspect="1"/>
          </p:cNvPicPr>
          <p:nvPr/>
        </p:nvPicPr>
        <p:blipFill>
          <a:blip r:embed="rId4" cstate="print"/>
          <a:srcRect t="2931" r="2344" b="3977"/>
          <a:stretch>
            <a:fillRect/>
          </a:stretch>
        </p:blipFill>
        <p:spPr>
          <a:xfrm>
            <a:off x="5286380" y="4714836"/>
            <a:ext cx="3010051" cy="214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1"/>
            <a:ext cx="8715404" cy="71435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-342900" algn="ctr">
              <a:lnSpc>
                <a:spcPct val="150000"/>
              </a:lnSpc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Вашему вниманию представляем семью: мама Света, папа Коля, дочка Маша, сын Ваня.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613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Муниципальное бюджетное учреждение детский сад №3  Игровой центр сюжетно-ролевой игры «Семья»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смотр-конкурс педагогического мастерства «Игралочка»</dc:title>
  <dc:creator>admin</dc:creator>
  <cp:lastModifiedBy>SERG</cp:lastModifiedBy>
  <cp:revision>17</cp:revision>
  <dcterms:created xsi:type="dcterms:W3CDTF">2018-04-08T14:23:33Z</dcterms:created>
  <dcterms:modified xsi:type="dcterms:W3CDTF">2018-04-11T17:51:48Z</dcterms:modified>
</cp:coreProperties>
</file>