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62" r:id="rId3"/>
    <p:sldId id="263" r:id="rId4"/>
    <p:sldId id="265" r:id="rId5"/>
    <p:sldId id="267" r:id="rId6"/>
    <p:sldId id="268" r:id="rId7"/>
    <p:sldId id="270" r:id="rId8"/>
    <p:sldId id="297" r:id="rId9"/>
    <p:sldId id="299" r:id="rId10"/>
    <p:sldId id="301" r:id="rId11"/>
    <p:sldId id="304" r:id="rId12"/>
    <p:sldId id="303" r:id="rId13"/>
    <p:sldId id="302" r:id="rId14"/>
    <p:sldId id="305" r:id="rId15"/>
    <p:sldId id="308" r:id="rId16"/>
    <p:sldId id="307" r:id="rId17"/>
    <p:sldId id="306" r:id="rId18"/>
    <p:sldId id="310" r:id="rId19"/>
    <p:sldId id="281" r:id="rId20"/>
    <p:sldId id="311" r:id="rId21"/>
    <p:sldId id="284" r:id="rId22"/>
    <p:sldId id="312" r:id="rId23"/>
    <p:sldId id="286" r:id="rId24"/>
    <p:sldId id="288" r:id="rId25"/>
    <p:sldId id="315" r:id="rId26"/>
    <p:sldId id="289" r:id="rId27"/>
    <p:sldId id="291" r:id="rId28"/>
    <p:sldId id="292" r:id="rId29"/>
    <p:sldId id="314" r:id="rId30"/>
    <p:sldId id="31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9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8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64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71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53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30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40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64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6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5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5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2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6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B7C9-EA0A-4F68-9C25-B488142C7B06}" type="datetimeFigureOut">
              <a:rPr lang="ru-RU" smtClean="0"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948B22D-24DB-46A6-90D4-40D208A0B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3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Comic Sans MS" panose="030F0702030302020204" pitchFamily="66" charset="0"/>
              </a:rPr>
              <a:t>Муниципальное казённое дошкольное учреждение </a:t>
            </a:r>
            <a:r>
              <a:rPr lang="ru-RU" sz="1800" b="1" dirty="0" err="1" smtClean="0">
                <a:latin typeface="Comic Sans MS" panose="030F0702030302020204" pitchFamily="66" charset="0"/>
              </a:rPr>
              <a:t>Чулымского</a:t>
            </a:r>
            <a:r>
              <a:rPr lang="ru-RU" sz="1800" b="1" dirty="0" smtClean="0">
                <a:latin typeface="Comic Sans MS" panose="030F0702030302020204" pitchFamily="66" charset="0"/>
              </a:rPr>
              <a:t> района детский сад</a:t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 « Улыбка»</a:t>
            </a:r>
            <a:r>
              <a:rPr lang="ru-RU" b="1" dirty="0" smtClean="0">
                <a:latin typeface="Comic Sans MS" panose="030F0702030302020204" pitchFamily="66" charset="0"/>
              </a:rPr>
              <a:t/>
            </a:r>
            <a:br>
              <a:rPr lang="ru-RU" b="1" dirty="0" smtClean="0"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Лена\Desktop\53fd170f0ea0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274838"/>
            <a:ext cx="468052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9525"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 по развитию речи детей средней</a:t>
            </a:r>
            <a:br>
              <a:rPr kumimoji="0" lang="ru-RU" sz="3600" b="1" i="0" u="none" strike="noStrike" kern="0" cap="none" spc="0" normalizeH="0" baseline="0" noProof="0" dirty="0" smtClean="0">
                <a:ln w="9525"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 w="9525"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группы </a:t>
            </a:r>
            <a:r>
              <a:rPr kumimoji="0" lang="en-US" sz="3600" b="1" i="0" u="none" strike="noStrike" kern="0" cap="none" spc="0" normalizeH="0" baseline="0" noProof="0" dirty="0" smtClean="0">
                <a:ln w="9525"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0" cap="none" spc="0" normalizeH="0" baseline="0" noProof="0" dirty="0" smtClean="0">
                <a:ln w="9525"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0" u="none" strike="noStrike" kern="0" cap="none" spc="0" normalizeH="0" baseline="0" noProof="0" dirty="0" smtClean="0">
                <a:ln w="9525"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 w="9525">
                  <a:solidFill>
                    <a:srgbClr val="F79646">
                      <a:lumMod val="50000"/>
                    </a:srgb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 УЧИМСЯ ИГРАЯ»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1677" y="2624138"/>
            <a:ext cx="446449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                                                                     </a:t>
            </a:r>
            <a:r>
              <a:rPr lang="ru-RU" b="1" dirty="0" smtClean="0"/>
              <a:t>Воспитатель: </a:t>
            </a:r>
          </a:p>
          <a:p>
            <a:pPr algn="r"/>
            <a:r>
              <a:rPr lang="ru-RU" b="1" dirty="0" smtClean="0"/>
              <a:t>       </a:t>
            </a:r>
            <a:r>
              <a:rPr lang="ru-RU" sz="1600" b="1" dirty="0" err="1" smtClean="0">
                <a:latin typeface="Comic Sans MS" panose="030F0702030302020204" pitchFamily="66" charset="0"/>
              </a:rPr>
              <a:t>Матюнина</a:t>
            </a:r>
            <a:r>
              <a:rPr lang="ru-RU" sz="1600" b="1" dirty="0" smtClean="0">
                <a:latin typeface="Comic Sans MS" panose="030F0702030302020204" pitchFamily="66" charset="0"/>
              </a:rPr>
              <a:t> Марина Сергеевна, воспитатель высшей квалификационной категории  </a:t>
            </a:r>
            <a:endParaRPr lang="ru-RU" sz="1600" b="1" dirty="0" smtClean="0">
              <a:latin typeface="Comic Sans MS" panose="030F0702030302020204" pitchFamily="66" charset="0"/>
            </a:endParaRPr>
          </a:p>
          <a:p>
            <a:r>
              <a:rPr lang="ru-RU" sz="1200" dirty="0" smtClean="0"/>
              <a:t>                                                   </a:t>
            </a:r>
            <a:endParaRPr lang="ru-RU" sz="1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980728"/>
            <a:ext cx="51125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 «Детский сад №19»  </a:t>
            </a:r>
            <a:endParaRPr lang="ru-RU" dirty="0" smtClean="0">
              <a:ln w="3175"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ubius" pitchFamily="2" charset="0"/>
            </a:endParaRPr>
          </a:p>
          <a:p>
            <a:pPr algn="ctr"/>
            <a:r>
              <a:rPr lang="ru-RU" dirty="0" smtClean="0">
                <a:ln w="3175"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образования – городской округ – город Касимов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5640348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Касимов, 2018 год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337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Сентябрь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делает?»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«Подбери пару»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одним словом»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урожай»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медведя во бору»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овишки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 ровненькой дорожке»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весёлый звонкий мяч»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–драматизация «Теремок»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«Парикмахерская»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</a:t>
            </a:r>
            <a:r>
              <a:rPr lang="ru-RU" sz="1400" dirty="0" smtClean="0">
                <a:latin typeface="Comic Sans MS" panose="030F0702030302020204" pitchFamily="66" charset="0"/>
              </a:rPr>
              <a:t>»</a:t>
            </a:r>
            <a:endParaRPr lang="ru-R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8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Октябрь</a:t>
            </a:r>
            <a:r>
              <a:rPr lang="ru-RU" b="1" dirty="0" smtClean="0">
                <a:solidFill>
                  <a:prstClr val="black"/>
                </a:solidFill>
              </a:rPr>
              <a:t>.</a:t>
            </a:r>
            <a:r>
              <a:rPr lang="ru-RU" b="1" dirty="0">
                <a:solidFill>
                  <a:prstClr val="black"/>
                </a:solidFill>
              </a:rPr>
              <a:t/>
            </a:r>
            <a:br>
              <a:rPr lang="ru-RU" b="1" dirty="0">
                <a:solidFill>
                  <a:prstClr val="black"/>
                </a:solidFill>
              </a:rPr>
            </a:b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небо»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«Горячо – холодно»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«Вчера, сегодня, завтра»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«Воробушки и кот»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«Птички в гнёздышках»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«Листопад»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– ночь»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инсценировка по русской народной сказке «Маша и Медведь»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«Строители»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«Больница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Ноябрь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443841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 чего сделана посуда»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 описанию», «Найди такой же»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по голосу»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«Серсо»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«Море волнуется»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«Гуси –лебеди»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«Подбрось – поймай»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драматизация «Кошкин дом»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Декабрь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свой цвет»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на группы»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время года?»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ленточками»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«Вертушки»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«Метель»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«Попади в мишень»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драматизация сказки «Колосок»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«Айболит»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7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Январь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44384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«Слушай внимательно»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 хватает»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в домике живёт»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лишнее»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«Жмурки»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своё место»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«Самолёты»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«Зайка беленький сидит»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драматизация «Теремок»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«Моряки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7069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40466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Февраль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166843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 smtClean="0">
              <a:latin typeface="Comic Sans MS" panose="030F0702030302020204" pitchFamily="66" charset="0"/>
            </a:endParaRPr>
          </a:p>
          <a:p>
            <a:endParaRPr lang="ru-RU" sz="1400" dirty="0">
              <a:latin typeface="Comic Sans MS" panose="030F0702030302020204" pitchFamily="66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что делает»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больше»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«Раздели поровну»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изменилось»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«Лохматый пёс»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«Поезд»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«Перехватчики»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«Хитрая лиса»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драматизация «Кто сказал мяу?»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«Шофёры»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«Автобус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9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 </a:t>
            </a:r>
            <a:r>
              <a:rPr lang="ru-RU" b="1" dirty="0" smtClean="0">
                <a:latin typeface="Comic Sans MS" panose="030F0702030302020204" pitchFamily="66" charset="0"/>
              </a:rPr>
              <a:t>Март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44384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«Выбери картинку»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первый»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«Хорошо-плохо»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«Мышеловка»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«Пустое место»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«Куропатки и охотники»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«Серый волк»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–драматизация «Колобок»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«Ателье»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92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Апрель</a:t>
            </a:r>
            <a:b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30534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Дидактические игры:</a:t>
            </a:r>
          </a:p>
          <a:p>
            <a:r>
              <a:rPr lang="ru-RU" sz="1400" dirty="0" smtClean="0"/>
              <a:t>«Найди лишний предмет»</a:t>
            </a:r>
          </a:p>
          <a:p>
            <a:r>
              <a:rPr lang="ru-RU" sz="1400" dirty="0" smtClean="0"/>
              <a:t>«Какой»</a:t>
            </a:r>
          </a:p>
          <a:p>
            <a:r>
              <a:rPr lang="ru-RU" sz="1400" dirty="0" smtClean="0"/>
              <a:t>«На кого похож»</a:t>
            </a:r>
          </a:p>
          <a:p>
            <a:r>
              <a:rPr lang="ru-RU" sz="1400" dirty="0" smtClean="0"/>
              <a:t>«Как называется»</a:t>
            </a:r>
          </a:p>
          <a:p>
            <a:r>
              <a:rPr lang="ru-RU" sz="1400" dirty="0" smtClean="0"/>
              <a:t>Подвижные игры:</a:t>
            </a:r>
          </a:p>
          <a:p>
            <a:r>
              <a:rPr lang="ru-RU" sz="1400" dirty="0" smtClean="0"/>
              <a:t>«Мяч в кругу»</a:t>
            </a:r>
          </a:p>
          <a:p>
            <a:r>
              <a:rPr lang="ru-RU" sz="1400" dirty="0" smtClean="0"/>
              <a:t>«Бездомный заяц»</a:t>
            </a:r>
          </a:p>
          <a:p>
            <a:r>
              <a:rPr lang="ru-RU" sz="1400" dirty="0" smtClean="0"/>
              <a:t>«Догони меня»</a:t>
            </a:r>
          </a:p>
          <a:p>
            <a:r>
              <a:rPr lang="ru-RU" sz="1400" dirty="0" smtClean="0"/>
              <a:t>«Охотники и зайцы»</a:t>
            </a:r>
          </a:p>
          <a:p>
            <a:r>
              <a:rPr lang="ru-RU" sz="1400" dirty="0" smtClean="0"/>
              <a:t>Театрализованные игры:</a:t>
            </a:r>
          </a:p>
          <a:p>
            <a:r>
              <a:rPr lang="ru-RU" sz="1400" dirty="0" smtClean="0"/>
              <a:t>Игра инсценировка по рассказу В Бианки «Первая охота»</a:t>
            </a:r>
          </a:p>
          <a:p>
            <a:r>
              <a:rPr lang="ru-RU" sz="1400" dirty="0" smtClean="0"/>
              <a:t>Сюжетно-ролевые игры:</a:t>
            </a:r>
          </a:p>
          <a:p>
            <a:r>
              <a:rPr lang="ru-RU" sz="1400" dirty="0" smtClean="0"/>
              <a:t>«Магазин игрушек»</a:t>
            </a:r>
          </a:p>
          <a:p>
            <a:r>
              <a:rPr lang="ru-RU" sz="1400" dirty="0" smtClean="0"/>
              <a:t>«Салон красоты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069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Май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144384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/>
              <a:t>Дидактические игры:</a:t>
            </a:r>
          </a:p>
          <a:p>
            <a:r>
              <a:rPr lang="ru-RU" sz="1400" b="1" dirty="0" smtClean="0"/>
              <a:t>«Найди на рисунке»</a:t>
            </a:r>
          </a:p>
          <a:p>
            <a:r>
              <a:rPr lang="ru-RU" sz="1400" b="1" dirty="0" smtClean="0"/>
              <a:t>«Один – много»</a:t>
            </a:r>
          </a:p>
          <a:p>
            <a:r>
              <a:rPr lang="ru-RU" sz="1400" b="1" dirty="0" smtClean="0"/>
              <a:t>«Столько-сколько»</a:t>
            </a:r>
          </a:p>
          <a:p>
            <a:r>
              <a:rPr lang="ru-RU" sz="1400" b="1" dirty="0" smtClean="0"/>
              <a:t>«Сравни»</a:t>
            </a:r>
          </a:p>
          <a:p>
            <a:r>
              <a:rPr lang="ru-RU" sz="1400" b="1" dirty="0" smtClean="0"/>
              <a:t>Подвижные игры:</a:t>
            </a:r>
          </a:p>
          <a:p>
            <a:r>
              <a:rPr lang="ru-RU" sz="1400" b="1" dirty="0" smtClean="0"/>
              <a:t>«Уголки»</a:t>
            </a:r>
          </a:p>
          <a:p>
            <a:r>
              <a:rPr lang="ru-RU" sz="1400" b="1" dirty="0" smtClean="0"/>
              <a:t>«Сделай фигуру»</a:t>
            </a:r>
          </a:p>
          <a:p>
            <a:r>
              <a:rPr lang="ru-RU" sz="1400" b="1" dirty="0" smtClean="0"/>
              <a:t>«Затейники»</a:t>
            </a:r>
          </a:p>
          <a:p>
            <a:r>
              <a:rPr lang="ru-RU" sz="1400" b="1" dirty="0" smtClean="0"/>
              <a:t>«Птички на ветках»</a:t>
            </a:r>
          </a:p>
          <a:p>
            <a:r>
              <a:rPr lang="ru-RU" sz="1400" b="1" dirty="0" smtClean="0"/>
              <a:t>Театрализованные игры:</a:t>
            </a:r>
          </a:p>
          <a:p>
            <a:r>
              <a:rPr lang="ru-RU" sz="1400" b="1" dirty="0" smtClean="0"/>
              <a:t>Игра – драматизация «Кошкин дом»</a:t>
            </a:r>
          </a:p>
          <a:p>
            <a:r>
              <a:rPr lang="ru-RU" sz="1400" b="1" dirty="0" smtClean="0"/>
              <a:t>Сюжетно-ролевые игры:</a:t>
            </a:r>
          </a:p>
          <a:p>
            <a:r>
              <a:rPr lang="ru-RU" sz="1400" b="1" dirty="0" smtClean="0"/>
              <a:t>«Пожарные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93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8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783" y="1237402"/>
            <a:ext cx="3484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Этап.заключительный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844824"/>
            <a:ext cx="40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осмысления собственных результатов.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детей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5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Comic Sans MS" panose="030F0702030302020204" pitchFamily="66" charset="0"/>
              </a:rPr>
              <a:t/>
            </a:r>
            <a:br>
              <a:rPr lang="ru-RU" sz="1800" b="1" dirty="0" smtClean="0">
                <a:latin typeface="Comic Sans MS" panose="030F0702030302020204" pitchFamily="66" charset="0"/>
              </a:rPr>
            </a:br>
            <a:r>
              <a:rPr lang="ru-RU" sz="1800" b="1" dirty="0" smtClean="0">
                <a:latin typeface="Comic Sans MS" panose="030F0702030302020204" pitchFamily="66" charset="0"/>
              </a:rPr>
              <a:t>Цель </a:t>
            </a:r>
            <a:r>
              <a:rPr lang="ru-RU" sz="1800" b="1" dirty="0">
                <a:latin typeface="Comic Sans MS" panose="030F0702030302020204" pitchFamily="66" charset="0"/>
              </a:rPr>
              <a:t>проекта: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effectLst>
                <a:outerShdw blurRad="25400" dist="254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636912"/>
            <a:ext cx="8208912" cy="3672408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Comic Sans MS" panose="030F0702030302020204" pitchFamily="66" charset="0"/>
              </a:rPr>
              <a:t>Развивать </a:t>
            </a:r>
            <a:r>
              <a:rPr lang="ru-RU" sz="1400" dirty="0">
                <a:latin typeface="Comic Sans MS" panose="030F0702030302020204" pitchFamily="66" charset="0"/>
              </a:rPr>
              <a:t>речь детей, обогащать словарный запас через игровую </a:t>
            </a:r>
            <a:r>
              <a:rPr lang="ru-RU" sz="1400" dirty="0" smtClean="0">
                <a:latin typeface="Comic Sans MS" panose="030F0702030302020204" pitchFamily="66" charset="0"/>
              </a:rPr>
              <a:t>деятельность.</a:t>
            </a:r>
          </a:p>
          <a:p>
            <a:pPr marL="0" indent="0" algn="ctr">
              <a:buNone/>
            </a:pPr>
            <a:r>
              <a:rPr lang="ru-RU" b="1" dirty="0">
                <a:latin typeface="Comic Sans MS" panose="030F0702030302020204" pitchFamily="66" charset="0"/>
              </a:rPr>
              <a:t>Задачи проекта</a:t>
            </a:r>
            <a:r>
              <a:rPr lang="ru-RU" b="1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ru-RU" sz="1400" dirty="0">
                <a:latin typeface="Comic Sans MS" panose="030F0702030302020204" pitchFamily="66" charset="0"/>
              </a:rPr>
              <a:t>Создание условий для игровой деятельности детей.</a:t>
            </a:r>
          </a:p>
          <a:p>
            <a:r>
              <a:rPr lang="ru-RU" sz="1400" dirty="0">
                <a:latin typeface="Comic Sans MS" panose="030F0702030302020204" pitchFamily="66" charset="0"/>
              </a:rPr>
              <a:t> Формирование грамматического строя речи.</a:t>
            </a:r>
          </a:p>
          <a:p>
            <a:r>
              <a:rPr lang="ru-RU" sz="1400" dirty="0">
                <a:latin typeface="Comic Sans MS" panose="030F0702030302020204" pitchFamily="66" charset="0"/>
              </a:rPr>
              <a:t>  Расширение словарного запаса.</a:t>
            </a:r>
          </a:p>
          <a:p>
            <a:r>
              <a:rPr lang="ru-RU" sz="1400" dirty="0">
                <a:latin typeface="Comic Sans MS" panose="030F0702030302020204" pitchFamily="66" charset="0"/>
              </a:rPr>
              <a:t> Развитие связной речи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4045" y="1052736"/>
            <a:ext cx="3190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34076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детей, обогащать словарный запас через игровую деятельность.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Задачи проекта: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игровой деятельности детей.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грамматического строя речи.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Расширение словарного запаса.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связной речи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836713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  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305342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305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918012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Литература:</a:t>
            </a:r>
            <a:br>
              <a:rPr lang="ru-RU" b="1" dirty="0" smtClean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2" y="1305342"/>
            <a:ext cx="67687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Г.С.Швайко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«Игры и игровые упражнения для развития речи»;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А.К.Бондаренко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«Словесные игры в детском саду»;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Л.В.Артемова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«Театрализованные игры дошкольников»;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В.В.Коноваленко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С.В.Коноваленко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связной речи»;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Е.В.Зворыгина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«Первые сюжетные игры малышей»;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Е.А.Тимофеева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«Подвижные игры»;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А.Е.Антипина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«Театрализованная деятельность в детском саду»;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М.Кольцова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«Ребёнок учится говорить»;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А.К.Бондаренко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«Дидактические игры в детском саду»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10.М.А.Васильева «Руководство играми детей в детском саду»;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29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8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844824"/>
            <a:ext cx="4032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69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80" y="116632"/>
            <a:ext cx="4698522" cy="6264696"/>
          </a:xfrm>
        </p:spPr>
      </p:pic>
      <p:sp>
        <p:nvSpPr>
          <p:cNvPr id="5" name="Прямоугольник 4"/>
          <p:cNvSpPr/>
          <p:nvPr/>
        </p:nvSpPr>
        <p:spPr>
          <a:xfrm>
            <a:off x="152516" y="476672"/>
            <a:ext cx="40324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Р. Игра « Больница»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уколы! На уколы!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Собирайся, ребятня!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не бойтесь! Я не больно –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хороший доктор я.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Поднимите-ка рубашки,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послушаю живот.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Ой-ой-ой! Урчит там что-то,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Срочно выпейте компот.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вам градусник под  мышку,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Посидите пять минут.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натру вас лучшей мазью,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Наложу на руку жгут.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вам выпишу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купите по нему.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Позабочусь я о детках,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их люблю.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24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26" y="2162363"/>
            <a:ext cx="5166360" cy="3877887"/>
          </a:xfrm>
        </p:spPr>
      </p:pic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8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6388" y="1268760"/>
            <a:ext cx="357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С. Р. Игра « Айболит»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6" y="1638092"/>
            <a:ext cx="4434004" cy="332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4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3022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340768"/>
            <a:ext cx="3674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Р. Игра « Строители»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10100"/>
            <a:ext cx="6804368" cy="5103276"/>
          </a:xfrm>
        </p:spPr>
      </p:pic>
    </p:spTree>
    <p:extLst>
      <p:ext uri="{BB962C8B-B14F-4D97-AF65-F5344CB8AC3E}">
        <p14:creationId xmlns:p14="http://schemas.microsoft.com/office/powerpoint/2010/main" val="263399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2689" y="884804"/>
            <a:ext cx="4138622" cy="924475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С.р.игра</a:t>
            </a:r>
            <a:r>
              <a:rPr lang="ru-RU" sz="2400" dirty="0" smtClean="0">
                <a:solidFill>
                  <a:schemeClr val="tx1"/>
                </a:solidFill>
              </a:rPr>
              <a:t> «Мы шофёры»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Лена\Desktop\1294856_ramka-dlya-fotoshopa-smeshari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95" y="1628800"/>
            <a:ext cx="5064209" cy="37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5" y="-99392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1196753"/>
            <a:ext cx="4302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Игра – драматизация</a:t>
            </a:r>
          </a:p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 « Теремок»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116" y="1843084"/>
            <a:ext cx="6371827" cy="4782714"/>
          </a:xfrm>
        </p:spPr>
      </p:pic>
    </p:spTree>
    <p:extLst>
      <p:ext uri="{BB962C8B-B14F-4D97-AF65-F5344CB8AC3E}">
        <p14:creationId xmlns:p14="http://schemas.microsoft.com/office/powerpoint/2010/main" val="2829218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5" y="0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55776" y="1108904"/>
            <a:ext cx="45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 У медведя во бору»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7720"/>
            <a:ext cx="6045952" cy="4538112"/>
          </a:xfrm>
        </p:spPr>
      </p:pic>
    </p:spTree>
    <p:extLst>
      <p:ext uri="{BB962C8B-B14F-4D97-AF65-F5344CB8AC3E}">
        <p14:creationId xmlns:p14="http://schemas.microsoft.com/office/powerpoint/2010/main" val="1610130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1" y="-243408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466" y="971080"/>
            <a:ext cx="4464497" cy="835495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на прогулке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6179686" cy="4638493"/>
          </a:xfrm>
        </p:spPr>
      </p:pic>
    </p:spTree>
    <p:extLst>
      <p:ext uri="{BB962C8B-B14F-4D97-AF65-F5344CB8AC3E}">
        <p14:creationId xmlns:p14="http://schemas.microsoft.com/office/powerpoint/2010/main" val="1339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1" y="-35171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1196751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нас сегодня в группе 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нова игра: 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девчонки – поварихи, 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мальчишки – повара.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халатики надели, 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Колпаки на головах. 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кастрюльки с черпаками 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Разложили на столах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4" y="836712"/>
            <a:ext cx="4527322" cy="4106258"/>
          </a:xfrm>
        </p:spPr>
      </p:pic>
    </p:spTree>
    <p:extLst>
      <p:ext uri="{BB962C8B-B14F-4D97-AF65-F5344CB8AC3E}">
        <p14:creationId xmlns:p14="http://schemas.microsoft.com/office/powerpoint/2010/main" val="195406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052736"/>
            <a:ext cx="2649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422068"/>
            <a:ext cx="47342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дети средней группы;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воспитатели;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родители.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Обучающий, игровой.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проекта: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сентябрь 2018г – май 2019г.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285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8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99429" y="1916832"/>
            <a:ext cx="55451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3177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196752"/>
            <a:ext cx="23180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566084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современности, главной задачей дошкольного образования является подготовка к школьному обучению. Дети, не получившие в дошкольном возрасте соответствующее речевое развитие, с большим трудом навёрстывают упущенное, в будущем этот пробел в развитии влияет на его дальнейшее развитие. Своевременное и полноценное формирование речи в дошкольном детстве является основным условием нормального развития и в дальнейшем его успешного обучения в школе</a:t>
            </a:r>
            <a:r>
              <a:rPr lang="ru-RU" sz="1400" b="1" dirty="0" smtClean="0">
                <a:latin typeface="Comic Sans MS" panose="030F0702030302020204" pitchFamily="66" charset="0"/>
              </a:rPr>
              <a:t>.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2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48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47259" y="1067019"/>
            <a:ext cx="46494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ресурсы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628800"/>
            <a:ext cx="39604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и художественная литература;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Атрибуты к играм;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Иллюстрационный материал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5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1237402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606734"/>
            <a:ext cx="40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Наглядные,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Практические,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Игровые.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9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ена\Desktop\1294856_ramka-dlya-fotoshopa-smeshar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12" y="-21793"/>
            <a:ext cx="9225136" cy="681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1322112"/>
            <a:ext cx="342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итоги</a:t>
            </a:r>
          </a:p>
          <a:p>
            <a:endParaRPr lang="ru-RU" sz="1600" b="1" dirty="0" smtClean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628800"/>
            <a:ext cx="4734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Comic Sans MS" panose="030F0702030302020204" pitchFamily="66" charset="0"/>
            </a:endParaRP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систематической работе по данному                         проекту значительно увеличится словарь детей, речь станет предметом активности детей, дети начнут активно сопровождать свою деятельность речью.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6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проблемы: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Если реализовать план работы по проекту, то возможно ли развитие познавательной активности у детей, формирование адекватной самооценки, повышение их коммуникативных возможностей, развитие активности, инициативности, самостоятельности.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Мотивация: При проведении сюжетно-ролевых игр  мы  обратили   внимание, что детям не хватает словарного запаса, они не умеют активно сопровождать свою деятельность речью. Это послужило поводом для разработки и реализации данного проекта. </a:t>
            </a:r>
          </a:p>
          <a:p>
            <a:pPr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 и задач проекта; </a:t>
            </a:r>
          </a:p>
          <a:p>
            <a:pPr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изучение необходимой литературы;</a:t>
            </a:r>
          </a:p>
          <a:p>
            <a:pPr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-подбор методической литературы; </a:t>
            </a:r>
          </a:p>
          <a:p>
            <a:pPr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тематического плана для реализации проекта;</a:t>
            </a:r>
          </a:p>
          <a:p>
            <a:pPr>
              <a:buFontTx/>
              <a:buChar char="-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диагностика детей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mic Sans MS" panose="030F0702030302020204" pitchFamily="66" charset="0"/>
              </a:rPr>
              <a:t>1 ЭТАП. ПОДГОТОВИТЕЛЬНЫЙ</a:t>
            </a:r>
            <a:endParaRPr lang="ru-RU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2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ена\Desktop\ram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918012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1" y="918012"/>
            <a:ext cx="42484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omic Sans MS" panose="030F0702030302020204" pitchFamily="66" charset="0"/>
              </a:rPr>
              <a:t>2 ЭТАП. ОСНОВНОЙ</a:t>
            </a:r>
            <a:endParaRPr lang="ru-RU" sz="1400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40767"/>
            <a:ext cx="741682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каждого ребёнка в игровую деятельность для достижения высокого уровня знаний, умений и навыков.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проекте представлены такие виды игровой деятельности как: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дидактические игры,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подвижные игры,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театрализованные игры,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сюжетно – ролевые игры.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данного проекта осуществляется через цикл игр с детьми, создание условий для игровой деятельности детей  .Реализация проекта предполагает различные виды игр с детьми: это цикл дидактических игр с игрушками и предметами, словесных, настольно-печатных. В систему работы включены подвижные игры. Также включены театрализованные игры, дети слушают сказки, инсценируют их. Значительное место отведено сюжетно-ролевым играм</a:t>
            </a:r>
            <a:r>
              <a:rPr lang="ru-RU" sz="1400" b="1" dirty="0" smtClean="0">
                <a:latin typeface="Comic Sans MS" panose="030F0702030302020204" pitchFamily="66" charset="0"/>
              </a:rPr>
              <a:t>.</a:t>
            </a:r>
            <a:endParaRPr lang="ru-RU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0435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1276</Words>
  <Application>Microsoft Office PowerPoint</Application>
  <PresentationFormat>Экран (4:3)</PresentationFormat>
  <Paragraphs>319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Муниципальное казённое дошкольное учреждение Чулымского района детский сад  « Улыбка» </vt:lpstr>
      <vt:lpstr> Цель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С.р.игра «Мы шофёры»</vt:lpstr>
      <vt:lpstr>Презентация PowerPoint</vt:lpstr>
      <vt:lpstr>Презентация PowerPoint</vt:lpstr>
      <vt:lpstr>Подвижные игры на прогулке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учреждение Чулымского района детский сад  « Улыбка»</dc:title>
  <dc:creator>Лена</dc:creator>
  <cp:lastModifiedBy>Пользователь</cp:lastModifiedBy>
  <cp:revision>32</cp:revision>
  <cp:lastPrinted>2017-04-21T12:52:10Z</cp:lastPrinted>
  <dcterms:created xsi:type="dcterms:W3CDTF">2017-04-21T12:25:49Z</dcterms:created>
  <dcterms:modified xsi:type="dcterms:W3CDTF">2018-12-28T17:32:40Z</dcterms:modified>
</cp:coreProperties>
</file>