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226B-0AFE-4AE0-86B3-B14DE768062A}" type="datetimeFigureOut">
              <a:rPr lang="ru-RU" smtClean="0"/>
              <a:t>04.01.2019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ACD5-CDBC-4917-AA1E-924414D6BE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925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226B-0AFE-4AE0-86B3-B14DE768062A}" type="datetimeFigureOut">
              <a:rPr lang="ru-RU" smtClean="0"/>
              <a:t>04.01.2019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ACD5-CDBC-4917-AA1E-924414D6BE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536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226B-0AFE-4AE0-86B3-B14DE768062A}" type="datetimeFigureOut">
              <a:rPr lang="ru-RU" smtClean="0"/>
              <a:t>04.01.2019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ACD5-CDBC-4917-AA1E-924414D6BE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749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226B-0AFE-4AE0-86B3-B14DE768062A}" type="datetimeFigureOut">
              <a:rPr lang="ru-RU" smtClean="0"/>
              <a:t>04.01.2019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ACD5-CDBC-4917-AA1E-924414D6BE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093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226B-0AFE-4AE0-86B3-B14DE768062A}" type="datetimeFigureOut">
              <a:rPr lang="ru-RU" smtClean="0"/>
              <a:t>04.01.2019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ACD5-CDBC-4917-AA1E-924414D6BE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243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226B-0AFE-4AE0-86B3-B14DE768062A}" type="datetimeFigureOut">
              <a:rPr lang="ru-RU" smtClean="0"/>
              <a:t>04.01.2019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ACD5-CDBC-4917-AA1E-924414D6BE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587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226B-0AFE-4AE0-86B3-B14DE768062A}" type="datetimeFigureOut">
              <a:rPr lang="ru-RU" smtClean="0"/>
              <a:t>04.01.2019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ACD5-CDBC-4917-AA1E-924414D6BE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585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226B-0AFE-4AE0-86B3-B14DE768062A}" type="datetimeFigureOut">
              <a:rPr lang="ru-RU" smtClean="0"/>
              <a:t>04.01.2019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ACD5-CDBC-4917-AA1E-924414D6BE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642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226B-0AFE-4AE0-86B3-B14DE768062A}" type="datetimeFigureOut">
              <a:rPr lang="ru-RU" smtClean="0"/>
              <a:t>04.01.2019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ACD5-CDBC-4917-AA1E-924414D6BE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040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226B-0AFE-4AE0-86B3-B14DE768062A}" type="datetimeFigureOut">
              <a:rPr lang="ru-RU" smtClean="0"/>
              <a:t>04.01.2019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ACD5-CDBC-4917-AA1E-924414D6BE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04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226B-0AFE-4AE0-86B3-B14DE768062A}" type="datetimeFigureOut">
              <a:rPr lang="ru-RU" smtClean="0"/>
              <a:t>04.01.2019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ACD5-CDBC-4917-AA1E-924414D6BE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967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1226B-0AFE-4AE0-86B3-B14DE768062A}" type="datetimeFigureOut">
              <a:rPr lang="ru-RU" smtClean="0"/>
              <a:t>04.01.2019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1ACD5-CDBC-4917-AA1E-924414D6BE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78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3123778"/>
          </a:xfrm>
        </p:spPr>
        <p:txBody>
          <a:bodyPr>
            <a:normAutofit/>
          </a:bodyPr>
          <a:lstStyle/>
          <a:p>
            <a:r>
              <a:rPr lang="ru-RU" dirty="0" smtClean="0"/>
              <a:t>Анализ типичных ошибок допускаемых учащимися при решений заданий ОГЭ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Анализируя ошибки  допускаемые учащимися 9-х классов при решении  пробных заданий ОГЭ, была предпринята попытка их систематизировать и предложить методы их предотвращения.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637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Задание 4 : </a:t>
                </a:r>
                <a:r>
                  <a:rPr 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</a:t>
                </a:r>
                <a:r>
                  <a:rPr lang="ru-RU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айти значение выражения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8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18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ru-RU" sz="18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ru-RU" sz="18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sz="18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ru-RU" sz="18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ru-RU" sz="18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ru-RU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Это выражение нужно преобразовать, опираясь на известные факты. Например, можно воспользоваться определением степени с целым показателем : </a:t>
                </a:r>
              </a:p>
              <a:p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ru-RU" sz="24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ru-RU" sz="24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sz="24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ru-RU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ru-RU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−2</m:t>
                        </m:r>
                      </m:sup>
                    </m:sSup>
                    <m:r>
                      <a:rPr lang="ru-RU" sz="2400" b="0" i="0" smtClean="0">
                        <a:latin typeface="Cambria Math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ru-RU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ru-RU" sz="24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f>
                              <m:fPr>
                                <m:ctrlPr>
                                  <a:rPr lang="ru-RU" sz="2400" b="0" i="1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ru-RU" sz="2400" b="0" i="1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ru-RU" sz="2400" b="0" i="1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ru-RU" sz="24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ru-RU" sz="24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dirty="0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f>
                          <m:fPr>
                            <m:ctrlPr>
                              <a:rPr lang="ru-RU" sz="240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ru-RU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16</m:t>
                            </m:r>
                          </m:den>
                        </m:f>
                      </m:den>
                    </m:f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=16.</a:t>
                </a:r>
              </a:p>
              <a:p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Можно использовать ещё и свойство степени:</a:t>
                </a:r>
              </a:p>
              <a:p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ru-RU" sz="20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ru-RU" sz="20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sz="20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ru-RU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ru-RU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dirty="0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ru-RU" sz="200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sz="20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(4</m:t>
                            </m:r>
                          </m:e>
                          <m:sup>
                            <m:r>
                              <a:rPr lang="ru-RU" sz="20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sup>
                        </m:sSup>
                        <m:r>
                          <a:rPr lang="ru-RU" sz="20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ru-RU" sz="20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dirty="0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20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  <m:sup>
                        <m:r>
                          <a:rPr lang="ru-RU" sz="20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16.</a:t>
                </a:r>
              </a:p>
              <a:p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Можно воспользоваться формулой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ru-RU" sz="24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ru-RU" sz="24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а</m:t>
                            </m:r>
                          </m:num>
                          <m:den>
                            <m:r>
                              <a:rPr lang="ru-RU" sz="24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в</m:t>
                            </m:r>
                          </m:den>
                        </m:f>
                        <m:r>
                          <a:rPr lang="ru-RU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ru-RU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dirty="0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24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ru-RU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ru-RU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в</m:t>
                            </m:r>
                          </m:num>
                          <m:den>
                            <m:r>
                              <a:rPr lang="ru-RU" sz="24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а</m:t>
                            </m:r>
                          </m:den>
                        </m:f>
                        <m:r>
                          <a:rPr lang="ru-RU" sz="24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  <m:r>
                      <a:rPr lang="ru-RU" sz="2400" b="0" i="0" dirty="0" smtClean="0">
                        <a:latin typeface="Cambria Math"/>
                        <a:cs typeface="Times New Roman" panose="02020603050405020304" pitchFamily="18" charset="0"/>
                      </a:rPr>
                      <m:t>, </m:t>
                    </m:r>
                  </m:oMath>
                </a14:m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натуральное число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ru-RU" sz="20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ru-RU" sz="20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sz="20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ru-RU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ru-RU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−2</m:t>
                        </m:r>
                      </m:sup>
                    </m:sSup>
                    <m:r>
                      <a:rPr lang="ru-RU" sz="2000" b="0" i="0" smtClean="0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dirty="0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20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ru-RU" sz="20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ru-RU" sz="20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ru-RU" sz="20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den>
                        </m:f>
                        <m:r>
                          <a:rPr lang="ru-RU" sz="20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ru-RU" sz="20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dirty="0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20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  <m:sup>
                        <m:r>
                          <a:rPr lang="ru-RU" sz="20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=16. В любом случае это задание следует выполнять письменно, последовательно и осознанно, соотнося свои действия с известными теоретическими фактами. В противном случае возникают ошибки типа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ru-RU" sz="20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ru-RU" sz="20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sz="20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ru-RU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ru-RU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−2</m:t>
                        </m:r>
                      </m:sup>
                    </m:sSup>
                    <m:r>
                      <a:rPr lang="ru-RU" sz="2000" b="0" i="0" smtClean="0">
                        <a:latin typeface="Cambria Math"/>
                        <a:cs typeface="Times New Roman" panose="02020603050405020304" pitchFamily="18" charset="0"/>
                      </a:rPr>
                      <m:t>=−</m:t>
                    </m:r>
                  </m:oMath>
                </a14:m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16     или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ru-RU" sz="20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ru-RU" sz="20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sz="20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ru-RU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ru-RU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dirty="0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0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0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16.</m:t>
                        </m:r>
                      </m:den>
                    </m:f>
                  </m:oMath>
                </a14:m>
                <a:endPara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593" t="-1348" r="-7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9281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6 Найдите корень уравнения : 9х – 2(3 – 7х) = 3х + 4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Решение: 9х-6+14х=3х+4;</a:t>
            </a:r>
          </a:p>
          <a:p>
            <a:pPr marL="0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23х-3х=4+6;</a:t>
            </a:r>
          </a:p>
          <a:p>
            <a:pPr marL="0" indent="0" algn="just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20х=10;</a:t>
            </a:r>
          </a:p>
          <a:p>
            <a:pPr marL="0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х=0,5.</a:t>
            </a:r>
          </a:p>
          <a:p>
            <a:pPr marL="0" indent="0">
              <a:buNone/>
            </a:pPr>
            <a:r>
              <a:rPr lang="ru-RU" sz="2000" dirty="0" smtClean="0"/>
              <a:t>В этом уравнении ошибкой может служить нахождение корня уравнения </a:t>
            </a:r>
            <a:r>
              <a:rPr lang="ru-RU" sz="2000" dirty="0" smtClean="0"/>
              <a:t>х=20:10</a:t>
            </a:r>
          </a:p>
          <a:p>
            <a:pPr marL="0" indent="0">
              <a:buNone/>
            </a:pPr>
            <a:r>
              <a:rPr lang="ru-RU" sz="2000" dirty="0" smtClean="0"/>
              <a:t>  </a:t>
            </a:r>
            <a:r>
              <a:rPr lang="ru-RU" sz="2000" dirty="0" smtClean="0"/>
              <a:t>х= 2</a:t>
            </a:r>
            <a:r>
              <a:rPr lang="ru-RU" sz="2000" dirty="0" smtClean="0"/>
              <a:t>. ведь так удобней посчитать. </a:t>
            </a:r>
            <a:r>
              <a:rPr lang="ru-RU" sz="2000" dirty="0" smtClean="0"/>
              <a:t>А про то что это можно проверить </a:t>
            </a:r>
          </a:p>
          <a:p>
            <a:pPr marL="0" indent="0">
              <a:buNone/>
            </a:pPr>
            <a:r>
              <a:rPr lang="ru-RU" sz="2000" dirty="0" smtClean="0"/>
              <a:t>20</a:t>
            </a:r>
            <a:r>
              <a:rPr lang="en-US" sz="2000" dirty="0" smtClean="0"/>
              <a:t> ˑ2=40</a:t>
            </a:r>
            <a:r>
              <a:rPr lang="ru-RU" sz="2000" dirty="0" smtClean="0"/>
              <a:t> ,а не как не 10 забывают.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22854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Задание 4 Найдите значение выражения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2+</m:t>
                        </m:r>
                        <m:rad>
                          <m:radPr>
                            <m:degHide m:val="on"/>
                            <m:ctrlPr>
                              <a:rPr lang="ru-RU" sz="20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20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5</m:t>
                            </m:r>
                          </m:e>
                        </m:rad>
                      </m:den>
                    </m:f>
                  </m:oMath>
                </a14:m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2−</m:t>
                        </m:r>
                        <m:rad>
                          <m:radPr>
                            <m:degHide m:val="on"/>
                            <m:ctrlPr>
                              <a:rPr lang="ru-RU" sz="20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20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5</m:t>
                            </m:r>
                          </m:e>
                        </m:rad>
                      </m:den>
                    </m:f>
                  </m:oMath>
                </a14:m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96752"/>
                <a:ext cx="8229600" cy="5256584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Масса ошибок допускается учащимися вследствие незнания формул сокращённого умножения или неправильного их применения, а также незнание правил сложения и вычитания дробей с разными знаменателями.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18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ru-RU" sz="180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ru-RU" sz="18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sz="18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2+</m:t>
                            </m:r>
                            <m:rad>
                              <m:radPr>
                                <m:degHide m:val="on"/>
                                <m:ctrlPr>
                                  <a:rPr lang="ru-RU" sz="1800" b="0" i="1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sz="1800" b="0" i="1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</m:e>
                            </m:rad>
                          </m:den>
                        </m:f>
                      </m:e>
                      <m:sup>
                        <m:r>
                          <a:rPr lang="ru-RU" sz="18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2−</m:t>
                        </m:r>
                        <m:rad>
                          <m:radPr>
                            <m:degHide m:val="on"/>
                            <m:ctrlPr>
                              <a:rPr lang="ru-RU" sz="18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18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5</m:t>
                            </m:r>
                          </m:e>
                        </m:rad>
                      </m:sup>
                    </m:sSup>
                  </m:oMath>
                </a14:m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800" i="1" dirty="0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ru-RU" sz="180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ru-RU" sz="18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sz="18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2−</m:t>
                            </m:r>
                            <m:rad>
                              <m:radPr>
                                <m:degHide m:val="on"/>
                                <m:ctrlPr>
                                  <a:rPr lang="ru-RU" sz="1800" b="0" i="1" dirty="0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sz="1800" b="0" i="1" dirty="0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</m:e>
                            </m:rad>
                          </m:den>
                        </m:f>
                      </m:e>
                      <m:sup>
                        <m:r>
                          <a:rPr lang="ru-RU" sz="18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2+</m:t>
                        </m:r>
                        <m:rad>
                          <m:radPr>
                            <m:degHide m:val="on"/>
                            <m:ctrlPr>
                              <a:rPr lang="ru-RU" sz="18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18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5</m:t>
                            </m:r>
                          </m:e>
                        </m:rad>
                      </m:sup>
                    </m:sSup>
                  </m:oMath>
                </a14:m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 dirty="0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18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2−</m:t>
                        </m:r>
                        <m:rad>
                          <m:radPr>
                            <m:degHide m:val="on"/>
                            <m:ctrlPr>
                              <a:rPr lang="ru-RU" sz="18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18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5</m:t>
                            </m:r>
                          </m:e>
                        </m:rad>
                        <m:r>
                          <a:rPr lang="ru-RU" sz="18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+2+</m:t>
                        </m:r>
                        <m:rad>
                          <m:radPr>
                            <m:degHide m:val="on"/>
                            <m:ctrlPr>
                              <a:rPr lang="ru-RU" sz="18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18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sSup>
                          <m:sSupPr>
                            <m:ctrlPr>
                              <a:rPr lang="ru-RU" sz="180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sz="18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ru-RU" sz="18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sz="18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ru-RU" sz="18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ad>
                              <m:radPr>
                                <m:degHide m:val="on"/>
                                <m:ctrlPr>
                                  <a:rPr lang="ru-RU" sz="1800" b="0" i="1" dirty="0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sz="1800" b="0" i="1" dirty="0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</m:e>
                            </m:rad>
                          </m:e>
                          <m:sup>
                            <m:r>
                              <a:rPr lang="ru-RU" sz="18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18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ru-RU" sz="18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4−5</m:t>
                        </m:r>
                      </m:den>
                    </m:f>
                  </m:oMath>
                </a14:m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- 4.</a:t>
                </a:r>
              </a:p>
              <a:p>
                <a:endParaRPr lang="ru-RU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Ошибочный вариант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18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18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2+</m:t>
                        </m:r>
                        <m:rad>
                          <m:radPr>
                            <m:degHide m:val="on"/>
                            <m:ctrlPr>
                              <a:rPr lang="ru-RU" sz="18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18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5</m:t>
                            </m:r>
                          </m:e>
                        </m:rad>
                      </m:den>
                    </m:f>
                  </m:oMath>
                </a14:m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 dirty="0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18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18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2−</m:t>
                        </m:r>
                        <m:rad>
                          <m:radPr>
                            <m:degHide m:val="on"/>
                            <m:ctrlPr>
                              <a:rPr lang="ru-RU" sz="18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18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5</m:t>
                            </m:r>
                          </m:e>
                        </m:rad>
                      </m:den>
                    </m:f>
                  </m:oMath>
                </a14:m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 dirty="0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18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1+1</m:t>
                        </m:r>
                      </m:num>
                      <m:den>
                        <m:r>
                          <a:rPr lang="ru-RU" sz="18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2+</m:t>
                        </m:r>
                        <m:rad>
                          <m:radPr>
                            <m:degHide m:val="on"/>
                            <m:ctrlPr>
                              <a:rPr lang="ru-RU" sz="18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18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5</m:t>
                            </m:r>
                          </m:e>
                        </m:rad>
                        <m:r>
                          <a:rPr lang="ru-RU" sz="18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+2−</m:t>
                        </m:r>
                        <m:rad>
                          <m:radPr>
                            <m:degHide m:val="on"/>
                            <m:ctrlPr>
                              <a:rPr lang="ru-RU" sz="18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18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5</m:t>
                            </m:r>
                          </m:e>
                        </m:rad>
                      </m:den>
                    </m:f>
                  </m:oMath>
                </a14:m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 dirty="0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18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ru-RU" sz="18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0,5</a:t>
                </a:r>
              </a:p>
              <a:p>
                <a:endParaRPr lang="ru-RU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следует обратить внимание учеников, что в первой части ОГЭ в результате любого задания должна получаться десятичная дробь или целое число и при получении в результате обыкновенной дроби, которую невозможно обратить в десятичную или дискриминанта, из которого не извлекается квадратный корень, следует воспринимать это как «подсказку», указывающую на допущенную вычислительную ошибку, требующую проверки вычислений в этом задании.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18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ru-RU" sz="180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ru-RU" sz="18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sz="18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2+</m:t>
                            </m:r>
                            <m:rad>
                              <m:radPr>
                                <m:degHide m:val="on"/>
                                <m:ctrlPr>
                                  <a:rPr lang="ru-RU" sz="1800" b="0" i="1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sz="1800" b="0" i="1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</m:e>
                            </m:rad>
                          </m:den>
                        </m:f>
                      </m:e>
                      <m:sup>
                        <m:r>
                          <a:rPr lang="ru-RU" sz="18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2−</m:t>
                        </m:r>
                        <m:rad>
                          <m:radPr>
                            <m:degHide m:val="on"/>
                            <m:ctrlPr>
                              <a:rPr lang="ru-RU" sz="18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18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5</m:t>
                            </m:r>
                          </m:e>
                        </m:rad>
                      </m:sup>
                    </m:sSup>
                    <m:r>
                      <a:rPr lang="ru-RU" sz="1800" b="0" i="0" smtClean="0">
                        <a:latin typeface="Cambria Math"/>
                        <a:cs typeface="Times New Roman" panose="02020603050405020304" pitchFamily="18" charset="0"/>
                      </a:rPr>
                      <m:t>+</m:t>
                    </m:r>
                  </m:oMath>
                </a14:m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800" i="1" dirty="0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ru-RU" sz="180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ru-RU" sz="18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sz="18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2−</m:t>
                            </m:r>
                            <m:rad>
                              <m:radPr>
                                <m:degHide m:val="on"/>
                                <m:ctrlPr>
                                  <a:rPr lang="ru-RU" sz="1800" b="0" i="1" dirty="0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sz="1800" b="0" i="1" dirty="0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</m:e>
                            </m:rad>
                          </m:den>
                        </m:f>
                      </m:e>
                      <m:sup>
                        <m:r>
                          <a:rPr lang="ru-RU" sz="18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2+</m:t>
                        </m:r>
                        <m:rad>
                          <m:radPr>
                            <m:degHide m:val="on"/>
                            <m:ctrlPr>
                              <a:rPr lang="ru-RU" sz="18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18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5</m:t>
                            </m:r>
                          </m:e>
                        </m:rad>
                      </m:sup>
                    </m:sSup>
                  </m:oMath>
                </a14:m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 dirty="0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18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2−</m:t>
                        </m:r>
                        <m:rad>
                          <m:radPr>
                            <m:degHide m:val="on"/>
                            <m:ctrlPr>
                              <a:rPr lang="ru-RU" sz="18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18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5</m:t>
                            </m:r>
                          </m:e>
                        </m:rad>
                        <m:r>
                          <a:rPr lang="ru-RU" sz="18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+2+</m:t>
                        </m:r>
                        <m:rad>
                          <m:radPr>
                            <m:degHide m:val="on"/>
                            <m:ctrlPr>
                              <a:rPr lang="ru-RU" sz="18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18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sSup>
                          <m:sSupPr>
                            <m:ctrlPr>
                              <a:rPr lang="ru-RU" sz="180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sz="18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(2−</m:t>
                            </m:r>
                            <m:rad>
                              <m:radPr>
                                <m:degHide m:val="on"/>
                                <m:ctrlPr>
                                  <a:rPr lang="ru-RU" sz="1800" b="0" i="1" dirty="0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sz="1800" b="0" i="1" dirty="0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5)</m:t>
                                </m:r>
                              </m:e>
                            </m:rad>
                          </m:e>
                          <m:sup>
                            <m:r>
                              <a:rPr lang="ru-RU" sz="18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 dirty="0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18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                          4                         </m:t>
                        </m:r>
                      </m:num>
                      <m:den>
                        <m:r>
                          <a:rPr lang="ru-RU" sz="18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4−4</m:t>
                        </m:r>
                        <m:rad>
                          <m:radPr>
                            <m:degHide m:val="on"/>
                            <m:ctrlPr>
                              <a:rPr lang="ru-RU" sz="18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18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5</m:t>
                            </m:r>
                          </m:e>
                        </m:rad>
                        <m:r>
                          <a:rPr lang="ru-RU" sz="18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+5</m:t>
                        </m:r>
                      </m:den>
                    </m:f>
                  </m:oMath>
                </a14:m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 dirty="0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18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ru-RU" sz="18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9−4</m:t>
                        </m:r>
                        <m:rad>
                          <m:radPr>
                            <m:degHide m:val="on"/>
                            <m:ctrlPr>
                              <a:rPr lang="ru-RU" sz="18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18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5</m:t>
                            </m:r>
                          </m:e>
                        </m:rad>
                      </m:den>
                    </m:f>
                  </m:oMath>
                </a14:m>
                <a:r>
                  <a:rPr lang="ru-RU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в результате ответа нет, а учащиеся говорят о том что задание не решаемо.</a:t>
                </a:r>
                <a:endParaRPr lang="ru-RU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96752"/>
                <a:ext cx="8229600" cy="5256584"/>
              </a:xfrm>
              <a:blipFill rotWithShape="1">
                <a:blip r:embed="rId3"/>
                <a:stretch>
                  <a:fillRect l="-444" t="-1043" r="-7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/>
          <p:cNvCxnSpPr/>
          <p:nvPr/>
        </p:nvCxnSpPr>
        <p:spPr>
          <a:xfrm>
            <a:off x="1045212" y="2060848"/>
            <a:ext cx="28803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201679" y="2191723"/>
            <a:ext cx="28803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096105" y="5445224"/>
            <a:ext cx="28803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381699" y="5445224"/>
            <a:ext cx="21602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22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Важнейшим условием успешности выполнения заданий является осмысленность, осознанность действий и просто здравый смысл. В противном случае, даже имея необходимые знания, можно прийти к неверному ответу.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40768"/>
                <a:ext cx="8229600" cy="4785395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Товар на рас­про­да­же уце­ни­ли на 20%, при этом он стал сто­ить 680 р. Сколь­ко стоил товар до распродажи?</a:t>
                </a:r>
              </a:p>
              <a:p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Решение. 100-20=80</a:t>
                </a:r>
                <a14:m>
                  <m:oMath xmlns:m="http://schemas.openxmlformats.org/officeDocument/2006/math">
                    <m:r>
                      <a:rPr lang="ru-RU" sz="200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%</m:t>
                    </m:r>
                  </m:oMath>
                </a14:m>
                <a:endPara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80%= 0,8</a:t>
                </a:r>
              </a:p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680 : 0,8=850 (</a:t>
                </a:r>
                <a:r>
                  <a:rPr lang="ru-RU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руб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Ответ: 850</a:t>
                </a:r>
              </a:p>
              <a:p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[Ошибка 680: 100=6,8  ;   6,8ˑ20=136 ;  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680+136=816 вроде бы тоже хороший ответ , но 680рублей он стал стоить после уценки 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</a:p>
              <a:p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« Плата за телефон составляет 220 рублей в месяц. Сколько рублей придётся платить ежемесячно за телефон, если плата возрастёт на 11%?</a:t>
                </a:r>
              </a:p>
              <a:p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220: 100= 2,2</a:t>
                </a:r>
              </a:p>
              <a:p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2,2 ˑ 11= 24,2 некоторые ученики записывают этот ответ. Эта типичная ошибка : выполнив первое действие, учащиеся нередко забывают о втором. Однако тут налицо ещё и отсутствие здравого смысла, элементарного самоконтроля, непонимание того, что полученный ответ необходимо соотнести с условием задачи. Ведь ученики, допустившие эту ошибку, получили результат который после того как оплата возросла сумма платежа стала меньше.</a:t>
                </a: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40768"/>
                <a:ext cx="8229600" cy="4785395"/>
              </a:xfrm>
              <a:blipFill rotWithShape="1">
                <a:blip r:embed="rId2"/>
                <a:stretch>
                  <a:fillRect l="-519" t="-1783" r="-519" b="-10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491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Вообще привычка к самоконтролю, к самопроверке для учащихся не менее важна, чем знание правил и формул. Ведь человеку свойственно ошибаться. 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сегда полезно проверить себя, используя тот или иной подходящий в данной ситуации приём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556792"/>
                <a:ext cx="8229600" cy="4525963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ru-RU" dirty="0" smtClean="0"/>
                  <a:t>Модуль «Геометрия»</a:t>
                </a:r>
              </a:p>
              <a:p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Задание 15: 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Человек 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ростом 1,8 м стоит на расстоянии 12 м от уличного фонаря. Длина тени человека равна 6 м. определите высоту фонаря (в метрах).</a:t>
                </a:r>
              </a:p>
              <a:p>
                <a:pPr marL="0" indent="0">
                  <a:buNone/>
                </a:pPr>
                <a:r>
                  <a:rPr lang="ru-RU" sz="2000" spc="-15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В</a:t>
                </a:r>
              </a:p>
              <a:p>
                <a:pPr marL="0" indent="0">
                  <a:buNone/>
                </a:pPr>
                <a:r>
                  <a:rPr lang="ru-RU" sz="2000" spc="-15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Фонарь                                               </a:t>
                </a:r>
                <a:r>
                  <a:rPr lang="en-US" sz="2000" spc="-15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endParaRPr lang="ru-RU" sz="2000" spc="-15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2000" spc="-15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spc="-15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</a:t>
                </a:r>
                <a:endParaRPr lang="ru-RU" sz="2000" spc="-15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sz="2000" spc="-15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2000" spc="-15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А</a:t>
                </a:r>
                <a:r>
                  <a:rPr lang="en-US" sz="2000" spc="-15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          E</a:t>
                </a:r>
                <a:endParaRPr lang="ru-RU" sz="2000" spc="-15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2000" spc="-15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</a:t>
                </a:r>
                <a:r>
                  <a:rPr lang="ru-RU" sz="2000" spc="-15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spc="-15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человек                   С                             длина тени</a:t>
                </a:r>
                <a:endParaRPr lang="en-US" sz="2000" spc="-15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000" spc="-15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  -  x,   CD = 1,8  ,  CE= 6 , AC=12.</a:t>
                </a:r>
                <a:r>
                  <a:rPr lang="ru-RU" sz="2000" spc="-15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и при составлении пропорции учащиеся делают ошибки , взяв  отношение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pc="-150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000" b="0" i="1" spc="-150" smtClean="0">
                            <a:latin typeface="Cambria Math"/>
                            <a:cs typeface="Times New Roman" panose="02020603050405020304" pitchFamily="18" charset="0"/>
                          </a:rPr>
                          <m:t>АС</m:t>
                        </m:r>
                      </m:num>
                      <m:den>
                        <m:r>
                          <a:rPr lang="ru-RU" sz="2000" b="0" i="1" spc="-150" smtClean="0">
                            <a:latin typeface="Cambria Math"/>
                            <a:cs typeface="Times New Roman" panose="02020603050405020304" pitchFamily="18" charset="0"/>
                          </a:rPr>
                          <m:t>СЕ</m:t>
                        </m:r>
                      </m:den>
                    </m:f>
                  </m:oMath>
                </a14:m>
                <a:r>
                  <a:rPr lang="ru-RU" sz="2000" spc="-15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не думая о том , что  АС это только  часть стороны  треугольника АВЕ, и вместо АС, нужно брать сторону АЕ=АС+СЕ, </a:t>
                </a:r>
                <a:r>
                  <a:rPr lang="ru-RU" sz="2000" spc="-15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т.е</a:t>
                </a:r>
                <a:r>
                  <a:rPr lang="ru-RU" sz="2000" spc="-15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АЕ=12+6=18</a:t>
                </a:r>
                <a:endParaRPr lang="ru-RU" sz="2000" spc="-15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556792"/>
                <a:ext cx="8229600" cy="4525963"/>
              </a:xfrm>
              <a:blipFill rotWithShape="1">
                <a:blip r:embed="rId2"/>
                <a:stretch>
                  <a:fillRect l="-1704" t="-2826" b="-2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Прямоугольный треугольник 13"/>
          <p:cNvSpPr/>
          <p:nvPr/>
        </p:nvSpPr>
        <p:spPr>
          <a:xfrm>
            <a:off x="1430923" y="3255350"/>
            <a:ext cx="3672408" cy="1239900"/>
          </a:xfrm>
          <a:prstGeom prst="rt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422811" y="4105194"/>
            <a:ext cx="1008112" cy="131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4" idx="5"/>
          </p:cNvCxnSpPr>
          <p:nvPr/>
        </p:nvCxnSpPr>
        <p:spPr>
          <a:xfrm>
            <a:off x="3267127" y="3875300"/>
            <a:ext cx="0" cy="619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2172278" y="4185275"/>
            <a:ext cx="1094849" cy="5980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 flipV="1">
            <a:off x="4139952" y="4495250"/>
            <a:ext cx="41599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8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Хочу обратить внимание на задание 18 .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Найти площадь ромба, если его диагонали равны 8 и 6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Самое простое что могут в этом задании сделать учащиеся это умножение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8ˑ6=48. Ведь в справочном материале нет формулы нахождения площади ромба через его диагонали.</a:t>
                </a:r>
              </a:p>
              <a:p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Хотя учащиеся должны знать , что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ru-RU" sz="2000" b="0" i="1" smtClean="0">
                        <a:latin typeface="Cambria Math"/>
                        <a:cs typeface="Times New Roman" panose="02020603050405020304" pitchFamily="18" charset="0"/>
                      </a:rPr>
                      <m:t>,  </m:t>
                    </m:r>
                  </m:oMath>
                </a14:m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диагонали ромба.</a:t>
                </a:r>
              </a:p>
              <a:p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Кроме того они должны помнить , что диагонали ромба пересекаются под прямым углом, что точкой пересечения делятся пополам и о том что ромб это параллелограмм у которого все стороны равны.</a:t>
                </a:r>
              </a:p>
              <a:p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тогда мы имеем четыре равных треугольника площадь</a:t>
                </a:r>
              </a:p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каждого из них равна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ru-RU" sz="2000" i="1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ˑ</m:t>
                        </m:r>
                        <m:r>
                          <a:rPr lang="ru-RU" sz="2000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ru-RU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=6, а так как треугольников </a:t>
                </a:r>
              </a:p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четыре то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ромба равна 6ˑ4=24.         </a:t>
                </a:r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674" r="-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араллелограмм 3"/>
          <p:cNvSpPr/>
          <p:nvPr/>
        </p:nvSpPr>
        <p:spPr>
          <a:xfrm>
            <a:off x="827584" y="4514142"/>
            <a:ext cx="1440160" cy="1008112"/>
          </a:xfrm>
          <a:prstGeom prst="parallelogram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115616" y="4543001"/>
            <a:ext cx="864096" cy="9503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827584" y="4514142"/>
            <a:ext cx="1440160" cy="9792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9923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второй части учащиеся также допускают наиглупейшие ошибки за которые не получают баллы хотя по их утверждениям всё решено верно. Приведу пример решения 22 задания ОГЭ Ященко вариант 3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8229600" cy="4857403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.Моторная лодка прошла против течения реки 208 км и вернулась в пункт отправления,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затратив на обратный путь на 5 часов меньше, чем на путь против течения. Найдите скорость лодки в неподвижной воде, если скорость реки равна 5 км/ч</a:t>
                </a:r>
              </a:p>
              <a:p>
                <a:pPr marL="0" indent="0">
                  <a:buNone/>
                </a:pP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Решение. Пусть скорость лодки в неподвижной воде равна х км/ч, тогда скорость по течению равна (х+5) км/ч, а против течения (х-5) км/ч. Пройдя 208 км по течению реки, лодка затратит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208</m:t>
                        </m:r>
                      </m:num>
                      <m:den>
                        <m:r>
                          <a:rPr lang="ru-RU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х+5</m:t>
                        </m:r>
                      </m:den>
                    </m:f>
                  </m:oMath>
                </a14:m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ч, а пройдя 208км против течения она затратит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208</m:t>
                        </m:r>
                      </m:num>
                      <m:den>
                        <m:r>
                          <a:rPr lang="ru-RU" sz="2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х−5</m:t>
                        </m:r>
                      </m:den>
                    </m:f>
                  </m:oMath>
                </a14:m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ч. По условию на обратный путь лодка затратила на 5 часов меньше, чем на путь против течения.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21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1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208</m:t>
                        </m:r>
                      </m:num>
                      <m:den>
                        <m:r>
                          <a:rPr lang="ru-RU" sz="21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х+5</m:t>
                        </m:r>
                      </m:den>
                    </m:f>
                  </m:oMath>
                </a14:m>
                <a:r>
                  <a:rPr lang="ru-RU" sz="2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100" i="1" dirty="0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1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208</m:t>
                        </m:r>
                      </m:num>
                      <m:den>
                        <m:r>
                          <a:rPr lang="ru-RU" sz="21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х−5</m:t>
                        </m:r>
                      </m:den>
                    </m:f>
                  </m:oMath>
                </a14:m>
                <a:r>
                  <a:rPr lang="ru-RU" sz="2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5, х</a:t>
                </a:r>
                <a14:m>
                  <m:oMath xmlns:m="http://schemas.openxmlformats.org/officeDocument/2006/math">
                    <m:r>
                      <a:rPr lang="ru-RU" sz="210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≠±</m:t>
                    </m:r>
                    <m:r>
                      <a:rPr lang="ru-RU" sz="21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5</m:t>
                    </m:r>
                  </m:oMath>
                </a14:m>
                <a:endParaRPr lang="ru-RU" sz="21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21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1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208ˑ(х−5)</m:t>
                        </m:r>
                      </m:num>
                      <m:den>
                        <m:r>
                          <a:rPr lang="ru-RU" sz="21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(х+5)ˑ(х−5)</m:t>
                        </m:r>
                      </m:den>
                    </m:f>
                  </m:oMath>
                </a14:m>
                <a:r>
                  <a:rPr lang="ru-RU" sz="2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1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1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208ˑ(х+5)</m:t>
                        </m:r>
                      </m:num>
                      <m:den>
                        <m:r>
                          <a:rPr lang="ru-RU" sz="21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(х+5)ˑ(х−5)</m:t>
                        </m:r>
                      </m:den>
                    </m:f>
                  </m:oMath>
                </a14:m>
                <a:r>
                  <a:rPr lang="ru-RU" sz="2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100" i="1" dirty="0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1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5ˑ(х+5)ˑ(х−5)</m:t>
                        </m:r>
                      </m:num>
                      <m:den>
                        <m:r>
                          <a:rPr lang="ru-RU" sz="21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(х+5)ˑ(х−5)</m:t>
                        </m:r>
                      </m:den>
                    </m:f>
                  </m:oMath>
                </a14:m>
                <a:endParaRPr lang="ru-RU" sz="21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21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1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208х−1040−208х−1040</m:t>
                        </m:r>
                      </m:num>
                      <m:den>
                        <m:r>
                          <a:rPr lang="ru-RU" sz="21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(х+5)ˑ(х−5)</m:t>
                        </m:r>
                      </m:den>
                    </m:f>
                  </m:oMath>
                </a14:m>
                <a:r>
                  <a:rPr lang="ru-RU" sz="2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100" i="1" dirty="0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1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5ˑ(</m:t>
                        </m:r>
                        <m:sSup>
                          <m:sSupPr>
                            <m:ctrlPr>
                              <a:rPr lang="ru-RU" sz="21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sz="21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х</m:t>
                            </m:r>
                          </m:e>
                          <m:sup>
                            <m:r>
                              <a:rPr lang="ru-RU" sz="21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sz="21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−25)</m:t>
                        </m:r>
                      </m:num>
                      <m:den>
                        <m:r>
                          <a:rPr lang="ru-RU" sz="21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(х+5)ˑ(х−5)</m:t>
                        </m:r>
                      </m:den>
                    </m:f>
                  </m:oMath>
                </a14:m>
                <a:endParaRPr lang="ru-RU" sz="21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2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2080=5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1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21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х</m:t>
                        </m:r>
                      </m:e>
                      <m:sup>
                        <m:r>
                          <a:rPr lang="ru-RU" sz="21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-125</a:t>
                </a:r>
              </a:p>
              <a:p>
                <a:pPr marL="0" indent="0">
                  <a:buNone/>
                </a:pPr>
                <a:r>
                  <a:rPr lang="ru-RU" sz="2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1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21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х</m:t>
                        </m:r>
                      </m:e>
                      <m:sup>
                        <m:r>
                          <a:rPr lang="ru-RU" sz="21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=2205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21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21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х</m:t>
                        </m:r>
                      </m:e>
                      <m:sup>
                        <m:r>
                          <a:rPr lang="ru-RU" sz="21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=441</a:t>
                </a:r>
              </a:p>
              <a:p>
                <a:pPr marL="0" indent="0">
                  <a:buNone/>
                </a:pPr>
                <a:r>
                  <a:rPr lang="ru-RU" sz="2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</a:t>
                </a:r>
                <a:r>
                  <a:rPr lang="ru-RU" sz="2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=±21</a:t>
                </a:r>
              </a:p>
              <a:p>
                <a:pPr marL="0" indent="0">
                  <a:buNone/>
                </a:pPr>
                <a:r>
                  <a:rPr lang="ru-RU" sz="2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Ответ 21 км/ч</a:t>
                </a:r>
              </a:p>
              <a:p>
                <a:pPr marL="0" indent="0">
                  <a:buNone/>
                </a:pPr>
                <a:endParaRPr lang="ru-RU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8229600" cy="4857403"/>
              </a:xfrm>
              <a:blipFill rotWithShape="1">
                <a:blip r:embed="rId2"/>
                <a:stretch>
                  <a:fillRect l="-593" t="-1255" r="-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4054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06090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Несмотря на то, что ответ получен верный.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 допущены грубые ошибки при составлении уравнения из меньшей дроби вычитается большая.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числа 2080 отсутствует знак минус.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Сделаны две ошибки поэтому учащийся за это задание получает ноль баллов. Конечно ,если бы это задание не проверялось то за правильный ответ учащийся получил балл.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Подводя итог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промежуточной аттестации замечу, что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и недочеты учащихся, которых легко избежать, часто связаны с небрежным заполнением бланка ответов, невнимательностью чтения условия задачи, отсутствием элементарной проверки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ответа.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2406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1372</Words>
  <Application>Microsoft Office PowerPoint</Application>
  <PresentationFormat>Экран 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Анализ типичных ошибок допускаемых учащимися при решений заданий ОГЭ</vt:lpstr>
      <vt:lpstr>Задание 4 : Найти значение выражения 〖(1/4)〗^(-2)</vt:lpstr>
      <vt:lpstr>Задание 6 Найдите корень уравнения : 9х – 2(3 – 7х) = 3х + 4</vt:lpstr>
      <vt:lpstr>Задание 4 Найдите значение выражения 1/(2+√5) + 1/(2-√5)</vt:lpstr>
      <vt:lpstr>Важнейшим условием успешности выполнения заданий является осмысленность, осознанность действий и просто здравый смысл. В противном случае, даже имея необходимые знания, можно прийти к неверному ответу.</vt:lpstr>
      <vt:lpstr>Вообще привычка к самоконтролю, к самопроверке для учащихся не менее важна, чем знание правил и формул. Ведь человеку свойственно ошибаться. И всегда полезно проверить себя, используя тот или иной подходящий в данной ситуации приём</vt:lpstr>
      <vt:lpstr>Хочу обратить внимание на задание 18 .   Найти площадь ромба, если его диагонали равны 8 и 6</vt:lpstr>
      <vt:lpstr>Во второй части учащиеся также допускают наиглупейшие ошибки за которые не получают баллы хотя по их утверждениям всё решено верно. Приведу пример решения 22 задания ОГЭ Ященко вариант 3 </vt:lpstr>
      <vt:lpstr>итог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типичных ошибок допускаемых учащимися при решений заданий ОГЭ</dc:title>
  <dc:creator>User</dc:creator>
  <cp:lastModifiedBy>User</cp:lastModifiedBy>
  <cp:revision>39</cp:revision>
  <dcterms:created xsi:type="dcterms:W3CDTF">2019-01-03T05:39:59Z</dcterms:created>
  <dcterms:modified xsi:type="dcterms:W3CDTF">2019-01-04T03:59:50Z</dcterms:modified>
</cp:coreProperties>
</file>